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318" r:id="rId3"/>
    <p:sldId id="319" r:id="rId4"/>
    <p:sldId id="301" r:id="rId5"/>
    <p:sldId id="257" r:id="rId6"/>
    <p:sldId id="332" r:id="rId7"/>
    <p:sldId id="279" r:id="rId8"/>
    <p:sldId id="321" r:id="rId9"/>
    <p:sldId id="322" r:id="rId10"/>
    <p:sldId id="343" r:id="rId11"/>
    <p:sldId id="327" r:id="rId12"/>
    <p:sldId id="328" r:id="rId13"/>
    <p:sldId id="341" r:id="rId14"/>
    <p:sldId id="342" r:id="rId15"/>
    <p:sldId id="338" r:id="rId16"/>
    <p:sldId id="329" r:id="rId17"/>
    <p:sldId id="330" r:id="rId18"/>
    <p:sldId id="331" r:id="rId19"/>
    <p:sldId id="325" r:id="rId20"/>
    <p:sldId id="324" r:id="rId21"/>
    <p:sldId id="326" r:id="rId22"/>
    <p:sldId id="260" r:id="rId23"/>
    <p:sldId id="266" r:id="rId24"/>
    <p:sldId id="335" r:id="rId25"/>
    <p:sldId id="336" r:id="rId26"/>
    <p:sldId id="337" r:id="rId27"/>
    <p:sldId id="345" r:id="rId28"/>
    <p:sldId id="262" r:id="rId29"/>
    <p:sldId id="304" r:id="rId30"/>
    <p:sldId id="34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2"/>
  </p:normalViewPr>
  <p:slideViewPr>
    <p:cSldViewPr snapToGrid="0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9DD69-5351-AF4E-9127-9E7A37BF089C}" type="doc">
      <dgm:prSet loTypeId="urn:microsoft.com/office/officeart/2005/8/layout/pyramid4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34AECF5-8E05-8B40-A9FB-85DD0A54ED1A}">
      <dgm:prSet phldrT="[文本]" custT="1"/>
      <dgm:spPr/>
      <dgm:t>
        <a:bodyPr/>
        <a:lstStyle/>
        <a:p>
          <a:r>
            <a:rPr lang="zh-CN" altLang="en-US" sz="3200" dirty="0">
              <a:latin typeface="STXinwei" panose="02010800040101010101" pitchFamily="2" charset="-122"/>
              <a:ea typeface="STXinwei" panose="02010800040101010101" pitchFamily="2" charset="-122"/>
            </a:rPr>
            <a:t>幸福感</a:t>
          </a:r>
        </a:p>
      </dgm:t>
    </dgm:pt>
    <dgm:pt modelId="{6F615297-0C19-AA42-8C45-5C202E76EAC6}" type="parTrans" cxnId="{3B23AF45-18A5-4343-B83F-9CB738AC0D3F}">
      <dgm:prSet/>
      <dgm:spPr/>
      <dgm:t>
        <a:bodyPr/>
        <a:lstStyle/>
        <a:p>
          <a:endParaRPr lang="zh-CN" altLang="en-US"/>
        </a:p>
      </dgm:t>
    </dgm:pt>
    <dgm:pt modelId="{966EB729-D5F3-594E-B732-B7CA773EFB5C}" type="sibTrans" cxnId="{3B23AF45-18A5-4343-B83F-9CB738AC0D3F}">
      <dgm:prSet/>
      <dgm:spPr/>
      <dgm:t>
        <a:bodyPr/>
        <a:lstStyle/>
        <a:p>
          <a:endParaRPr lang="zh-CN" altLang="en-US"/>
        </a:p>
      </dgm:t>
    </dgm:pt>
    <dgm:pt modelId="{7B96245D-CF11-7F4A-A92F-2FF652A0B42E}">
      <dgm:prSet phldrT="[文本]" custT="1"/>
      <dgm:spPr/>
      <dgm:t>
        <a:bodyPr/>
        <a:lstStyle/>
        <a:p>
          <a:r>
            <a:rPr lang="zh-CN" altLang="en-US" sz="3200" dirty="0">
              <a:latin typeface="STXinwei" panose="02010800040101010101" pitchFamily="2" charset="-122"/>
              <a:ea typeface="STXinwei" panose="02010800040101010101" pitchFamily="2" charset="-122"/>
            </a:rPr>
            <a:t>身体</a:t>
          </a:r>
        </a:p>
      </dgm:t>
    </dgm:pt>
    <dgm:pt modelId="{13263FD7-B087-1A44-82D7-0BA080076A5D}" type="parTrans" cxnId="{93C0FE44-077A-BE49-98D5-FEDB87C9B1C1}">
      <dgm:prSet/>
      <dgm:spPr/>
      <dgm:t>
        <a:bodyPr/>
        <a:lstStyle/>
        <a:p>
          <a:endParaRPr lang="zh-CN" altLang="en-US"/>
        </a:p>
      </dgm:t>
    </dgm:pt>
    <dgm:pt modelId="{DD838D2F-B154-F94E-9E72-89CF77FA907A}" type="sibTrans" cxnId="{93C0FE44-077A-BE49-98D5-FEDB87C9B1C1}">
      <dgm:prSet/>
      <dgm:spPr/>
      <dgm:t>
        <a:bodyPr/>
        <a:lstStyle/>
        <a:p>
          <a:endParaRPr lang="zh-CN" altLang="en-US"/>
        </a:p>
      </dgm:t>
    </dgm:pt>
    <dgm:pt modelId="{08D65E85-2E0D-D743-B176-204C37D662B6}">
      <dgm:prSet phldrT="[文本]" custT="1"/>
      <dgm:spPr/>
      <dgm:t>
        <a:bodyPr/>
        <a:lstStyle/>
        <a:p>
          <a:r>
            <a:rPr lang="zh-CN" altLang="en-US" sz="3200" dirty="0">
              <a:latin typeface="STXinwei" panose="02010800040101010101" pitchFamily="2" charset="-122"/>
              <a:ea typeface="STXinwei" panose="02010800040101010101" pitchFamily="2" charset="-122"/>
            </a:rPr>
            <a:t>品格</a:t>
          </a:r>
        </a:p>
      </dgm:t>
    </dgm:pt>
    <dgm:pt modelId="{D98F3211-7EC8-2F49-9607-A3B55BDB2394}" type="parTrans" cxnId="{DE1BA2BB-D8E5-EC47-A597-D7631C180FE1}">
      <dgm:prSet/>
      <dgm:spPr/>
      <dgm:t>
        <a:bodyPr/>
        <a:lstStyle/>
        <a:p>
          <a:endParaRPr lang="zh-CN" altLang="en-US"/>
        </a:p>
      </dgm:t>
    </dgm:pt>
    <dgm:pt modelId="{2870D826-3C2E-9F4D-921A-522CACA63871}" type="sibTrans" cxnId="{DE1BA2BB-D8E5-EC47-A597-D7631C180FE1}">
      <dgm:prSet/>
      <dgm:spPr/>
      <dgm:t>
        <a:bodyPr/>
        <a:lstStyle/>
        <a:p>
          <a:endParaRPr lang="zh-CN" altLang="en-US"/>
        </a:p>
      </dgm:t>
    </dgm:pt>
    <dgm:pt modelId="{E60FA845-1DA4-144A-BAB6-F5D3ED847E28}">
      <dgm:prSet phldrT="[文本]" custT="1"/>
      <dgm:spPr/>
      <dgm:t>
        <a:bodyPr/>
        <a:lstStyle/>
        <a:p>
          <a:r>
            <a:rPr lang="zh-CN" altLang="en-US" sz="3200" dirty="0">
              <a:latin typeface="STXinwei" panose="02010800040101010101" pitchFamily="2" charset="-122"/>
              <a:ea typeface="STXinwei" panose="02010800040101010101" pitchFamily="2" charset="-122"/>
            </a:rPr>
            <a:t>情绪</a:t>
          </a:r>
        </a:p>
      </dgm:t>
    </dgm:pt>
    <dgm:pt modelId="{C1BF7904-E6C8-B14B-B8D6-6A50511EA870}" type="parTrans" cxnId="{2B63EDA0-4A4B-B44E-B5E5-ED5BDC84480A}">
      <dgm:prSet/>
      <dgm:spPr/>
      <dgm:t>
        <a:bodyPr/>
        <a:lstStyle/>
        <a:p>
          <a:endParaRPr lang="zh-CN" altLang="en-US"/>
        </a:p>
      </dgm:t>
    </dgm:pt>
    <dgm:pt modelId="{E6E3618F-B08E-8F47-95D8-92557589078C}" type="sibTrans" cxnId="{2B63EDA0-4A4B-B44E-B5E5-ED5BDC84480A}">
      <dgm:prSet/>
      <dgm:spPr/>
      <dgm:t>
        <a:bodyPr/>
        <a:lstStyle/>
        <a:p>
          <a:endParaRPr lang="zh-CN" altLang="en-US"/>
        </a:p>
      </dgm:t>
    </dgm:pt>
    <dgm:pt modelId="{C58EEC87-299C-584A-B834-2C5457CF415D}" type="pres">
      <dgm:prSet presAssocID="{FF79DD69-5351-AF4E-9127-9E7A37BF089C}" presName="compositeShape" presStyleCnt="0">
        <dgm:presLayoutVars>
          <dgm:chMax val="9"/>
          <dgm:dir/>
          <dgm:resizeHandles val="exact"/>
        </dgm:presLayoutVars>
      </dgm:prSet>
      <dgm:spPr/>
    </dgm:pt>
    <dgm:pt modelId="{BDB7D989-BA68-DB44-ADDE-A13EF7355E26}" type="pres">
      <dgm:prSet presAssocID="{FF79DD69-5351-AF4E-9127-9E7A37BF089C}" presName="triangle1" presStyleLbl="node1" presStyleIdx="0" presStyleCnt="4">
        <dgm:presLayoutVars>
          <dgm:bulletEnabled val="1"/>
        </dgm:presLayoutVars>
      </dgm:prSet>
      <dgm:spPr/>
    </dgm:pt>
    <dgm:pt modelId="{3D7C3B1B-5BDA-C24C-9500-BD2A9A7A786E}" type="pres">
      <dgm:prSet presAssocID="{FF79DD69-5351-AF4E-9127-9E7A37BF089C}" presName="triangle2" presStyleLbl="node1" presStyleIdx="1" presStyleCnt="4">
        <dgm:presLayoutVars>
          <dgm:bulletEnabled val="1"/>
        </dgm:presLayoutVars>
      </dgm:prSet>
      <dgm:spPr/>
    </dgm:pt>
    <dgm:pt modelId="{AFDAA232-2EFE-4847-8E07-EDD1D25F9924}" type="pres">
      <dgm:prSet presAssocID="{FF79DD69-5351-AF4E-9127-9E7A37BF089C}" presName="triangle3" presStyleLbl="node1" presStyleIdx="2" presStyleCnt="4">
        <dgm:presLayoutVars>
          <dgm:bulletEnabled val="1"/>
        </dgm:presLayoutVars>
      </dgm:prSet>
      <dgm:spPr/>
    </dgm:pt>
    <dgm:pt modelId="{3B5E477D-7C99-D345-9A1C-CFA88A6B02B9}" type="pres">
      <dgm:prSet presAssocID="{FF79DD69-5351-AF4E-9127-9E7A37BF089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74E0806-D83F-9744-9796-886B670B86C8}" type="presOf" srcId="{E60FA845-1DA4-144A-BAB6-F5D3ED847E28}" destId="{3B5E477D-7C99-D345-9A1C-CFA88A6B02B9}" srcOrd="0" destOrd="0" presId="urn:microsoft.com/office/officeart/2005/8/layout/pyramid4"/>
    <dgm:cxn modelId="{4CD08A42-D2D8-B849-B12E-D979CCD5D1A1}" type="presOf" srcId="{7B96245D-CF11-7F4A-A92F-2FF652A0B42E}" destId="{3D7C3B1B-5BDA-C24C-9500-BD2A9A7A786E}" srcOrd="0" destOrd="0" presId="urn:microsoft.com/office/officeart/2005/8/layout/pyramid4"/>
    <dgm:cxn modelId="{93C0FE44-077A-BE49-98D5-FEDB87C9B1C1}" srcId="{FF79DD69-5351-AF4E-9127-9E7A37BF089C}" destId="{7B96245D-CF11-7F4A-A92F-2FF652A0B42E}" srcOrd="1" destOrd="0" parTransId="{13263FD7-B087-1A44-82D7-0BA080076A5D}" sibTransId="{DD838D2F-B154-F94E-9E72-89CF77FA907A}"/>
    <dgm:cxn modelId="{3B23AF45-18A5-4343-B83F-9CB738AC0D3F}" srcId="{FF79DD69-5351-AF4E-9127-9E7A37BF089C}" destId="{834AECF5-8E05-8B40-A9FB-85DD0A54ED1A}" srcOrd="0" destOrd="0" parTransId="{6F615297-0C19-AA42-8C45-5C202E76EAC6}" sibTransId="{966EB729-D5F3-594E-B732-B7CA773EFB5C}"/>
    <dgm:cxn modelId="{ADEA0181-8201-424F-9EA7-D4559B5EA2A5}" type="presOf" srcId="{08D65E85-2E0D-D743-B176-204C37D662B6}" destId="{AFDAA232-2EFE-4847-8E07-EDD1D25F9924}" srcOrd="0" destOrd="0" presId="urn:microsoft.com/office/officeart/2005/8/layout/pyramid4"/>
    <dgm:cxn modelId="{2B63EDA0-4A4B-B44E-B5E5-ED5BDC84480A}" srcId="{FF79DD69-5351-AF4E-9127-9E7A37BF089C}" destId="{E60FA845-1DA4-144A-BAB6-F5D3ED847E28}" srcOrd="3" destOrd="0" parTransId="{C1BF7904-E6C8-B14B-B8D6-6A50511EA870}" sibTransId="{E6E3618F-B08E-8F47-95D8-92557589078C}"/>
    <dgm:cxn modelId="{6EB4DDAF-BBFF-A74E-A072-5739015A4C08}" type="presOf" srcId="{834AECF5-8E05-8B40-A9FB-85DD0A54ED1A}" destId="{BDB7D989-BA68-DB44-ADDE-A13EF7355E26}" srcOrd="0" destOrd="0" presId="urn:microsoft.com/office/officeart/2005/8/layout/pyramid4"/>
    <dgm:cxn modelId="{DE1BA2BB-D8E5-EC47-A597-D7631C180FE1}" srcId="{FF79DD69-5351-AF4E-9127-9E7A37BF089C}" destId="{08D65E85-2E0D-D743-B176-204C37D662B6}" srcOrd="2" destOrd="0" parTransId="{D98F3211-7EC8-2F49-9607-A3B55BDB2394}" sibTransId="{2870D826-3C2E-9F4D-921A-522CACA63871}"/>
    <dgm:cxn modelId="{0A6C90F6-51A2-3843-8FAE-4360D25535F5}" type="presOf" srcId="{FF79DD69-5351-AF4E-9127-9E7A37BF089C}" destId="{C58EEC87-299C-584A-B834-2C5457CF415D}" srcOrd="0" destOrd="0" presId="urn:microsoft.com/office/officeart/2005/8/layout/pyramid4"/>
    <dgm:cxn modelId="{532A4ED5-12B9-8B44-B955-7D7130A9460C}" type="presParOf" srcId="{C58EEC87-299C-584A-B834-2C5457CF415D}" destId="{BDB7D989-BA68-DB44-ADDE-A13EF7355E26}" srcOrd="0" destOrd="0" presId="urn:microsoft.com/office/officeart/2005/8/layout/pyramid4"/>
    <dgm:cxn modelId="{9B60AE70-10C9-B74C-9662-CEE120B7E157}" type="presParOf" srcId="{C58EEC87-299C-584A-B834-2C5457CF415D}" destId="{3D7C3B1B-5BDA-C24C-9500-BD2A9A7A786E}" srcOrd="1" destOrd="0" presId="urn:microsoft.com/office/officeart/2005/8/layout/pyramid4"/>
    <dgm:cxn modelId="{41032B30-C1AF-4640-808A-5D32CBF696EA}" type="presParOf" srcId="{C58EEC87-299C-584A-B834-2C5457CF415D}" destId="{AFDAA232-2EFE-4847-8E07-EDD1D25F9924}" srcOrd="2" destOrd="0" presId="urn:microsoft.com/office/officeart/2005/8/layout/pyramid4"/>
    <dgm:cxn modelId="{534C20BF-1655-0A4E-8E2C-A117E6CB1FD4}" type="presParOf" srcId="{C58EEC87-299C-584A-B834-2C5457CF415D}" destId="{3B5E477D-7C99-D345-9A1C-CFA88A6B02B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C993A-6A93-8540-A191-A389B925837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BD49C8E-451A-6949-BEF4-3E763FD3086D}">
      <dgm:prSet custT="1"/>
      <dgm:spPr/>
      <dgm:t>
        <a:bodyPr/>
        <a:lstStyle/>
        <a:p>
          <a:r>
            <a:rPr kumimoji="1" lang="zh-CN" altLang="en-US" sz="3200" baseline="0" dirty="0">
              <a:latin typeface="STXinwei" panose="02010800040101010101" pitchFamily="2" charset="-122"/>
              <a:ea typeface="STXinwei" panose="02010800040101010101" pitchFamily="2" charset="-122"/>
            </a:rPr>
            <a:t>提升心肺功能</a:t>
          </a:r>
          <a:endParaRPr lang="zh-CN" altLang="en-US" sz="3200" dirty="0">
            <a:latin typeface="STXinwei" panose="02010800040101010101" pitchFamily="2" charset="-122"/>
            <a:ea typeface="STXinwei" panose="02010800040101010101" pitchFamily="2" charset="-122"/>
          </a:endParaRPr>
        </a:p>
      </dgm:t>
    </dgm:pt>
    <dgm:pt modelId="{8ABDC7F7-D2C3-F549-AE1B-BE18CCD78A31}" type="parTrans" cxnId="{92F9B6A3-EBA1-7945-A1D8-D1C932A4F006}">
      <dgm:prSet/>
      <dgm:spPr/>
      <dgm:t>
        <a:bodyPr/>
        <a:lstStyle/>
        <a:p>
          <a:endParaRPr lang="zh-CN" altLang="en-US"/>
        </a:p>
      </dgm:t>
    </dgm:pt>
    <dgm:pt modelId="{626CAAF4-9885-C344-B7E0-70BC3C616D13}" type="sibTrans" cxnId="{92F9B6A3-EBA1-7945-A1D8-D1C932A4F006}">
      <dgm:prSet/>
      <dgm:spPr/>
      <dgm:t>
        <a:bodyPr/>
        <a:lstStyle/>
        <a:p>
          <a:endParaRPr lang="zh-CN" altLang="en-US"/>
        </a:p>
      </dgm:t>
    </dgm:pt>
    <dgm:pt modelId="{A6E2353B-D682-DD4D-BC2D-0DBE0BD8F657}">
      <dgm:prSet custT="1"/>
      <dgm:spPr/>
      <dgm:t>
        <a:bodyPr/>
        <a:lstStyle/>
        <a:p>
          <a:r>
            <a:rPr lang="zh-CN" altLang="en-US" sz="3200" dirty="0">
              <a:latin typeface="STXinwei" panose="02010800040101010101" pitchFamily="2" charset="-122"/>
              <a:ea typeface="STXinwei" panose="02010800040101010101" pitchFamily="2" charset="-122"/>
            </a:rPr>
            <a:t>增加肌力肌量</a:t>
          </a:r>
          <a:endParaRPr lang="zh-CN" sz="3200" dirty="0">
            <a:latin typeface="STXinwei" panose="02010800040101010101" pitchFamily="2" charset="-122"/>
            <a:ea typeface="STXinwei" panose="02010800040101010101" pitchFamily="2" charset="-122"/>
          </a:endParaRPr>
        </a:p>
      </dgm:t>
    </dgm:pt>
    <dgm:pt modelId="{77E2D132-D9F3-F145-909A-D506BBF67536}" type="parTrans" cxnId="{948E8D62-578B-FD4C-B6FA-1CF03CD90E87}">
      <dgm:prSet/>
      <dgm:spPr/>
      <dgm:t>
        <a:bodyPr/>
        <a:lstStyle/>
        <a:p>
          <a:endParaRPr lang="zh-CN" altLang="en-US"/>
        </a:p>
      </dgm:t>
    </dgm:pt>
    <dgm:pt modelId="{7371573D-C0DD-3D42-BA6F-3C70FB99ADA9}" type="sibTrans" cxnId="{948E8D62-578B-FD4C-B6FA-1CF03CD90E87}">
      <dgm:prSet/>
      <dgm:spPr/>
      <dgm:t>
        <a:bodyPr/>
        <a:lstStyle/>
        <a:p>
          <a:endParaRPr lang="zh-CN" altLang="en-US"/>
        </a:p>
      </dgm:t>
    </dgm:pt>
    <dgm:pt modelId="{81C1D009-9DA9-F840-A091-22C7CA27080B}">
      <dgm:prSet custT="1"/>
      <dgm:spPr>
        <a:solidFill>
          <a:schemeClr val="accent6"/>
        </a:solidFill>
      </dgm:spPr>
      <dgm:t>
        <a:bodyPr/>
        <a:lstStyle/>
        <a:p>
          <a:r>
            <a:rPr kumimoji="1" lang="zh-CN" sz="3200" baseline="0" dirty="0">
              <a:latin typeface="STXinwei" panose="02010800040101010101" pitchFamily="2" charset="-122"/>
              <a:ea typeface="STXinwei" panose="02010800040101010101" pitchFamily="2" charset="-122"/>
            </a:rPr>
            <a:t>改造</a:t>
          </a:r>
          <a:endParaRPr kumimoji="1" lang="en-US" altLang="zh-CN" sz="3200" baseline="0" dirty="0">
            <a:latin typeface="STXinwei" panose="02010800040101010101" pitchFamily="2" charset="-122"/>
            <a:ea typeface="STXinwei" panose="02010800040101010101" pitchFamily="2" charset="-122"/>
          </a:endParaRPr>
        </a:p>
        <a:p>
          <a:r>
            <a:rPr kumimoji="1" lang="zh-CN" sz="3200" baseline="0" dirty="0">
              <a:latin typeface="STXinwei" panose="02010800040101010101" pitchFamily="2" charset="-122"/>
              <a:ea typeface="STXinwei" panose="02010800040101010101" pitchFamily="2" charset="-122"/>
            </a:rPr>
            <a:t>大脑</a:t>
          </a:r>
          <a:endParaRPr lang="zh-CN" sz="3200" dirty="0">
            <a:latin typeface="STXinwei" panose="02010800040101010101" pitchFamily="2" charset="-122"/>
            <a:ea typeface="STXinwei" panose="02010800040101010101" pitchFamily="2" charset="-122"/>
          </a:endParaRPr>
        </a:p>
      </dgm:t>
    </dgm:pt>
    <dgm:pt modelId="{E914D47F-80E0-284A-8668-B5918D23B811}" type="parTrans" cxnId="{3A532E52-7919-A046-A0E9-CB28C06836B0}">
      <dgm:prSet/>
      <dgm:spPr/>
      <dgm:t>
        <a:bodyPr/>
        <a:lstStyle/>
        <a:p>
          <a:endParaRPr lang="zh-CN" altLang="en-US"/>
        </a:p>
      </dgm:t>
    </dgm:pt>
    <dgm:pt modelId="{8B894E9E-4B22-454C-AA86-57215C36A8C6}" type="sibTrans" cxnId="{3A532E52-7919-A046-A0E9-CB28C06836B0}">
      <dgm:prSet/>
      <dgm:spPr/>
      <dgm:t>
        <a:bodyPr/>
        <a:lstStyle/>
        <a:p>
          <a:endParaRPr lang="zh-CN" altLang="en-US"/>
        </a:p>
      </dgm:t>
    </dgm:pt>
    <dgm:pt modelId="{C09F9E04-BD26-C04E-8205-22E393004019}">
      <dgm:prSet custT="1"/>
      <dgm:spPr/>
      <dgm:t>
        <a:bodyPr/>
        <a:lstStyle/>
        <a:p>
          <a:r>
            <a:rPr kumimoji="1" lang="zh-CN" altLang="en-US" sz="3200" baseline="0" dirty="0">
              <a:latin typeface="STXinwei" panose="02010800040101010101" pitchFamily="2" charset="-122"/>
              <a:ea typeface="STXinwei" panose="02010800040101010101" pitchFamily="2" charset="-122"/>
            </a:rPr>
            <a:t>提高新陈代谢</a:t>
          </a:r>
          <a:endParaRPr kumimoji="1" lang="en-US" altLang="zh-CN" sz="3200" baseline="0" dirty="0">
            <a:latin typeface="STXinwei" panose="02010800040101010101" pitchFamily="2" charset="-122"/>
            <a:ea typeface="STXinwei" panose="02010800040101010101" pitchFamily="2" charset="-122"/>
          </a:endParaRPr>
        </a:p>
      </dgm:t>
    </dgm:pt>
    <dgm:pt modelId="{6BA04F74-9426-734C-B72D-DDC67E4C8B0D}" type="parTrans" cxnId="{6F799144-7095-B744-BED0-1D0FC4F8ABC0}">
      <dgm:prSet/>
      <dgm:spPr/>
      <dgm:t>
        <a:bodyPr/>
        <a:lstStyle/>
        <a:p>
          <a:endParaRPr lang="zh-CN" altLang="en-US"/>
        </a:p>
      </dgm:t>
    </dgm:pt>
    <dgm:pt modelId="{D4E7EE2D-0FFC-764B-8BE2-CAFE85B7DDB3}" type="sibTrans" cxnId="{6F799144-7095-B744-BED0-1D0FC4F8ABC0}">
      <dgm:prSet/>
      <dgm:spPr/>
      <dgm:t>
        <a:bodyPr/>
        <a:lstStyle/>
        <a:p>
          <a:endParaRPr lang="zh-CN" altLang="en-US"/>
        </a:p>
      </dgm:t>
    </dgm:pt>
    <dgm:pt modelId="{6896A40A-E734-1D4B-9207-65C8997912E5}" type="pres">
      <dgm:prSet presAssocID="{BF9C993A-6A93-8540-A191-A389B9258370}" presName="matrix" presStyleCnt="0">
        <dgm:presLayoutVars>
          <dgm:chMax val="1"/>
          <dgm:dir/>
          <dgm:resizeHandles val="exact"/>
        </dgm:presLayoutVars>
      </dgm:prSet>
      <dgm:spPr/>
    </dgm:pt>
    <dgm:pt modelId="{81614E3D-8081-614C-8AE4-3EFFF3EDB4A2}" type="pres">
      <dgm:prSet presAssocID="{BF9C993A-6A93-8540-A191-A389B9258370}" presName="diamond" presStyleLbl="bgShp" presStyleIdx="0" presStyleCnt="1"/>
      <dgm:spPr/>
    </dgm:pt>
    <dgm:pt modelId="{4E040382-0CCE-5B48-8C6F-7F88D5ABBD3C}" type="pres">
      <dgm:prSet presAssocID="{BF9C993A-6A93-8540-A191-A389B925837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53B3661-75C4-6C4E-B9C4-C5EFB93283B6}" type="pres">
      <dgm:prSet presAssocID="{BF9C993A-6A93-8540-A191-A389B925837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B1186E-8AA4-1441-9970-4EBCB33373BA}" type="pres">
      <dgm:prSet presAssocID="{BF9C993A-6A93-8540-A191-A389B925837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2C942AF-2BEE-3747-BF70-EA5DF4B3D969}" type="pres">
      <dgm:prSet presAssocID="{BF9C993A-6A93-8540-A191-A389B925837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7B1050A-B0A1-8842-8B81-0189AAD69839}" type="presOf" srcId="{A6E2353B-D682-DD4D-BC2D-0DBE0BD8F657}" destId="{D53B3661-75C4-6C4E-B9C4-C5EFB93283B6}" srcOrd="0" destOrd="0" presId="urn:microsoft.com/office/officeart/2005/8/layout/matrix3"/>
    <dgm:cxn modelId="{6F799144-7095-B744-BED0-1D0FC4F8ABC0}" srcId="{BF9C993A-6A93-8540-A191-A389B9258370}" destId="{C09F9E04-BD26-C04E-8205-22E393004019}" srcOrd="3" destOrd="0" parTransId="{6BA04F74-9426-734C-B72D-DDC67E4C8B0D}" sibTransId="{D4E7EE2D-0FFC-764B-8BE2-CAFE85B7DDB3}"/>
    <dgm:cxn modelId="{7B5B2146-9405-B847-B653-6BD5E8CF2048}" type="presOf" srcId="{C09F9E04-BD26-C04E-8205-22E393004019}" destId="{02C942AF-2BEE-3747-BF70-EA5DF4B3D969}" srcOrd="0" destOrd="0" presId="urn:microsoft.com/office/officeart/2005/8/layout/matrix3"/>
    <dgm:cxn modelId="{3A532E52-7919-A046-A0E9-CB28C06836B0}" srcId="{BF9C993A-6A93-8540-A191-A389B9258370}" destId="{81C1D009-9DA9-F840-A091-22C7CA27080B}" srcOrd="2" destOrd="0" parTransId="{E914D47F-80E0-284A-8668-B5918D23B811}" sibTransId="{8B894E9E-4B22-454C-AA86-57215C36A8C6}"/>
    <dgm:cxn modelId="{AFD2005C-CF00-4A4E-B8D5-148D3053ECFF}" type="presOf" srcId="{5BD49C8E-451A-6949-BEF4-3E763FD3086D}" destId="{4E040382-0CCE-5B48-8C6F-7F88D5ABBD3C}" srcOrd="0" destOrd="0" presId="urn:microsoft.com/office/officeart/2005/8/layout/matrix3"/>
    <dgm:cxn modelId="{948E8D62-578B-FD4C-B6FA-1CF03CD90E87}" srcId="{BF9C993A-6A93-8540-A191-A389B9258370}" destId="{A6E2353B-D682-DD4D-BC2D-0DBE0BD8F657}" srcOrd="1" destOrd="0" parTransId="{77E2D132-D9F3-F145-909A-D506BBF67536}" sibTransId="{7371573D-C0DD-3D42-BA6F-3C70FB99ADA9}"/>
    <dgm:cxn modelId="{92F9B6A3-EBA1-7945-A1D8-D1C932A4F006}" srcId="{BF9C993A-6A93-8540-A191-A389B9258370}" destId="{5BD49C8E-451A-6949-BEF4-3E763FD3086D}" srcOrd="0" destOrd="0" parTransId="{8ABDC7F7-D2C3-F549-AE1B-BE18CCD78A31}" sibTransId="{626CAAF4-9885-C344-B7E0-70BC3C616D13}"/>
    <dgm:cxn modelId="{A5157AF1-0581-E54D-BF45-1CD947B79E0C}" type="presOf" srcId="{81C1D009-9DA9-F840-A091-22C7CA27080B}" destId="{11B1186E-8AA4-1441-9970-4EBCB33373BA}" srcOrd="0" destOrd="0" presId="urn:microsoft.com/office/officeart/2005/8/layout/matrix3"/>
    <dgm:cxn modelId="{97C1C5F7-6186-9040-B5C0-C8E8777C8FCA}" type="presOf" srcId="{BF9C993A-6A93-8540-A191-A389B9258370}" destId="{6896A40A-E734-1D4B-9207-65C8997912E5}" srcOrd="0" destOrd="0" presId="urn:microsoft.com/office/officeart/2005/8/layout/matrix3"/>
    <dgm:cxn modelId="{75F8E0D4-5E20-8F46-B34F-4B4A606C1AD5}" type="presParOf" srcId="{6896A40A-E734-1D4B-9207-65C8997912E5}" destId="{81614E3D-8081-614C-8AE4-3EFFF3EDB4A2}" srcOrd="0" destOrd="0" presId="urn:microsoft.com/office/officeart/2005/8/layout/matrix3"/>
    <dgm:cxn modelId="{2895323F-C709-6345-9A8C-7C88492977E9}" type="presParOf" srcId="{6896A40A-E734-1D4B-9207-65C8997912E5}" destId="{4E040382-0CCE-5B48-8C6F-7F88D5ABBD3C}" srcOrd="1" destOrd="0" presId="urn:microsoft.com/office/officeart/2005/8/layout/matrix3"/>
    <dgm:cxn modelId="{426C9398-B59F-F949-91E2-29927D4295B6}" type="presParOf" srcId="{6896A40A-E734-1D4B-9207-65C8997912E5}" destId="{D53B3661-75C4-6C4E-B9C4-C5EFB93283B6}" srcOrd="2" destOrd="0" presId="urn:microsoft.com/office/officeart/2005/8/layout/matrix3"/>
    <dgm:cxn modelId="{73269D84-CD30-9D47-ACBE-4F0FDC8E85A1}" type="presParOf" srcId="{6896A40A-E734-1D4B-9207-65C8997912E5}" destId="{11B1186E-8AA4-1441-9970-4EBCB33373BA}" srcOrd="3" destOrd="0" presId="urn:microsoft.com/office/officeart/2005/8/layout/matrix3"/>
    <dgm:cxn modelId="{1B9571E1-2AE6-7341-900C-3C38D1220358}" type="presParOf" srcId="{6896A40A-E734-1D4B-9207-65C8997912E5}" destId="{02C942AF-2BEE-3747-BF70-EA5DF4B3D96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3D7BF-3F60-4048-B931-0B5587A2A1B6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DD10961-6303-B34D-B42D-0752E43A46F6}">
      <dgm:prSet phldrT="[文本]" custT="1"/>
      <dgm:spPr>
        <a:solidFill>
          <a:srgbClr val="FF6D1D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CN" altLang="en-US" sz="4000" dirty="0">
              <a:latin typeface="Yuanti SC" panose="02010600040101010101" pitchFamily="2" charset="-122"/>
              <a:ea typeface="Yuanti SC" panose="02010600040101010101" pitchFamily="2" charset="-122"/>
            </a:rPr>
            <a:t>勇气区</a:t>
          </a:r>
        </a:p>
      </dgm:t>
    </dgm:pt>
    <dgm:pt modelId="{9ABAEDDF-9DBA-D149-9744-809E56E6B88A}" type="parTrans" cxnId="{12CCF5F7-AF00-864C-9533-B6D65475C946}">
      <dgm:prSet/>
      <dgm:spPr/>
      <dgm:t>
        <a:bodyPr/>
        <a:lstStyle/>
        <a:p>
          <a:endParaRPr lang="zh-CN" altLang="en-US"/>
        </a:p>
      </dgm:t>
    </dgm:pt>
    <dgm:pt modelId="{78F83C30-6DE3-2D44-933F-F59FCB0F5762}" type="sibTrans" cxnId="{12CCF5F7-AF00-864C-9533-B6D65475C946}">
      <dgm:prSet/>
      <dgm:spPr/>
      <dgm:t>
        <a:bodyPr/>
        <a:lstStyle/>
        <a:p>
          <a:endParaRPr lang="zh-CN" altLang="en-US"/>
        </a:p>
      </dgm:t>
    </dgm:pt>
    <dgm:pt modelId="{14B56653-C47C-014D-BDE2-2413E7966FC9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CN" altLang="en-US" sz="4400" dirty="0">
              <a:latin typeface="Yuanti SC" panose="02010600040101010101" pitchFamily="2" charset="-122"/>
              <a:ea typeface="Yuanti SC" panose="02010600040101010101" pitchFamily="2" charset="-122"/>
            </a:rPr>
            <a:t>舒适区</a:t>
          </a:r>
        </a:p>
      </dgm:t>
    </dgm:pt>
    <dgm:pt modelId="{87E7204A-D94C-F549-A559-8CC6EE7C9DB5}" type="parTrans" cxnId="{4EA7B076-1719-CB46-B8F1-1FAD6A47D16D}">
      <dgm:prSet/>
      <dgm:spPr/>
      <dgm:t>
        <a:bodyPr/>
        <a:lstStyle/>
        <a:p>
          <a:endParaRPr lang="zh-CN" altLang="en-US"/>
        </a:p>
      </dgm:t>
    </dgm:pt>
    <dgm:pt modelId="{6DB14E1C-0727-F140-A0E6-D1FA9BE2DC82}" type="sibTrans" cxnId="{4EA7B076-1719-CB46-B8F1-1FAD6A47D16D}">
      <dgm:prSet/>
      <dgm:spPr/>
      <dgm:t>
        <a:bodyPr/>
        <a:lstStyle/>
        <a:p>
          <a:endParaRPr lang="zh-CN" altLang="en-US"/>
        </a:p>
      </dgm:t>
    </dgm:pt>
    <dgm:pt modelId="{4553E66E-D0AD-DD43-B479-C8996298CA00}" type="pres">
      <dgm:prSet presAssocID="{5EF3D7BF-3F60-4048-B931-0B5587A2A1B6}" presName="Name0" presStyleCnt="0">
        <dgm:presLayoutVars>
          <dgm:chMax val="7"/>
          <dgm:resizeHandles val="exact"/>
        </dgm:presLayoutVars>
      </dgm:prSet>
      <dgm:spPr/>
    </dgm:pt>
    <dgm:pt modelId="{EC581C43-47C6-8F46-953F-BE5F82800572}" type="pres">
      <dgm:prSet presAssocID="{5EF3D7BF-3F60-4048-B931-0B5587A2A1B6}" presName="comp1" presStyleCnt="0"/>
      <dgm:spPr/>
    </dgm:pt>
    <dgm:pt modelId="{CC8197CF-1265-1543-A237-BD121C4DDFA4}" type="pres">
      <dgm:prSet presAssocID="{5EF3D7BF-3F60-4048-B931-0B5587A2A1B6}" presName="circle1" presStyleLbl="node1" presStyleIdx="0" presStyleCnt="2"/>
      <dgm:spPr/>
    </dgm:pt>
    <dgm:pt modelId="{993524A7-5943-CA43-A782-6FBD5DD41F2E}" type="pres">
      <dgm:prSet presAssocID="{5EF3D7BF-3F60-4048-B931-0B5587A2A1B6}" presName="c1text" presStyleLbl="node1" presStyleIdx="0" presStyleCnt="2">
        <dgm:presLayoutVars>
          <dgm:bulletEnabled val="1"/>
        </dgm:presLayoutVars>
      </dgm:prSet>
      <dgm:spPr/>
    </dgm:pt>
    <dgm:pt modelId="{9FABEAF5-C381-CF4A-9626-B03E8E4794E6}" type="pres">
      <dgm:prSet presAssocID="{5EF3D7BF-3F60-4048-B931-0B5587A2A1B6}" presName="comp2" presStyleCnt="0"/>
      <dgm:spPr/>
    </dgm:pt>
    <dgm:pt modelId="{C9A60B0F-47FB-4D47-B652-96B62E430526}" type="pres">
      <dgm:prSet presAssocID="{5EF3D7BF-3F60-4048-B931-0B5587A2A1B6}" presName="circle2" presStyleLbl="node1" presStyleIdx="1" presStyleCnt="2" custScaleX="81328" custScaleY="83828" custLinFactNeighborX="0" custLinFactNeighborY="14414"/>
      <dgm:spPr/>
    </dgm:pt>
    <dgm:pt modelId="{51BA994E-4821-5F41-837B-87478CB7F94B}" type="pres">
      <dgm:prSet presAssocID="{5EF3D7BF-3F60-4048-B931-0B5587A2A1B6}" presName="c2text" presStyleLbl="node1" presStyleIdx="1" presStyleCnt="2">
        <dgm:presLayoutVars>
          <dgm:bulletEnabled val="1"/>
        </dgm:presLayoutVars>
      </dgm:prSet>
      <dgm:spPr/>
    </dgm:pt>
  </dgm:ptLst>
  <dgm:cxnLst>
    <dgm:cxn modelId="{4BD7953A-7C70-864D-B39E-CC96F9E0D772}" type="presOf" srcId="{CDD10961-6303-B34D-B42D-0752E43A46F6}" destId="{993524A7-5943-CA43-A782-6FBD5DD41F2E}" srcOrd="1" destOrd="0" presId="urn:microsoft.com/office/officeart/2005/8/layout/venn2"/>
    <dgm:cxn modelId="{EB88EB53-EC2A-9B44-8902-76EB7644B5ED}" type="presOf" srcId="{14B56653-C47C-014D-BDE2-2413E7966FC9}" destId="{C9A60B0F-47FB-4D47-B652-96B62E430526}" srcOrd="0" destOrd="0" presId="urn:microsoft.com/office/officeart/2005/8/layout/venn2"/>
    <dgm:cxn modelId="{91E83462-3DD3-E04F-B71F-C128FA0029EF}" type="presOf" srcId="{CDD10961-6303-B34D-B42D-0752E43A46F6}" destId="{CC8197CF-1265-1543-A237-BD121C4DDFA4}" srcOrd="0" destOrd="0" presId="urn:microsoft.com/office/officeart/2005/8/layout/venn2"/>
    <dgm:cxn modelId="{12363A6A-27D6-6F49-AB0D-3E2873671A5E}" type="presOf" srcId="{5EF3D7BF-3F60-4048-B931-0B5587A2A1B6}" destId="{4553E66E-D0AD-DD43-B479-C8996298CA00}" srcOrd="0" destOrd="0" presId="urn:microsoft.com/office/officeart/2005/8/layout/venn2"/>
    <dgm:cxn modelId="{4EA7B076-1719-CB46-B8F1-1FAD6A47D16D}" srcId="{5EF3D7BF-3F60-4048-B931-0B5587A2A1B6}" destId="{14B56653-C47C-014D-BDE2-2413E7966FC9}" srcOrd="1" destOrd="0" parTransId="{87E7204A-D94C-F549-A559-8CC6EE7C9DB5}" sibTransId="{6DB14E1C-0727-F140-A0E6-D1FA9BE2DC82}"/>
    <dgm:cxn modelId="{31A0A48D-DCE5-F04D-8ED4-33A2B84C98A7}" type="presOf" srcId="{14B56653-C47C-014D-BDE2-2413E7966FC9}" destId="{51BA994E-4821-5F41-837B-87478CB7F94B}" srcOrd="1" destOrd="0" presId="urn:microsoft.com/office/officeart/2005/8/layout/venn2"/>
    <dgm:cxn modelId="{12CCF5F7-AF00-864C-9533-B6D65475C946}" srcId="{5EF3D7BF-3F60-4048-B931-0B5587A2A1B6}" destId="{CDD10961-6303-B34D-B42D-0752E43A46F6}" srcOrd="0" destOrd="0" parTransId="{9ABAEDDF-9DBA-D149-9744-809E56E6B88A}" sibTransId="{78F83C30-6DE3-2D44-933F-F59FCB0F5762}"/>
    <dgm:cxn modelId="{5971D871-AD46-5540-84FA-B3A5B0F27C4A}" type="presParOf" srcId="{4553E66E-D0AD-DD43-B479-C8996298CA00}" destId="{EC581C43-47C6-8F46-953F-BE5F82800572}" srcOrd="0" destOrd="0" presId="urn:microsoft.com/office/officeart/2005/8/layout/venn2"/>
    <dgm:cxn modelId="{CC40C37D-07A1-C749-86E2-C03FB501BF49}" type="presParOf" srcId="{EC581C43-47C6-8F46-953F-BE5F82800572}" destId="{CC8197CF-1265-1543-A237-BD121C4DDFA4}" srcOrd="0" destOrd="0" presId="urn:microsoft.com/office/officeart/2005/8/layout/venn2"/>
    <dgm:cxn modelId="{BD07BDC5-6D81-6A4B-8EC5-B7768CC08630}" type="presParOf" srcId="{EC581C43-47C6-8F46-953F-BE5F82800572}" destId="{993524A7-5943-CA43-A782-6FBD5DD41F2E}" srcOrd="1" destOrd="0" presId="urn:microsoft.com/office/officeart/2005/8/layout/venn2"/>
    <dgm:cxn modelId="{1991B8C1-38BE-904C-B643-5E63606F2E03}" type="presParOf" srcId="{4553E66E-D0AD-DD43-B479-C8996298CA00}" destId="{9FABEAF5-C381-CF4A-9626-B03E8E4794E6}" srcOrd="1" destOrd="0" presId="urn:microsoft.com/office/officeart/2005/8/layout/venn2"/>
    <dgm:cxn modelId="{FF9E4305-5A2C-1641-A260-9938DC46005E}" type="presParOf" srcId="{9FABEAF5-C381-CF4A-9626-B03E8E4794E6}" destId="{C9A60B0F-47FB-4D47-B652-96B62E430526}" srcOrd="0" destOrd="0" presId="urn:microsoft.com/office/officeart/2005/8/layout/venn2"/>
    <dgm:cxn modelId="{42CC5CF8-480A-1446-B000-9FB97DFB9E4E}" type="presParOf" srcId="{9FABEAF5-C381-CF4A-9626-B03E8E4794E6}" destId="{51BA994E-4821-5F41-837B-87478CB7F94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7D989-BA68-DB44-ADDE-A13EF7355E26}">
      <dsp:nvSpPr>
        <dsp:cNvPr id="0" name=""/>
        <dsp:cNvSpPr/>
      </dsp:nvSpPr>
      <dsp:spPr>
        <a:xfrm>
          <a:off x="4061070" y="0"/>
          <a:ext cx="2241060" cy="224106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STXinwei" panose="02010800040101010101" pitchFamily="2" charset="-122"/>
              <a:ea typeface="STXinwei" panose="02010800040101010101" pitchFamily="2" charset="-122"/>
            </a:rPr>
            <a:t>幸福感</a:t>
          </a:r>
        </a:p>
      </dsp:txBody>
      <dsp:txXfrm>
        <a:off x="4621335" y="1120530"/>
        <a:ext cx="1120530" cy="1120530"/>
      </dsp:txXfrm>
    </dsp:sp>
    <dsp:sp modelId="{3D7C3B1B-5BDA-C24C-9500-BD2A9A7A786E}">
      <dsp:nvSpPr>
        <dsp:cNvPr id="0" name=""/>
        <dsp:cNvSpPr/>
      </dsp:nvSpPr>
      <dsp:spPr>
        <a:xfrm>
          <a:off x="2940540" y="2241060"/>
          <a:ext cx="2241060" cy="2241060"/>
        </a:xfrm>
        <a:prstGeom prst="triangle">
          <a:avLst/>
        </a:prstGeom>
        <a:gradFill rotWithShape="0">
          <a:gsLst>
            <a:gs pos="0">
              <a:schemeClr val="accent5">
                <a:hueOff val="5129271"/>
                <a:satOff val="-1832"/>
                <a:lumOff val="294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5129271"/>
                <a:satOff val="-1832"/>
                <a:lumOff val="294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129271"/>
                <a:satOff val="-1832"/>
                <a:lumOff val="294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STXinwei" panose="02010800040101010101" pitchFamily="2" charset="-122"/>
              <a:ea typeface="STXinwei" panose="02010800040101010101" pitchFamily="2" charset="-122"/>
            </a:rPr>
            <a:t>身体</a:t>
          </a:r>
        </a:p>
      </dsp:txBody>
      <dsp:txXfrm>
        <a:off x="3500805" y="3361590"/>
        <a:ext cx="1120530" cy="1120530"/>
      </dsp:txXfrm>
    </dsp:sp>
    <dsp:sp modelId="{AFDAA232-2EFE-4847-8E07-EDD1D25F9924}">
      <dsp:nvSpPr>
        <dsp:cNvPr id="0" name=""/>
        <dsp:cNvSpPr/>
      </dsp:nvSpPr>
      <dsp:spPr>
        <a:xfrm rot="10800000">
          <a:off x="4061070" y="2241060"/>
          <a:ext cx="2241060" cy="2241060"/>
        </a:xfrm>
        <a:prstGeom prst="triangle">
          <a:avLst/>
        </a:prstGeom>
        <a:gradFill rotWithShape="0">
          <a:gsLst>
            <a:gs pos="0">
              <a:schemeClr val="accent5">
                <a:hueOff val="10258542"/>
                <a:satOff val="-3664"/>
                <a:lumOff val="588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258542"/>
                <a:satOff val="-3664"/>
                <a:lumOff val="588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258542"/>
                <a:satOff val="-3664"/>
                <a:lumOff val="588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STXinwei" panose="02010800040101010101" pitchFamily="2" charset="-122"/>
              <a:ea typeface="STXinwei" panose="02010800040101010101" pitchFamily="2" charset="-122"/>
            </a:rPr>
            <a:t>品格</a:t>
          </a:r>
        </a:p>
      </dsp:txBody>
      <dsp:txXfrm rot="10800000">
        <a:off x="4621335" y="2241060"/>
        <a:ext cx="1120530" cy="1120530"/>
      </dsp:txXfrm>
    </dsp:sp>
    <dsp:sp modelId="{3B5E477D-7C99-D345-9A1C-CFA88A6B02B9}">
      <dsp:nvSpPr>
        <dsp:cNvPr id="0" name=""/>
        <dsp:cNvSpPr/>
      </dsp:nvSpPr>
      <dsp:spPr>
        <a:xfrm>
          <a:off x="5181600" y="2241060"/>
          <a:ext cx="2241060" cy="2241060"/>
        </a:xfrm>
        <a:prstGeom prst="triangle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STXinwei" panose="02010800040101010101" pitchFamily="2" charset="-122"/>
              <a:ea typeface="STXinwei" panose="02010800040101010101" pitchFamily="2" charset="-122"/>
            </a:rPr>
            <a:t>情绪</a:t>
          </a:r>
        </a:p>
      </dsp:txBody>
      <dsp:txXfrm>
        <a:off x="5741865" y="3361590"/>
        <a:ext cx="1120530" cy="112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14E3D-8081-614C-8AE4-3EFFF3EDB4A2}">
      <dsp:nvSpPr>
        <dsp:cNvPr id="0" name=""/>
        <dsp:cNvSpPr/>
      </dsp:nvSpPr>
      <dsp:spPr>
        <a:xfrm>
          <a:off x="2912581" y="0"/>
          <a:ext cx="4538662" cy="453866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40382-0CCE-5B48-8C6F-7F88D5ABBD3C}">
      <dsp:nvSpPr>
        <dsp:cNvPr id="0" name=""/>
        <dsp:cNvSpPr/>
      </dsp:nvSpPr>
      <dsp:spPr>
        <a:xfrm>
          <a:off x="3343754" y="431172"/>
          <a:ext cx="1770078" cy="17700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3200" kern="1200" baseline="0" dirty="0">
              <a:latin typeface="STXinwei" panose="02010800040101010101" pitchFamily="2" charset="-122"/>
              <a:ea typeface="STXinwei" panose="02010800040101010101" pitchFamily="2" charset="-122"/>
            </a:rPr>
            <a:t>提升心肺功能</a:t>
          </a:r>
          <a:endParaRPr lang="zh-CN" altLang="en-US" sz="3200" kern="1200" dirty="0">
            <a:latin typeface="STXinwei" panose="02010800040101010101" pitchFamily="2" charset="-122"/>
            <a:ea typeface="STXinwei" panose="02010800040101010101" pitchFamily="2" charset="-122"/>
          </a:endParaRPr>
        </a:p>
      </dsp:txBody>
      <dsp:txXfrm>
        <a:off x="3430162" y="517580"/>
        <a:ext cx="1597262" cy="1597262"/>
      </dsp:txXfrm>
    </dsp:sp>
    <dsp:sp modelId="{D53B3661-75C4-6C4E-B9C4-C5EFB93283B6}">
      <dsp:nvSpPr>
        <dsp:cNvPr id="0" name=""/>
        <dsp:cNvSpPr/>
      </dsp:nvSpPr>
      <dsp:spPr>
        <a:xfrm>
          <a:off x="5249992" y="431172"/>
          <a:ext cx="1770078" cy="17700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STXinwei" panose="02010800040101010101" pitchFamily="2" charset="-122"/>
              <a:ea typeface="STXinwei" panose="02010800040101010101" pitchFamily="2" charset="-122"/>
            </a:rPr>
            <a:t>增加肌力肌量</a:t>
          </a:r>
          <a:endParaRPr lang="zh-CN" sz="3200" kern="1200" dirty="0">
            <a:latin typeface="STXinwei" panose="02010800040101010101" pitchFamily="2" charset="-122"/>
            <a:ea typeface="STXinwei" panose="02010800040101010101" pitchFamily="2" charset="-122"/>
          </a:endParaRPr>
        </a:p>
      </dsp:txBody>
      <dsp:txXfrm>
        <a:off x="5336400" y="517580"/>
        <a:ext cx="1597262" cy="1597262"/>
      </dsp:txXfrm>
    </dsp:sp>
    <dsp:sp modelId="{11B1186E-8AA4-1441-9970-4EBCB33373BA}">
      <dsp:nvSpPr>
        <dsp:cNvPr id="0" name=""/>
        <dsp:cNvSpPr/>
      </dsp:nvSpPr>
      <dsp:spPr>
        <a:xfrm>
          <a:off x="3343754" y="2337410"/>
          <a:ext cx="1770078" cy="1770078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200" kern="1200" baseline="0" dirty="0">
              <a:latin typeface="STXinwei" panose="02010800040101010101" pitchFamily="2" charset="-122"/>
              <a:ea typeface="STXinwei" panose="02010800040101010101" pitchFamily="2" charset="-122"/>
            </a:rPr>
            <a:t>改造</a:t>
          </a:r>
          <a:endParaRPr kumimoji="1" lang="en-US" altLang="zh-CN" sz="3200" kern="1200" baseline="0" dirty="0">
            <a:latin typeface="STXinwei" panose="02010800040101010101" pitchFamily="2" charset="-122"/>
            <a:ea typeface="STXinwei" panose="02010800040101010101" pitchFamily="2" charset="-122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200" kern="1200" baseline="0" dirty="0">
              <a:latin typeface="STXinwei" panose="02010800040101010101" pitchFamily="2" charset="-122"/>
              <a:ea typeface="STXinwei" panose="02010800040101010101" pitchFamily="2" charset="-122"/>
            </a:rPr>
            <a:t>大脑</a:t>
          </a:r>
          <a:endParaRPr lang="zh-CN" sz="3200" kern="1200" dirty="0">
            <a:latin typeface="STXinwei" panose="02010800040101010101" pitchFamily="2" charset="-122"/>
            <a:ea typeface="STXinwei" panose="02010800040101010101" pitchFamily="2" charset="-122"/>
          </a:endParaRPr>
        </a:p>
      </dsp:txBody>
      <dsp:txXfrm>
        <a:off x="3430162" y="2423818"/>
        <a:ext cx="1597262" cy="1597262"/>
      </dsp:txXfrm>
    </dsp:sp>
    <dsp:sp modelId="{02C942AF-2BEE-3747-BF70-EA5DF4B3D969}">
      <dsp:nvSpPr>
        <dsp:cNvPr id="0" name=""/>
        <dsp:cNvSpPr/>
      </dsp:nvSpPr>
      <dsp:spPr>
        <a:xfrm>
          <a:off x="5249992" y="2337410"/>
          <a:ext cx="1770078" cy="17700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3200" kern="1200" baseline="0" dirty="0">
              <a:latin typeface="STXinwei" panose="02010800040101010101" pitchFamily="2" charset="-122"/>
              <a:ea typeface="STXinwei" panose="02010800040101010101" pitchFamily="2" charset="-122"/>
            </a:rPr>
            <a:t>提高新陈代谢</a:t>
          </a:r>
          <a:endParaRPr kumimoji="1" lang="en-US" altLang="zh-CN" sz="3200" kern="1200" baseline="0" dirty="0">
            <a:latin typeface="STXinwei" panose="02010800040101010101" pitchFamily="2" charset="-122"/>
            <a:ea typeface="STXinwei" panose="02010800040101010101" pitchFamily="2" charset="-122"/>
          </a:endParaRPr>
        </a:p>
      </dsp:txBody>
      <dsp:txXfrm>
        <a:off x="5336400" y="2423818"/>
        <a:ext cx="1597262" cy="1597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197CF-1265-1543-A237-BD121C4DDFA4}">
      <dsp:nvSpPr>
        <dsp:cNvPr id="0" name=""/>
        <dsp:cNvSpPr/>
      </dsp:nvSpPr>
      <dsp:spPr>
        <a:xfrm>
          <a:off x="853545" y="0"/>
          <a:ext cx="4895320" cy="4895320"/>
        </a:xfrm>
        <a:prstGeom prst="ellipse">
          <a:avLst/>
        </a:prstGeom>
        <a:solidFill>
          <a:srgbClr val="FF6D1D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>
              <a:latin typeface="Yuanti SC" panose="02010600040101010101" pitchFamily="2" charset="-122"/>
              <a:ea typeface="Yuanti SC" panose="02010600040101010101" pitchFamily="2" charset="-122"/>
            </a:rPr>
            <a:t>勇气区</a:t>
          </a:r>
        </a:p>
      </dsp:txBody>
      <dsp:txXfrm>
        <a:off x="2016184" y="367149"/>
        <a:ext cx="2570043" cy="832204"/>
      </dsp:txXfrm>
    </dsp:sp>
    <dsp:sp modelId="{C9A60B0F-47FB-4D47-B652-96B62E430526}">
      <dsp:nvSpPr>
        <dsp:cNvPr id="0" name=""/>
        <dsp:cNvSpPr/>
      </dsp:nvSpPr>
      <dsp:spPr>
        <a:xfrm>
          <a:off x="1808231" y="1817583"/>
          <a:ext cx="2985949" cy="307773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>
              <a:latin typeface="Yuanti SC" panose="02010600040101010101" pitchFamily="2" charset="-122"/>
              <a:ea typeface="Yuanti SC" panose="02010600040101010101" pitchFamily="2" charset="-122"/>
            </a:rPr>
            <a:t>舒适区</a:t>
          </a:r>
        </a:p>
      </dsp:txBody>
      <dsp:txXfrm>
        <a:off x="2245513" y="2587017"/>
        <a:ext cx="2111385" cy="153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2D856-1360-4A8C-A763-F083132EB2B2}" type="datetimeFigureOut">
              <a:rPr lang="zh-CN" altLang="en-US" smtClean="0"/>
              <a:pPr>
                <a:defRPr/>
              </a:pPr>
              <a:t>2022/11/23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9FC-F892-4AE1-99BE-3DA8E82348A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40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82B6B6-C5D1-114F-B1A6-CC7947A30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1"/>
            <a:ext cx="12192000" cy="6868516"/>
          </a:xfrm>
          <a:prstGeom prst="rect">
            <a:avLst/>
          </a:prstGeom>
        </p:spPr>
      </p:pic>
      <p:sp>
        <p:nvSpPr>
          <p:cNvPr id="5121" name="标题 3"/>
          <p:cNvSpPr>
            <a:spLocks noGrp="1"/>
          </p:cNvSpPr>
          <p:nvPr>
            <p:ph type="ctrTitle" idx="4294967295"/>
          </p:nvPr>
        </p:nvSpPr>
        <p:spPr>
          <a:xfrm>
            <a:off x="5257980" y="3708413"/>
            <a:ext cx="7767638" cy="1646237"/>
          </a:xfrm>
        </p:spPr>
        <p:txBody>
          <a:bodyPr anchor="b"/>
          <a:lstStyle/>
          <a:p>
            <a:pPr algn="ctr" eaLnBrk="1" hangingPunct="1"/>
            <a:r>
              <a:rPr lang="zh-CN" altLang="en-US" sz="66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运动保健处方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797C0-EB25-C23A-CD72-83EE9AE1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8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1</a:t>
            </a:r>
            <a:r>
              <a:rPr kumimoji="1" lang="zh-CN" altLang="en-US" sz="48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、提升心肺功能</a:t>
            </a:r>
            <a:endParaRPr kumimoji="1"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1BAC9-C0EF-F33D-48BA-FC6F5862DF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增强</a:t>
            </a:r>
            <a:r>
              <a:rPr kumimoji="1" lang="zh-CN" altLang="en-US" sz="36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呼吸肌</a:t>
            </a:r>
            <a:r>
              <a:rPr kumimoji="1"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的肌肉强度和力度</a:t>
            </a:r>
            <a:endParaRPr kumimoji="1" lang="en-US" altLang="zh-CN" sz="36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r>
              <a:rPr kumimoji="1"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增加心脏的泵血能力，提高心脏的代偿能力</a:t>
            </a:r>
            <a:endParaRPr kumimoji="1" lang="en-US" altLang="zh-CN" sz="36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r>
              <a:rPr kumimoji="1"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预防和辅助治疗心血管系统疾病</a:t>
            </a:r>
          </a:p>
        </p:txBody>
      </p:sp>
    </p:spTree>
    <p:extLst>
      <p:ext uri="{BB962C8B-B14F-4D97-AF65-F5344CB8AC3E}">
        <p14:creationId xmlns:p14="http://schemas.microsoft.com/office/powerpoint/2010/main" val="111630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0A0D4-0A96-D1E6-9896-CB0C5CF6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1</a:t>
            </a:r>
            <a:r>
              <a:rPr kumimoji="1" lang="zh-CN" altLang="en-US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、提升心肺功能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A4B2B2-49CB-C4C4-0BFA-DFAB3937BE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日本京都大学对心肌梗死、心绞痛、心脏手术后、有冠心病危险因素的</a:t>
            </a:r>
            <a:r>
              <a:rPr lang="en-US" altLang="zh-CN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67</a:t>
            </a:r>
            <a:r>
              <a:rPr lang="zh-CN" altLang="zh-CN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例患者采用了集体运动疗法</a:t>
            </a:r>
            <a:endParaRPr lang="en-US" altLang="zh-CN" sz="2800" dirty="0">
              <a:effectLst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dirty="0"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随访</a:t>
            </a:r>
            <a:r>
              <a:rPr lang="en-US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70</a:t>
            </a:r>
            <a:r>
              <a:rPr lang="zh-CN" altLang="zh-CN" sz="28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个月，经过心肌闪烁图确认，</a:t>
            </a:r>
            <a:r>
              <a:rPr lang="en-US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54.8</a:t>
            </a:r>
            <a:r>
              <a:rPr lang="zh-CN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％</a:t>
            </a:r>
            <a:r>
              <a:rPr lang="zh-CN" altLang="zh-CN" sz="28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的患者心肌灌注改善。</a:t>
            </a:r>
          </a:p>
          <a:p>
            <a:pPr marL="0" indent="0">
              <a:buNone/>
            </a:pPr>
            <a:r>
              <a:rPr lang="zh-CN" altLang="zh-CN" sz="2400" dirty="0">
                <a:effectLst/>
              </a:rPr>
              <a:t> 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783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B9522-EDFE-6415-FE1B-D75E25C7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</a:t>
            </a:r>
            <a:r>
              <a:rPr kumimoji="1" lang="zh-CN" altLang="en-US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、增加肌力肌量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5F82DA-E678-E6DB-FE65-AC54F18C14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95300" indent="0" algn="just">
              <a:buNone/>
            </a:pPr>
            <a:r>
              <a:rPr lang="zh-CN" altLang="en-US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美国骨科教授</a:t>
            </a:r>
            <a:r>
              <a:rPr lang="en-US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Frost</a:t>
            </a:r>
            <a:r>
              <a:rPr lang="zh-CN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介绍了骨质疏松的新概念</a:t>
            </a:r>
            <a:r>
              <a:rPr lang="en-US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--</a:t>
            </a:r>
            <a:r>
              <a:rPr lang="zh-CN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在神经系统调控下的肌肉质量</a:t>
            </a:r>
            <a:r>
              <a:rPr lang="en-US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肌肉容积和力量</a:t>
            </a:r>
            <a:r>
              <a:rPr lang="en-US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是决定骨强度的重要因素。</a:t>
            </a:r>
            <a:r>
              <a:rPr lang="zh-CN" altLang="zh-CN" sz="24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肌肉负荷及牵张力</a:t>
            </a:r>
            <a:r>
              <a:rPr lang="en-US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又称机械性因素</a:t>
            </a:r>
            <a:r>
              <a:rPr lang="en-US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对骨强度的控制作用，</a:t>
            </a:r>
            <a:r>
              <a:rPr lang="zh-CN" altLang="zh-CN" sz="24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远远大于</a:t>
            </a:r>
            <a:r>
              <a:rPr lang="zh-CN" altLang="zh-CN" sz="24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非机械性因素</a:t>
            </a:r>
            <a:r>
              <a:rPr lang="en-US" altLang="zh-CN" sz="24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如各种骨相关激素、维生素、钙及其他矿物质、氨基酸、脂肪、骨相关细胞因子等</a:t>
            </a:r>
            <a:r>
              <a:rPr lang="en-US" altLang="zh-CN" sz="24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495300" indent="0" algn="just">
              <a:buNone/>
            </a:pPr>
            <a:r>
              <a:rPr lang="zh-CN" altLang="en-US" sz="2400" kern="100" dirty="0"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前者对骨强度的影响可高达</a:t>
            </a:r>
            <a:r>
              <a:rPr lang="en-US" altLang="zh-CN" sz="24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zh-CN" sz="24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％</a:t>
            </a:r>
            <a:r>
              <a:rPr lang="zh-CN" altLang="zh-CN" sz="24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，后者仅决定</a:t>
            </a:r>
            <a:r>
              <a:rPr lang="en-US" altLang="zh-CN" sz="24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％</a:t>
            </a:r>
            <a:r>
              <a:rPr lang="en-US" altLang="zh-CN" sz="24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-10</a:t>
            </a:r>
            <a:r>
              <a:rPr lang="zh-CN" altLang="zh-CN" sz="24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％</a:t>
            </a:r>
            <a:r>
              <a:rPr lang="zh-CN" altLang="zh-CN" sz="24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的骨强度。</a:t>
            </a:r>
          </a:p>
          <a:p>
            <a:pPr marL="495300" indent="0" algn="just">
              <a:buNone/>
            </a:pPr>
            <a:r>
              <a:rPr lang="zh-CN" altLang="zh-CN" sz="2400" dirty="0"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endParaRPr kumimoji="1" lang="zh-CN" altLang="en-US" sz="2400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415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31A7C-B6CE-D09C-3CA4-EE17ECFF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8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</a:t>
            </a:r>
            <a:r>
              <a:rPr kumimoji="1" lang="zh-CN" altLang="en-US" sz="48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、增加肌力肌量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BA779-5DD4-9410-93C7-E396F69E27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每磅肌肉每天大约需要</a:t>
            </a:r>
            <a:r>
              <a:rPr kumimoji="1" lang="en-US" altLang="zh-CN" sz="32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6</a:t>
            </a:r>
            <a:r>
              <a:rPr kumimoji="1"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卡路里</a:t>
            </a:r>
            <a:endParaRPr kumimoji="1"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algn="ctr">
              <a:buNone/>
            </a:pPr>
            <a:r>
              <a:rPr kumimoji="1"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每磅脂肪每天大约需要</a:t>
            </a:r>
            <a:r>
              <a:rPr kumimoji="1" lang="en-US" altLang="zh-CN" sz="32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</a:t>
            </a:r>
            <a:r>
              <a:rPr kumimoji="1"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卡路里</a:t>
            </a:r>
            <a:endParaRPr kumimoji="1"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algn="ctr">
              <a:buNone/>
            </a:pPr>
            <a:endParaRPr kumimoji="1"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algn="ctr">
              <a:buNone/>
            </a:pPr>
            <a:r>
              <a:rPr kumimoji="1"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谁的基础代谢率高？</a:t>
            </a:r>
            <a:endParaRPr kumimoji="1"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77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6EB03-E1CA-1746-4A56-4942C0F0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8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</a:t>
            </a:r>
            <a:r>
              <a:rPr kumimoji="1" lang="zh-CN" altLang="en-US" sz="48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、增加肌力肌量</a:t>
            </a:r>
            <a:endParaRPr kumimoji="1" lang="zh-CN" altLang="en-US" sz="4800" dirty="0">
              <a:solidFill>
                <a:srgbClr val="C00000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490D89-3F6B-E13C-A3C0-7303CCF84A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zh-CN" altLang="en-US" sz="36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人为什么衰老</a:t>
            </a:r>
            <a:endParaRPr kumimoji="1" lang="en-US" altLang="zh-CN" sz="36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algn="ctr">
              <a:buNone/>
            </a:pPr>
            <a:r>
              <a:rPr kumimoji="1"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正常含量</a:t>
            </a:r>
            <a:r>
              <a:rPr kumimoji="1" lang="en-US" altLang="zh-CN" sz="3600" dirty="0">
                <a:latin typeface="STXinwei" panose="02010800040101010101" pitchFamily="2" charset="-122"/>
                <a:ea typeface="STXinwei" panose="02010800040101010101" pitchFamily="2" charset="-122"/>
              </a:rPr>
              <a:t>35%-45%</a:t>
            </a:r>
            <a:endParaRPr kumimoji="1" lang="zh-CN" altLang="en-US" sz="36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algn="ctr">
              <a:buNone/>
            </a:pPr>
            <a:r>
              <a:rPr kumimoji="1"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从</a:t>
            </a:r>
            <a:r>
              <a:rPr kumimoji="1" lang="en-US" altLang="zh-CN" sz="3600" dirty="0">
                <a:latin typeface="STXinwei" panose="02010800040101010101" pitchFamily="2" charset="-122"/>
                <a:ea typeface="STXinwei" panose="02010800040101010101" pitchFamily="2" charset="-122"/>
              </a:rPr>
              <a:t>30</a:t>
            </a:r>
            <a:r>
              <a:rPr kumimoji="1"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岁左右开始，肌肉逐年流失，到</a:t>
            </a:r>
            <a:r>
              <a:rPr kumimoji="1" lang="en-US" altLang="zh-CN" sz="3600" dirty="0">
                <a:latin typeface="STXinwei" panose="02010800040101010101" pitchFamily="2" charset="-122"/>
                <a:ea typeface="STXinwei" panose="02010800040101010101" pitchFamily="2" charset="-122"/>
              </a:rPr>
              <a:t>75</a:t>
            </a:r>
            <a:r>
              <a:rPr kumimoji="1"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岁时，</a:t>
            </a:r>
            <a:endParaRPr kumimoji="1" lang="en-US" altLang="zh-CN" sz="36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algn="ctr">
              <a:buNone/>
            </a:pPr>
            <a:r>
              <a:rPr kumimoji="1"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流失近</a:t>
            </a:r>
            <a:r>
              <a:rPr kumimoji="1" lang="en-US" altLang="zh-CN" sz="3600" dirty="0">
                <a:latin typeface="STXinwei" panose="02010800040101010101" pitchFamily="2" charset="-122"/>
                <a:ea typeface="STXinwei" panose="02010800040101010101" pitchFamily="2" charset="-122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52155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185F8-31BE-185E-FB2B-8E707401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3</a:t>
            </a:r>
            <a:r>
              <a:rPr kumimoji="1" lang="zh-CN" altLang="en-US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、提高新陈代谢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CDD62E-2054-2366-D6BA-EB315C2BDC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促进血液循环</a:t>
            </a:r>
            <a:endParaRPr kumimoji="1" lang="en-US" altLang="zh-CN" sz="28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r>
              <a:rPr kumimoji="1" lang="zh-CN" alt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清理体内垃圾（坏死的红细胞、白细胞、退化脱落的组织）</a:t>
            </a:r>
            <a:endParaRPr kumimoji="1" lang="en-US" altLang="zh-CN" sz="28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r>
              <a:rPr kumimoji="1" lang="zh-CN" alt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增加各脏器的血流量</a:t>
            </a:r>
            <a:endParaRPr kumimoji="1" lang="en-US" altLang="zh-CN" sz="28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r>
              <a:rPr kumimoji="1" lang="zh-CN" alt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提高基础代谢率（减肥） </a:t>
            </a:r>
            <a:endParaRPr kumimoji="1" lang="en-US" altLang="zh-CN" sz="28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r>
              <a:rPr kumimoji="1" lang="zh-CN" alt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提升正能量，清理负能量</a:t>
            </a:r>
            <a:endParaRPr kumimoji="1" lang="en-US" altLang="zh-CN" sz="28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endParaRPr kumimoji="1" lang="en-US" altLang="zh-CN" sz="28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891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B57E5-B142-F29B-49C9-807CE4D3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4</a:t>
            </a:r>
            <a:r>
              <a:rPr kumimoji="1" lang="zh-CN" altLang="en-US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、改造大脑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DA38ED-6C6E-1ACE-79B0-3CF2719E38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      推荐书籍：</a:t>
            </a:r>
            <a:r>
              <a:rPr kumimoji="1" lang="zh-CN" altLang="en-US" sz="28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⟪</a:t>
            </a:r>
            <a:r>
              <a:rPr lang="zh-CN" altLang="zh-CN" sz="28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运动改造大脑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⟫</a:t>
            </a:r>
            <a:r>
              <a:rPr lang="zh-CN" altLang="zh-CN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 这本书由哈佛大学医学院副教授</a:t>
            </a:r>
            <a:r>
              <a:rPr lang="en-US" altLang="zh-CN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约翰</a:t>
            </a:r>
            <a:r>
              <a:rPr lang="en-US" altLang="zh-CN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瑞迪写的，源自哈佛大学医学院超过</a:t>
            </a:r>
            <a:r>
              <a:rPr lang="en-US" altLang="zh-CN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年的潜心研究</a:t>
            </a:r>
            <a:r>
              <a:rPr lang="zh-CN" altLang="en-US" sz="28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effectLst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kern="100" dirty="0">
              <a:effectLst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kern="100" dirty="0"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运动对人的</a:t>
            </a:r>
            <a:r>
              <a:rPr lang="zh-CN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认知能力</a:t>
            </a:r>
            <a:r>
              <a:rPr lang="zh-CN" altLang="zh-CN" sz="28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心理健康</a:t>
            </a:r>
            <a:r>
              <a:rPr lang="zh-CN" altLang="zh-CN" sz="28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有着深远的影响</a:t>
            </a:r>
            <a:r>
              <a:rPr lang="zh-CN" altLang="en-US" sz="28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能够减轻和预防一系列认知障碍，包括：帕金森氏病、焦虑症、恐惧症、抑郁症、成瘾行为等等</a:t>
            </a:r>
          </a:p>
          <a:p>
            <a:pPr marL="0" indent="0">
              <a:buNone/>
            </a:pPr>
            <a:endParaRPr lang="zh-CN" altLang="zh-CN" sz="2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effectLst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684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1E8E8-EE02-FAB4-B85B-4DC7F95F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4</a:t>
            </a:r>
            <a:r>
              <a:rPr kumimoji="1" lang="zh-CN" altLang="en-US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、改造大脑</a:t>
            </a:r>
            <a:endParaRPr kumimoji="1" lang="zh-CN" altLang="en-US" sz="4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D1D1D8-D70F-9FAB-80CD-8EBD2CC3EA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08012"/>
            <a:ext cx="10363826" cy="3866068"/>
          </a:xfrm>
        </p:spPr>
        <p:txBody>
          <a:bodyPr>
            <a:normAutofit fontScale="62500" lnSpcReduction="20000"/>
          </a:bodyPr>
          <a:lstStyle/>
          <a:p>
            <a:pPr marL="495300" indent="0" algn="just">
              <a:buNone/>
            </a:pPr>
            <a:r>
              <a:rPr lang="zh-CN" altLang="en-US" sz="5800" kern="100" dirty="0">
                <a:solidFill>
                  <a:srgbClr val="C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5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认知能力：     </a:t>
            </a:r>
            <a:endParaRPr lang="en-US" altLang="zh-CN" sz="5800" kern="100" dirty="0">
              <a:solidFill>
                <a:srgbClr val="C00000"/>
              </a:solidFill>
              <a:effectLst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495300" indent="0" algn="just">
              <a:buNone/>
            </a:pPr>
            <a:r>
              <a:rPr lang="zh-CN" altLang="en-US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运动可以使</a:t>
            </a:r>
            <a:r>
              <a:rPr lang="zh-CN" altLang="zh-CN" sz="41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海马体</a:t>
            </a:r>
            <a:r>
              <a:rPr lang="zh-CN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（负责短时记忆的存储转换和定向功能</a:t>
            </a:r>
            <a:r>
              <a:rPr lang="zh-CN" altLang="en-US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又是</a:t>
            </a:r>
            <a:r>
              <a:rPr lang="zh-CN" altLang="zh-CN" sz="41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学习必需的区域</a:t>
            </a:r>
            <a:r>
              <a:rPr lang="zh-CN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发生正向改变（增大）</a:t>
            </a:r>
            <a:r>
              <a:rPr lang="zh-CN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，海马体是一个极易受到退行性疾病影响，</a:t>
            </a:r>
            <a:r>
              <a:rPr lang="zh-CN" altLang="en-US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随着年龄增长，海马体会逐渐缩小</a:t>
            </a:r>
            <a:r>
              <a:rPr lang="zh-CN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495300" indent="0" algn="just">
              <a:buNone/>
            </a:pPr>
            <a:endParaRPr lang="en-US" altLang="zh-CN" sz="4100" kern="100" dirty="0">
              <a:solidFill>
                <a:srgbClr val="FF0000"/>
              </a:solidFill>
              <a:effectLst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495300" indent="0" algn="just">
              <a:buNone/>
            </a:pPr>
            <a:r>
              <a:rPr lang="zh-CN" altLang="zh-CN" sz="41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案例：</a:t>
            </a:r>
            <a:r>
              <a:rPr lang="zh-CN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精神生理学家查尔斯</a:t>
            </a:r>
            <a:r>
              <a:rPr lang="en-US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希尔曼对</a:t>
            </a:r>
            <a:r>
              <a:rPr lang="en-US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216</a:t>
            </a:r>
            <a:r>
              <a:rPr lang="zh-CN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名学生研究发现，体能和学习之间的关联性，体能好的学生，他的</a:t>
            </a:r>
            <a:r>
              <a:rPr lang="zh-CN" altLang="zh-CN" sz="41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注意力，记忆力，处理信息</a:t>
            </a:r>
            <a:r>
              <a:rPr lang="zh-CN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的速度以及</a:t>
            </a:r>
            <a:r>
              <a:rPr lang="zh-CN" altLang="zh-CN" sz="41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决策力</a:t>
            </a:r>
            <a:r>
              <a:rPr lang="zh-CN" altLang="zh-CN" sz="41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都优于体能差的同学。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62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CE4C6-7AFC-7388-9790-FF5C3DD0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4</a:t>
            </a:r>
            <a:r>
              <a:rPr kumimoji="1" lang="zh-CN" altLang="en-US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、改造大脑</a:t>
            </a:r>
            <a:endParaRPr kumimoji="1" lang="zh-CN" altLang="en-US" sz="4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A07510-5A65-2BCF-B112-77A5F348B2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zh-CN" altLang="en-US" sz="39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心理健康：</a:t>
            </a:r>
            <a:endParaRPr kumimoji="1" lang="en-US" altLang="zh-CN" sz="3900" dirty="0">
              <a:solidFill>
                <a:srgbClr val="C00000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342900" lvl="0" indent="-342900" algn="just">
              <a:buFont typeface="Wingdings" pitchFamily="2" charset="2"/>
              <a:buChar char=""/>
            </a:pPr>
            <a:r>
              <a:rPr lang="zh-CN" altLang="zh-CN" sz="28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促进分泌</a:t>
            </a:r>
            <a:r>
              <a:rPr lang="zh-CN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内啡肽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，内啡肽是身体内在的止痛分子机制，其效果像吗啡，能减轻身体的疼痛，同时在心理上产生欣快感。</a:t>
            </a:r>
            <a:endParaRPr lang="zh-CN" altLang="zh-CN" sz="2800" kern="100" dirty="0">
              <a:effectLst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"/>
            </a:pPr>
            <a:r>
              <a:rPr lang="zh-CN" altLang="zh-CN" sz="28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运动可以瞬间提高大脑某个区域内的</a:t>
            </a:r>
            <a:r>
              <a:rPr lang="zh-CN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去甲肾上腺素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，唤醒大脑，</a:t>
            </a:r>
            <a:r>
              <a:rPr lang="zh-CN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提高自尊感</a:t>
            </a:r>
          </a:p>
          <a:p>
            <a:pPr marL="342900" lvl="0" indent="-342900" algn="just">
              <a:buFont typeface="Wingdings" pitchFamily="2" charset="2"/>
              <a:buChar char=""/>
            </a:pPr>
            <a:r>
              <a:rPr lang="zh-CN" altLang="zh-CN" sz="28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促进</a:t>
            </a:r>
            <a:r>
              <a:rPr lang="zh-CN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多巴胺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分泌，可以改善情绪和</a:t>
            </a:r>
            <a:r>
              <a:rPr lang="zh-CN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幸福感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提升动机和注意力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800" kern="100" dirty="0">
              <a:effectLst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495300" indent="0" algn="just">
              <a:buNone/>
            </a:pPr>
            <a:endParaRPr lang="en-US" altLang="zh-CN" sz="2800" kern="10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1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33D6FD-0E58-F1F6-49CC-3B791C3E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450315"/>
            <a:ext cx="5165724" cy="618596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2CA08AD-5BA8-6855-BEB1-970E4EFE8E9D}"/>
              </a:ext>
            </a:extLst>
          </p:cNvPr>
          <p:cNvSpPr txBox="1"/>
          <p:nvPr/>
        </p:nvSpPr>
        <p:spPr>
          <a:xfrm>
            <a:off x="771525" y="700088"/>
            <a:ext cx="498316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dirty="0">
                <a:solidFill>
                  <a:srgbClr val="C00000"/>
                </a:solidFill>
              </a:rPr>
              <a:t>二、情绪</a:t>
            </a:r>
            <a:endParaRPr kumimoji="1" lang="en-US" altLang="zh-CN" sz="4800" dirty="0">
              <a:solidFill>
                <a:srgbClr val="C00000"/>
              </a:solidFill>
            </a:endParaRPr>
          </a:p>
          <a:p>
            <a:endParaRPr kumimoji="1" lang="en-US" altLang="zh-CN" sz="2800" dirty="0"/>
          </a:p>
          <a:p>
            <a:r>
              <a:rPr kumimoji="1" lang="en-US" altLang="zh-CN" sz="2800" dirty="0"/>
              <a:t>1</a:t>
            </a:r>
            <a:r>
              <a:rPr kumimoji="1" lang="zh-CN" altLang="en-US" sz="2800" dirty="0"/>
              <a:t>、释放压力，焦虑</a:t>
            </a:r>
            <a:endParaRPr kumimoji="1" lang="en-US" altLang="zh-CN" sz="2800" dirty="0"/>
          </a:p>
          <a:p>
            <a:r>
              <a:rPr lang="zh-CN" altLang="en-US" sz="24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心脏病学家认为焦虑是心脏病的危险因素，现在已经证实体育锻炼使焦虑症状的发生率减少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50%</a:t>
            </a:r>
            <a:endParaRPr lang="zh-CN" altLang="zh-CN" sz="2400" kern="100" dirty="0">
              <a:effectLst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sz="2800" dirty="0">
              <a:latin typeface="+mn-ea"/>
              <a:ea typeface="+mn-ea"/>
            </a:endParaRPr>
          </a:p>
          <a:p>
            <a:r>
              <a:rPr kumimoji="1" lang="en-US" altLang="zh-CN" sz="2800" dirty="0"/>
              <a:t>2</a:t>
            </a:r>
            <a:r>
              <a:rPr kumimoji="1" lang="zh-CN" altLang="en-US" sz="2800" dirty="0"/>
              <a:t>、充电，提升正能量</a:t>
            </a:r>
            <a:endParaRPr kumimoji="1" lang="en-US" altLang="zh-CN" sz="2800" dirty="0"/>
          </a:p>
          <a:p>
            <a:endParaRPr kumimoji="1" lang="en-US" altLang="zh-CN" sz="2800" dirty="0"/>
          </a:p>
          <a:p>
            <a:r>
              <a:rPr kumimoji="1" lang="zh-CN" altLang="en-US" sz="2400" dirty="0"/>
              <a:t>负：羞愧 内疚 冷漠 悲伤 恐惧  愤怒 骄傲</a:t>
            </a:r>
            <a:endParaRPr kumimoji="1" lang="en-US" altLang="zh-CN" sz="2400" dirty="0"/>
          </a:p>
          <a:p>
            <a:r>
              <a:rPr kumimoji="1" lang="zh-CN" altLang="en-US" sz="2400" dirty="0"/>
              <a:t>正：勇气 淡定 主动 宽容 明智 爱        喜悦 平和 开悟</a:t>
            </a:r>
            <a:endParaRPr kumimoji="1" lang="en-US" altLang="zh-CN" sz="2400" dirty="0"/>
          </a:p>
          <a:p>
            <a:endParaRPr kumimoji="1" lang="en-US" altLang="zh-CN" sz="2800" dirty="0"/>
          </a:p>
          <a:p>
            <a:endParaRPr kumimoji="1" lang="en-US" altLang="zh-CN" sz="2800" dirty="0"/>
          </a:p>
          <a:p>
            <a:r>
              <a:rPr kumimoji="1" lang="zh-CN" altLang="en-US" sz="2800" dirty="0"/>
              <a:t>  </a:t>
            </a:r>
            <a:endParaRPr kumimoji="1" lang="en-US" altLang="zh-CN" sz="2800" dirty="0"/>
          </a:p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4034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7D2D66-9D48-58B0-D9B6-2AE262B6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5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保健课的意义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974767-DF4F-252F-98BB-B04460CE5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307" y="2214694"/>
            <a:ext cx="10364452" cy="42196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kumimoji="1" lang="en-US" altLang="zh-CN" sz="5100" dirty="0">
                <a:latin typeface="STXinwei" panose="02010800040101010101" pitchFamily="2" charset="-122"/>
                <a:ea typeface="STXinwei" panose="02010800040101010101" pitchFamily="2" charset="-122"/>
              </a:rPr>
              <a:t>1</a:t>
            </a:r>
            <a:r>
              <a:rPr kumimoji="1" lang="zh-CN" altLang="en-US" sz="5100" dirty="0">
                <a:latin typeface="STXinwei" panose="02010800040101010101" pitchFamily="2" charset="-122"/>
                <a:ea typeface="STXinwei" panose="02010800040101010101" pitchFamily="2" charset="-122"/>
              </a:rPr>
              <a:t>、为什么开设保健课？</a:t>
            </a:r>
            <a:endParaRPr kumimoji="1" lang="en-US" altLang="zh-CN" sz="51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>
              <a:buNone/>
            </a:pPr>
            <a:r>
              <a:rPr kumimoji="1" lang="zh-CN" altLang="en-US" sz="5100" dirty="0">
                <a:latin typeface="STXinwei" panose="02010800040101010101" pitchFamily="2" charset="-122"/>
                <a:ea typeface="STXinwei" panose="02010800040101010101" pitchFamily="2" charset="-122"/>
              </a:rPr>
              <a:t>      不同的身体状态，需要定制不同的运动方案</a:t>
            </a:r>
            <a:endParaRPr kumimoji="1" lang="en-US" altLang="zh-CN" sz="51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>
              <a:buNone/>
            </a:pPr>
            <a:r>
              <a:rPr kumimoji="1" lang="en-US" altLang="zh-CN" sz="5100" dirty="0">
                <a:latin typeface="STXinwei" panose="02010800040101010101" pitchFamily="2" charset="-122"/>
                <a:ea typeface="STXinwei" panose="02010800040101010101" pitchFamily="2" charset="-122"/>
              </a:rPr>
              <a:t>2</a:t>
            </a:r>
            <a:r>
              <a:rPr kumimoji="1" lang="zh-CN" altLang="en-US" sz="5100" dirty="0">
                <a:latin typeface="STXinwei" panose="02010800040101010101" pitchFamily="2" charset="-122"/>
                <a:ea typeface="STXinwei" panose="02010800040101010101" pitchFamily="2" charset="-122"/>
              </a:rPr>
              <a:t>、达成什么目标？</a:t>
            </a:r>
            <a:endParaRPr kumimoji="1" lang="en-US" altLang="zh-CN" sz="51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>
              <a:buNone/>
            </a:pPr>
            <a:r>
              <a:rPr kumimoji="1" lang="zh-CN" altLang="en-US" sz="5100" dirty="0">
                <a:latin typeface="STXinwei" panose="02010800040101010101" pitchFamily="2" charset="-122"/>
                <a:ea typeface="STXinwei" panose="02010800040101010101" pitchFamily="2" charset="-122"/>
              </a:rPr>
              <a:t>     减轻病痛， 培养运动习惯，更好的适应生活和学习，增强幸福感。</a:t>
            </a:r>
            <a:endParaRPr kumimoji="1" lang="en-US" altLang="zh-CN" sz="51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>
              <a:buNone/>
            </a:pPr>
            <a:r>
              <a:rPr kumimoji="1" lang="en-US" altLang="zh-CN" sz="5100" dirty="0">
                <a:latin typeface="STXinwei" panose="02010800040101010101" pitchFamily="2" charset="-122"/>
                <a:ea typeface="STXinwei" panose="02010800040101010101" pitchFamily="2" charset="-122"/>
              </a:rPr>
              <a:t>3</a:t>
            </a:r>
            <a:r>
              <a:rPr kumimoji="1" lang="zh-CN" altLang="en-US" sz="5100" dirty="0">
                <a:latin typeface="STXinwei" panose="02010800040101010101" pitchFamily="2" charset="-122"/>
                <a:ea typeface="STXinwei" panose="02010800040101010101" pitchFamily="2" charset="-122"/>
              </a:rPr>
              <a:t>、医学生身心健康的重要性</a:t>
            </a:r>
            <a:endParaRPr kumimoji="1" lang="en-US" altLang="zh-CN" sz="51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>
              <a:buNone/>
            </a:pPr>
            <a:r>
              <a:rPr kumimoji="1" lang="zh-CN" altLang="en-US" sz="5100" dirty="0">
                <a:latin typeface="STXinwei" panose="02010800040101010101" pitchFamily="2" charset="-122"/>
                <a:ea typeface="STXinwei" panose="02010800040101010101" pitchFamily="2" charset="-122"/>
              </a:rPr>
              <a:t>      树立榜样，理解患者。</a:t>
            </a:r>
            <a:endParaRPr kumimoji="1" lang="en-US" altLang="zh-CN" sz="51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>
              <a:buNone/>
            </a:pPr>
            <a:r>
              <a:rPr kumimoji="1" lang="en-US" altLang="zh-CN" sz="5100" dirty="0">
                <a:latin typeface="STXinwei" panose="02010800040101010101" pitchFamily="2" charset="-122"/>
                <a:ea typeface="STXinwei" panose="02010800040101010101" pitchFamily="2" charset="-122"/>
              </a:rPr>
              <a:t>4</a:t>
            </a:r>
            <a:r>
              <a:rPr kumimoji="1" lang="zh-CN" altLang="en-US" sz="5100" dirty="0">
                <a:latin typeface="STXinwei" panose="02010800040101010101" pitchFamily="2" charset="-122"/>
                <a:ea typeface="STXinwei" panose="02010800040101010101" pitchFamily="2" charset="-122"/>
              </a:rPr>
              <a:t>、让我们开启一段健身健心的旅程</a:t>
            </a:r>
            <a:endParaRPr kumimoji="1" lang="en-US" altLang="zh-CN" sz="51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25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4911E42A-771A-DDB9-91A7-5D9074133F6E}"/>
              </a:ext>
            </a:extLst>
          </p:cNvPr>
          <p:cNvGraphicFramePr/>
          <p:nvPr/>
        </p:nvGraphicFramePr>
        <p:xfrm>
          <a:off x="5943600" y="1457325"/>
          <a:ext cx="6602412" cy="489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8DDC2FD4-42A8-4266-A520-5135BABC9262}"/>
              </a:ext>
            </a:extLst>
          </p:cNvPr>
          <p:cNvSpPr txBox="1"/>
          <p:nvPr/>
        </p:nvSpPr>
        <p:spPr>
          <a:xfrm>
            <a:off x="1128713" y="1814513"/>
            <a:ext cx="3643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solidFill>
                  <a:srgbClr val="C00000"/>
                </a:solidFill>
              </a:rPr>
              <a:t>三、品格</a:t>
            </a:r>
            <a:endParaRPr kumimoji="1" lang="en-US" altLang="zh-CN" sz="5400" dirty="0">
              <a:solidFill>
                <a:srgbClr val="C00000"/>
              </a:solidFill>
            </a:endParaRPr>
          </a:p>
          <a:p>
            <a:r>
              <a:rPr kumimoji="1" lang="zh-CN" altLang="en-US" sz="3600" dirty="0"/>
              <a:t>     </a:t>
            </a:r>
            <a:endParaRPr kumimoji="1" lang="en-US" altLang="zh-CN" sz="3600" dirty="0"/>
          </a:p>
          <a:p>
            <a:r>
              <a:rPr kumimoji="1" lang="zh-CN" altLang="en-US" sz="3600" dirty="0"/>
              <a:t>    乐观、自信</a:t>
            </a:r>
            <a:endParaRPr kumimoji="1" lang="en-US" altLang="zh-CN" sz="3600" dirty="0"/>
          </a:p>
          <a:p>
            <a:r>
              <a:rPr kumimoji="1" lang="zh-CN" altLang="en-US" sz="3600" dirty="0"/>
              <a:t>    专注、坚毅</a:t>
            </a:r>
            <a:endParaRPr kumimoji="1" lang="en-US" altLang="zh-CN" sz="36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766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2627723-4814-BFE0-ED9A-70AC1D125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1538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326D65D-526E-A0B7-D082-AFC5D086ABFE}"/>
              </a:ext>
            </a:extLst>
          </p:cNvPr>
          <p:cNvSpPr txBox="1"/>
          <p:nvPr/>
        </p:nvSpPr>
        <p:spPr>
          <a:xfrm>
            <a:off x="7300913" y="1028343"/>
            <a:ext cx="4903907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solidFill>
                  <a:srgbClr val="C00000"/>
                </a:solidFill>
              </a:rPr>
              <a:t>四、幸福感</a:t>
            </a:r>
            <a:endParaRPr kumimoji="1" lang="en-US" altLang="zh-CN" sz="5400" dirty="0">
              <a:solidFill>
                <a:srgbClr val="C00000"/>
              </a:solidFill>
            </a:endParaRPr>
          </a:p>
          <a:p>
            <a:endParaRPr kumimoji="1" lang="en-US" altLang="zh-CN" sz="3200" dirty="0"/>
          </a:p>
          <a:p>
            <a:r>
              <a:rPr kumimoji="1" lang="zh-CN" altLang="en-US" sz="3600" dirty="0">
                <a:solidFill>
                  <a:schemeClr val="tx2"/>
                </a:solidFill>
              </a:rPr>
              <a:t>自律才能自由，</a:t>
            </a:r>
            <a:endParaRPr kumimoji="1" lang="en-US" altLang="zh-CN" sz="3600" dirty="0">
              <a:solidFill>
                <a:schemeClr val="tx2"/>
              </a:solidFill>
            </a:endParaRPr>
          </a:p>
          <a:p>
            <a:r>
              <a:rPr kumimoji="1" lang="zh-CN" altLang="en-US" sz="3600" dirty="0">
                <a:solidFill>
                  <a:schemeClr val="tx2"/>
                </a:solidFill>
              </a:rPr>
              <a:t>能管理好你的健康，</a:t>
            </a:r>
            <a:endParaRPr kumimoji="1" lang="en-US" altLang="zh-CN" sz="3600" dirty="0">
              <a:solidFill>
                <a:schemeClr val="tx2"/>
              </a:solidFill>
            </a:endParaRPr>
          </a:p>
          <a:p>
            <a:r>
              <a:rPr kumimoji="1" lang="zh-CN" altLang="en-US" sz="3600" dirty="0">
                <a:solidFill>
                  <a:schemeClr val="tx2"/>
                </a:solidFill>
              </a:rPr>
              <a:t>也能管理好你的人生！</a:t>
            </a:r>
          </a:p>
        </p:txBody>
      </p:sp>
    </p:spTree>
    <p:extLst>
      <p:ext uri="{BB962C8B-B14F-4D97-AF65-F5344CB8AC3E}">
        <p14:creationId xmlns:p14="http://schemas.microsoft.com/office/powerpoint/2010/main" val="200022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title" idx="4294967295"/>
          </p:nvPr>
        </p:nvSpPr>
        <p:spPr>
          <a:xfrm>
            <a:off x="2083443" y="760654"/>
            <a:ext cx="8596313" cy="1320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5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如何运动才是最佳的呢？</a:t>
            </a:r>
            <a:r>
              <a:rPr lang="zh-CN" altLang="en-US" sz="54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</a:p>
        </p:txBody>
      </p:sp>
      <p:sp>
        <p:nvSpPr>
          <p:cNvPr id="11266" name="内容占位符 2"/>
          <p:cNvSpPr>
            <a:spLocks noGrp="1"/>
          </p:cNvSpPr>
          <p:nvPr>
            <p:ph idx="4294967295"/>
          </p:nvPr>
        </p:nvSpPr>
        <p:spPr>
          <a:xfrm>
            <a:off x="1797844" y="2354805"/>
            <a:ext cx="8596312" cy="3881437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每周要积累</a:t>
            </a:r>
            <a:r>
              <a:rPr lang="en-US" altLang="zh-CN" sz="32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150</a:t>
            </a:r>
            <a:r>
              <a:rPr lang="zh-CN" altLang="en-US" sz="32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分钟中等</a:t>
            </a:r>
            <a:r>
              <a:rPr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强度有氧运动（或者</a:t>
            </a:r>
            <a:r>
              <a:rPr lang="en-US" altLang="zh-CN" sz="32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75</a:t>
            </a:r>
            <a:r>
              <a:rPr lang="zh-CN" altLang="en-US" sz="32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分钟大</a:t>
            </a:r>
            <a:r>
              <a:rPr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强度有氧运动）；</a:t>
            </a:r>
          </a:p>
          <a:p>
            <a:endParaRPr lang="zh-CN" altLang="en-US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r>
              <a:rPr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同时，每周进行</a:t>
            </a:r>
            <a:r>
              <a:rPr lang="en-US" altLang="zh-CN" sz="32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</a:t>
            </a:r>
            <a:r>
              <a:rPr lang="zh-CN" altLang="en-US" sz="32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次力量训练</a:t>
            </a:r>
            <a:endParaRPr lang="zh-CN" altLang="en-US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 idx="4294967295"/>
          </p:nvPr>
        </p:nvSpPr>
        <p:spPr>
          <a:xfrm>
            <a:off x="1890208" y="2569865"/>
            <a:ext cx="8596312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72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如何改变？</a:t>
            </a:r>
          </a:p>
        </p:txBody>
      </p:sp>
      <p:sp>
        <p:nvSpPr>
          <p:cNvPr id="13314" name="内容占位符 2"/>
          <p:cNvSpPr>
            <a:spLocks noGrp="1"/>
          </p:cNvSpPr>
          <p:nvPr>
            <p:ph idx="4294967295"/>
          </p:nvPr>
        </p:nvSpPr>
        <p:spPr>
          <a:xfrm>
            <a:off x="1797844" y="2784696"/>
            <a:ext cx="8596312" cy="38814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zh-CN" altLang="en-US" sz="4800" dirty="0">
                <a:solidFill>
                  <a:srgbClr val="FF6600"/>
                </a:solidFill>
                <a:latin typeface="Trebuchet MS" pitchFamily="34" charset="0"/>
              </a:rPr>
              <a:t>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91E4E66-CA04-D346-C0E0-649BC9E2DF28}"/>
              </a:ext>
            </a:extLst>
          </p:cNvPr>
          <p:cNvSpPr txBox="1"/>
          <p:nvPr/>
        </p:nvSpPr>
        <p:spPr>
          <a:xfrm>
            <a:off x="1234440" y="2758440"/>
            <a:ext cx="103412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dirty="0">
                <a:solidFill>
                  <a:srgbClr val="C00000"/>
                </a:solidFill>
              </a:rPr>
              <a:t>量子纠缠和我们命运的关系</a:t>
            </a:r>
          </a:p>
        </p:txBody>
      </p:sp>
    </p:spTree>
    <p:extLst>
      <p:ext uri="{BB962C8B-B14F-4D97-AF65-F5344CB8AC3E}">
        <p14:creationId xmlns:p14="http://schemas.microsoft.com/office/powerpoint/2010/main" val="160146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F6DC9A2-3A4F-F09C-9F98-2060DBB19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60" y="889000"/>
            <a:ext cx="5080000" cy="508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A428EC7-CF52-5A1F-917F-8ABBC36965A6}"/>
              </a:ext>
            </a:extLst>
          </p:cNvPr>
          <p:cNvSpPr txBox="1"/>
          <p:nvPr/>
        </p:nvSpPr>
        <p:spPr>
          <a:xfrm>
            <a:off x="7178039" y="1280160"/>
            <a:ext cx="44805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2022</a:t>
            </a:r>
            <a:r>
              <a:rPr kumimoji="1" lang="zh-CN" altLang="en-US" sz="3600" dirty="0"/>
              <a:t>年</a:t>
            </a:r>
            <a:r>
              <a:rPr kumimoji="1" lang="en-US" altLang="zh-CN" sz="3600" dirty="0"/>
              <a:t>10</a:t>
            </a:r>
            <a:r>
              <a:rPr kumimoji="1" lang="zh-CN" altLang="en-US" sz="3600" dirty="0"/>
              <a:t>月</a:t>
            </a:r>
            <a:r>
              <a:rPr kumimoji="1" lang="en-US" altLang="zh-CN" sz="3600" dirty="0"/>
              <a:t>4</a:t>
            </a:r>
            <a:r>
              <a:rPr kumimoji="1" lang="zh-CN" altLang="en-US" sz="3600" dirty="0"/>
              <a:t>日，阿兰</a:t>
            </a:r>
            <a:r>
              <a:rPr kumimoji="1" lang="en-US" altLang="zh-CN" sz="3600" dirty="0"/>
              <a:t>·</a:t>
            </a:r>
            <a:r>
              <a:rPr kumimoji="1" lang="zh-CN" altLang="en-US" sz="3600" dirty="0"/>
              <a:t>阿斯佩、约翰</a:t>
            </a:r>
            <a:r>
              <a:rPr kumimoji="1" lang="en-US" altLang="zh-CN" sz="3600" dirty="0"/>
              <a:t>·</a:t>
            </a:r>
            <a:r>
              <a:rPr kumimoji="1" lang="zh-CN" altLang="en-US" sz="3600" dirty="0"/>
              <a:t>克劳泽和安东</a:t>
            </a:r>
            <a:r>
              <a:rPr kumimoji="1" lang="en-US" altLang="zh-CN" sz="3600" dirty="0"/>
              <a:t>·</a:t>
            </a:r>
            <a:r>
              <a:rPr kumimoji="1" lang="zh-CN" altLang="en-US" sz="3600" dirty="0"/>
              <a:t>塞林格三位科学家获得诺贝尔物理学奖，表彰他们对于量子纠缠的研究做出的贡献。</a:t>
            </a:r>
          </a:p>
        </p:txBody>
      </p:sp>
    </p:spTree>
    <p:extLst>
      <p:ext uri="{BB962C8B-B14F-4D97-AF65-F5344CB8AC3E}">
        <p14:creationId xmlns:p14="http://schemas.microsoft.com/office/powerpoint/2010/main" val="4212322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CC46F4-00B8-8046-5665-33A110769904}"/>
              </a:ext>
            </a:extLst>
          </p:cNvPr>
          <p:cNvSpPr txBox="1"/>
          <p:nvPr/>
        </p:nvSpPr>
        <p:spPr>
          <a:xfrm>
            <a:off x="2849880" y="2724388"/>
            <a:ext cx="7178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C00000"/>
                </a:solidFill>
              </a:rPr>
              <a:t>你的意识决定了结果</a:t>
            </a:r>
          </a:p>
        </p:txBody>
      </p:sp>
    </p:spTree>
    <p:extLst>
      <p:ext uri="{BB962C8B-B14F-4D97-AF65-F5344CB8AC3E}">
        <p14:creationId xmlns:p14="http://schemas.microsoft.com/office/powerpoint/2010/main" val="3582395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1F19DF-6343-07A0-E4AD-92C225E76029}"/>
              </a:ext>
            </a:extLst>
          </p:cNvPr>
          <p:cNvSpPr txBox="1"/>
          <p:nvPr/>
        </p:nvSpPr>
        <p:spPr>
          <a:xfrm>
            <a:off x="2714463" y="2459504"/>
            <a:ext cx="6217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相信相信的力量</a:t>
            </a:r>
            <a:endParaRPr lang="en-US" altLang="zh-CN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algn="ctr"/>
            <a:r>
              <a:rPr lang="zh-CN" alt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选择  </a:t>
            </a:r>
            <a:r>
              <a:rPr lang="en-US" altLang="zh-CN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+</a:t>
            </a:r>
            <a:r>
              <a:rPr lang="zh-CN" alt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  行动</a:t>
            </a:r>
            <a:endParaRPr lang="en-US" altLang="zh-CN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algn="ctr"/>
            <a:r>
              <a:rPr lang="zh-CN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改变从心开始</a:t>
            </a:r>
            <a:endParaRPr lang="zh-CN" alt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218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 idx="4294967295"/>
          </p:nvPr>
        </p:nvSpPr>
        <p:spPr>
          <a:xfrm>
            <a:off x="1725682" y="510158"/>
            <a:ext cx="8248650" cy="134094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我的健康我做主！</a:t>
            </a:r>
            <a:br>
              <a:rPr lang="en-US" altLang="zh-CN" sz="44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</a:br>
            <a:r>
              <a:rPr lang="zh-CN" altLang="en-US" b="1" dirty="0">
                <a:solidFill>
                  <a:schemeClr val="tx2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改变生活方式</a:t>
            </a:r>
          </a:p>
        </p:txBody>
      </p:sp>
      <p:sp>
        <p:nvSpPr>
          <p:cNvPr id="17410" name="内容占位符 2"/>
          <p:cNvSpPr>
            <a:spLocks noGrp="1"/>
          </p:cNvSpPr>
          <p:nvPr>
            <p:ph idx="4294967295"/>
          </p:nvPr>
        </p:nvSpPr>
        <p:spPr>
          <a:xfrm>
            <a:off x="885825" y="2188427"/>
            <a:ext cx="10329722" cy="370647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                  </a:t>
            </a:r>
            <a:endParaRPr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endParaRPr lang="en-US" altLang="zh-CN" sz="36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  </a:t>
            </a:r>
            <a:endParaRPr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dirty="0">
                <a:solidFill>
                  <a:schemeClr val="tx2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合理饮食       适量运动             平衡情绪                  优质睡眠</a:t>
            </a:r>
            <a:endParaRPr lang="en-US" altLang="zh-CN" sz="3200" dirty="0">
              <a:solidFill>
                <a:schemeClr val="tx2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/>
            <a:endParaRPr lang="en-US" altLang="zh-CN" sz="3200" dirty="0">
              <a:solidFill>
                <a:schemeClr val="tx2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/>
            <a:endParaRPr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endParaRPr lang="en-US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endParaRPr lang="en-US" altLang="zh-CN" sz="4400" dirty="0">
              <a:latin typeface="Trebuchet MS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altLang="zh-CN" dirty="0">
              <a:latin typeface="Trebuchet MS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altLang="zh-CN" dirty="0">
              <a:latin typeface="Trebuchet MS" pitchFamily="34" charset="0"/>
            </a:endParaRPr>
          </a:p>
          <a:p>
            <a:pPr eaLnBrk="1" hangingPunct="1"/>
            <a:endParaRPr lang="zh-CN" altLang="en-US" dirty="0">
              <a:latin typeface="Trebuchet MS" pitchFamily="34" charset="0"/>
            </a:endParaRPr>
          </a:p>
          <a:p>
            <a:pPr eaLnBrk="1" hangingPunct="1"/>
            <a:endParaRPr lang="zh-CN" altLang="en-US" dirty="0">
              <a:latin typeface="Trebuchet MS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A81D39-49A1-E638-F887-0D9BA0007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9" y="2549235"/>
            <a:ext cx="1498459" cy="21158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EC8997-81CD-FABC-7C27-9AE52556B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24" y="2549235"/>
            <a:ext cx="2012443" cy="21576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9ABD71-8A02-6F30-416B-2F48A5C57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2685604"/>
            <a:ext cx="2638008" cy="15744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53DA5E-D900-0A8B-4571-343936B0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30" y="2821972"/>
            <a:ext cx="1927411" cy="18430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终极目标是什么？</a:t>
            </a:r>
          </a:p>
        </p:txBody>
      </p:sp>
      <p:sp>
        <p:nvSpPr>
          <p:cNvPr id="91139" name="Rectangle 3"/>
          <p:cNvSpPr>
            <a:spLocks noGrp="1"/>
          </p:cNvSpPr>
          <p:nvPr>
            <p:ph idx="1"/>
          </p:nvPr>
        </p:nvSpPr>
        <p:spPr>
          <a:xfrm>
            <a:off x="1797843" y="2976563"/>
            <a:ext cx="8596313" cy="3881437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r>
              <a:rPr lang="zh-CN" altLang="en-US" sz="5400" dirty="0">
                <a:latin typeface="STXinwei" panose="02010800040101010101" pitchFamily="2" charset="-122"/>
                <a:ea typeface="STXinwei" panose="02010800040101010101" pitchFamily="2" charset="-122"/>
              </a:rPr>
              <a:t>选择走向更好版本的自己</a:t>
            </a:r>
            <a:endParaRPr lang="en-US" altLang="zh-CN" sz="54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algn="ctr">
              <a:buFont typeface="Wingdings 3" pitchFamily="18" charset="2"/>
              <a:buNone/>
            </a:pPr>
            <a:r>
              <a:rPr lang="zh-CN" altLang="en-US" sz="5400" dirty="0">
                <a:latin typeface="STXinwei" panose="02010800040101010101" pitchFamily="2" charset="-122"/>
                <a:ea typeface="STXinwei" panose="02010800040101010101" pitchFamily="2" charset="-122"/>
              </a:rPr>
              <a:t>而非完美！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EFB222-8E91-B6C8-0C21-4E23303B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54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自我评估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7ABFCF-B35A-55F6-495F-627CB710E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问题一：</a:t>
            </a:r>
            <a:r>
              <a:rPr lang="zh-CN" altLang="zh-CN" sz="3200" dirty="0">
                <a:latin typeface="STXinwei" panose="02010800040101010101" pitchFamily="2" charset="-122"/>
                <a:ea typeface="STXinwei" panose="02010800040101010101" pitchFamily="2" charset="-122"/>
              </a:rPr>
              <a:t>我喜欢身体的什么？</a:t>
            </a:r>
            <a:r>
              <a:rPr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喜欢自己哪些特质（比如：善良、乐观等），</a:t>
            </a:r>
            <a:r>
              <a:rPr lang="zh-CN" altLang="zh-CN" sz="3200" dirty="0">
                <a:latin typeface="STXinwei" panose="02010800040101010101" pitchFamily="2" charset="-122"/>
                <a:ea typeface="STXinwei" panose="02010800040101010101" pitchFamily="2" charset="-122"/>
              </a:rPr>
              <a:t>不喜欢什么？</a:t>
            </a:r>
          </a:p>
          <a:p>
            <a:pPr marL="0" indent="0">
              <a:buNone/>
            </a:pPr>
            <a:r>
              <a:rPr lang="en-US" altLang="zh-CN" sz="3200" dirty="0">
                <a:latin typeface="STXinwei" panose="02010800040101010101" pitchFamily="2" charset="-122"/>
                <a:ea typeface="STXinwei" panose="02010800040101010101" pitchFamily="2" charset="-122"/>
              </a:rPr>
              <a:t> </a:t>
            </a:r>
            <a:endParaRPr lang="zh-CN" altLang="zh-CN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marL="0" lvl="0" indent="0">
              <a:buNone/>
            </a:pPr>
            <a:r>
              <a:rPr lang="zh-CN" alt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问题二：</a:t>
            </a:r>
            <a:r>
              <a:rPr lang="zh-CN" altLang="zh-CN" sz="3200" dirty="0">
                <a:latin typeface="STXinwei" panose="02010800040101010101" pitchFamily="2" charset="-122"/>
                <a:ea typeface="STXinwei" panose="02010800040101010101" pitchFamily="2" charset="-122"/>
              </a:rPr>
              <a:t>当我缺乏运动时，会给我带来什么样的感受，包括身体和心理方面。将会对我的生活有哪些影响？</a:t>
            </a:r>
          </a:p>
          <a:p>
            <a:pPr marL="0" indent="0">
              <a:buNone/>
            </a:pPr>
            <a:endParaRPr lang="zh-CN" altLang="en-US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0476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E043B6C-4D02-F772-08E7-5DF86D5113D3}"/>
              </a:ext>
            </a:extLst>
          </p:cNvPr>
          <p:cNvSpPr txBox="1"/>
          <p:nvPr/>
        </p:nvSpPr>
        <p:spPr>
          <a:xfrm>
            <a:off x="1060175" y="1859339"/>
            <a:ext cx="102836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36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在量子力学里，观测结果受到观测行为的影响</a:t>
            </a:r>
            <a:r>
              <a:rPr lang="zh-CN" altLang="en-US" sz="3600" dirty="0"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3600" dirty="0"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36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当一个物体在没有人观看它的时候，它</a:t>
            </a:r>
            <a:r>
              <a:rPr lang="en-US" altLang="zh-CN" sz="36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6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既是</a:t>
            </a:r>
            <a:r>
              <a:rPr lang="en-US" altLang="zh-CN" sz="36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....</a:t>
            </a:r>
            <a:r>
              <a:rPr lang="zh-CN" altLang="zh-CN" sz="36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又是</a:t>
            </a:r>
            <a:r>
              <a:rPr lang="en-US" altLang="zh-CN" sz="36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.....”</a:t>
            </a:r>
            <a:r>
              <a:rPr lang="zh-CN" altLang="zh-CN" sz="36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的状态</a:t>
            </a:r>
            <a:r>
              <a:rPr lang="zh-CN" altLang="en-US" sz="36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kern="100" dirty="0">
              <a:effectLst/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36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只有当一个</a:t>
            </a:r>
            <a:r>
              <a:rPr lang="zh-CN" altLang="zh-CN" sz="3600" kern="100" dirty="0">
                <a:solidFill>
                  <a:srgbClr val="C00000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第三方的观察者</a:t>
            </a:r>
            <a:r>
              <a:rPr lang="zh-CN" altLang="zh-CN" sz="3600" kern="1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出现的时候，这个粒子才会呈现出一个固定的状态。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35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>
          <a:xfrm>
            <a:off x="1192192" y="682625"/>
            <a:ext cx="85963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dirty="0">
                <a:latin typeface="Trebuchet MS" pitchFamily="34" charset="0"/>
              </a:rPr>
              <a:t>         </a:t>
            </a:r>
            <a:r>
              <a:rPr lang="zh-CN" altLang="en-US" sz="60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久坐少动的健康风险</a:t>
            </a:r>
            <a:br>
              <a:rPr lang="en-US" altLang="zh-CN" sz="5400" b="1" dirty="0">
                <a:latin typeface="Trebuchet MS" pitchFamily="34" charset="0"/>
              </a:rPr>
            </a:br>
            <a:endParaRPr lang="zh-CN" altLang="en-US" sz="5400" b="1" dirty="0">
              <a:latin typeface="Trebuchet MS" pitchFamily="34" charset="0"/>
            </a:endParaRPr>
          </a:p>
        </p:txBody>
      </p:sp>
      <p:sp>
        <p:nvSpPr>
          <p:cNvPr id="6147" name="AutoShape 5" descr="cfd6e0cfc09144929d2b84f409ee85fa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148" name="AutoShape 7" descr="cfd6e0cfc09144929d2b84f409ee85fa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149" name="AutoShape 9" descr="cfd6e0cfc09144929d2b84f409ee85fa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pic>
        <p:nvPicPr>
          <p:cNvPr id="6150" name="Picture 11" descr="cfd6e0cfc09144929d2b84f409ee85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2055813"/>
            <a:ext cx="2819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3" descr="16b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1138" y="2003425"/>
            <a:ext cx="4762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15" descr="630A2B4006AD3D8346489963B5EF20DC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153" name="AutoShape 17" descr="630A2B4006AD3D8346489963B5EF20DC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154" name="AutoShape 19" descr="630A2B4006AD3D8346489963B5EF20DC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155" name="AutoShape 21" descr="630A2B4006AD3D8346489963B5EF20DC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156" name="AutoShape 23" descr="630A2B4006AD3D8346489963B5EF20DC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157" name="AutoShape 25" descr="staff_1024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158" name="Text Box 26"/>
          <p:cNvSpPr txBox="1">
            <a:spLocks noChangeArrowheads="1"/>
          </p:cNvSpPr>
          <p:nvPr/>
        </p:nvSpPr>
        <p:spPr bwMode="auto">
          <a:xfrm>
            <a:off x="7759700" y="5872163"/>
            <a:ext cx="1228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660066"/>
                </a:solidFill>
              </a:rPr>
              <a:t>肥 胖</a:t>
            </a:r>
          </a:p>
        </p:txBody>
      </p:sp>
      <p:sp>
        <p:nvSpPr>
          <p:cNvPr id="6159" name="Text Box 28"/>
          <p:cNvSpPr txBox="1">
            <a:spLocks noChangeArrowheads="1"/>
          </p:cNvSpPr>
          <p:nvPr/>
        </p:nvSpPr>
        <p:spPr bwMode="auto">
          <a:xfrm>
            <a:off x="1736725" y="5915025"/>
            <a:ext cx="2019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660066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脊柱问题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 idx="4294967295"/>
          </p:nvPr>
        </p:nvSpPr>
        <p:spPr>
          <a:xfrm>
            <a:off x="1898248" y="727918"/>
            <a:ext cx="8596313" cy="1320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60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久坐少动的健康风险</a:t>
            </a:r>
            <a:br>
              <a:rPr lang="en-US" altLang="zh-CN" sz="5400" b="1" dirty="0">
                <a:latin typeface="Trebuchet MS" pitchFamily="34" charset="0"/>
              </a:rPr>
            </a:br>
            <a:endParaRPr lang="zh-CN" altLang="en-US" sz="5400" b="1" dirty="0">
              <a:latin typeface="Trebuchet MS" pitchFamily="34" charset="0"/>
            </a:endParaRPr>
          </a:p>
        </p:txBody>
      </p:sp>
      <p:sp>
        <p:nvSpPr>
          <p:cNvPr id="7170" name="内容占位符 2"/>
          <p:cNvSpPr>
            <a:spLocks noGrp="1"/>
          </p:cNvSpPr>
          <p:nvPr>
            <p:ph idx="4294967295"/>
          </p:nvPr>
        </p:nvSpPr>
        <p:spPr>
          <a:xfrm>
            <a:off x="1473200" y="1687332"/>
            <a:ext cx="107188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被美国心脏协会确定为心血管危险因素，其危险度是吸烟、高血压、血脂异常的</a:t>
            </a:r>
            <a:r>
              <a:rPr lang="en-US" altLang="zh-CN" sz="2400" dirty="0">
                <a:latin typeface="STXinwei" panose="02010800040101010101" pitchFamily="2" charset="-122"/>
                <a:ea typeface="STXinwei" panose="02010800040101010101" pitchFamily="2" charset="-122"/>
              </a:rPr>
              <a:t>2</a:t>
            </a:r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倍。</a:t>
            </a:r>
            <a:endParaRPr lang="en-US" altLang="zh-CN" sz="24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机体功能降低</a:t>
            </a:r>
            <a:endParaRPr lang="en-US" altLang="zh-CN" sz="24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心脑血管疾病</a:t>
            </a:r>
            <a:endParaRPr lang="en-US" altLang="zh-CN" sz="24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STXinwei" panose="02010800040101010101" pitchFamily="2" charset="-122"/>
                <a:ea typeface="STXinwei" panose="02010800040101010101" pitchFamily="2" charset="-122"/>
              </a:rPr>
              <a:t>2</a:t>
            </a:r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型糖尿病</a:t>
            </a:r>
            <a:endParaRPr lang="en-US" altLang="zh-CN" sz="24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结肠癌</a:t>
            </a:r>
            <a:endParaRPr lang="en-US" altLang="zh-CN" sz="24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骨质疏松症</a:t>
            </a:r>
            <a:endParaRPr lang="en-US" altLang="zh-CN" sz="24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焦虑和抑郁</a:t>
            </a:r>
            <a:endParaRPr lang="en-US" altLang="zh-CN" sz="24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血栓栓塞性脑卒中</a:t>
            </a:r>
            <a:endParaRPr lang="en-US" altLang="zh-CN" sz="24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高血压病</a:t>
            </a:r>
            <a:endParaRPr lang="en-US" altLang="zh-CN" sz="2400" dirty="0">
              <a:latin typeface="STXinwei" panose="02010800040101010101" pitchFamily="2" charset="-122"/>
              <a:ea typeface="STXinwei" panose="0201080004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STXinwei" panose="02010800040101010101" pitchFamily="2" charset="-122"/>
                <a:ea typeface="STXinwei" panose="02010800040101010101" pitchFamily="2" charset="-122"/>
              </a:rPr>
              <a:t>乳腺癌</a:t>
            </a:r>
            <a:br>
              <a:rPr lang="en-US" altLang="zh-CN" sz="2400" dirty="0">
                <a:latin typeface="Trebuchet MS" pitchFamily="34" charset="0"/>
              </a:rPr>
            </a:br>
            <a:br>
              <a:rPr lang="en-US" altLang="zh-CN" sz="2400" dirty="0">
                <a:latin typeface="Trebuchet MS" pitchFamily="34" charset="0"/>
              </a:rPr>
            </a:br>
            <a:endParaRPr lang="en-US" altLang="zh-CN" sz="2400" dirty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zh-CN" sz="2400" dirty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br>
              <a:rPr lang="en-US" altLang="zh-CN" sz="2400" dirty="0">
                <a:latin typeface="Trebuchet MS" pitchFamily="34" charset="0"/>
              </a:rPr>
            </a:br>
            <a:br>
              <a:rPr lang="en-US" altLang="zh-CN" sz="2400" dirty="0">
                <a:latin typeface="Trebuchet MS" pitchFamily="34" charset="0"/>
              </a:rPr>
            </a:br>
            <a:br>
              <a:rPr lang="en-US" altLang="zh-CN" sz="2400" dirty="0">
                <a:latin typeface="Trebuchet MS" pitchFamily="34" charset="0"/>
              </a:rPr>
            </a:br>
            <a:endParaRPr lang="en-US" altLang="zh-CN" sz="2400" dirty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58140C-FEE4-62C9-0E55-07DAAA5B6494}"/>
              </a:ext>
            </a:extLst>
          </p:cNvPr>
          <p:cNvSpPr txBox="1"/>
          <p:nvPr/>
        </p:nvSpPr>
        <p:spPr>
          <a:xfrm>
            <a:off x="1493134" y="2615878"/>
            <a:ext cx="97227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                    </a:t>
            </a:r>
            <a:r>
              <a:rPr kumimoji="1" lang="zh-CN" altLang="en-US" sz="4400" dirty="0">
                <a:solidFill>
                  <a:srgbClr val="C00000"/>
                </a:solidFill>
              </a:rPr>
              <a:t>久坐少动</a:t>
            </a:r>
            <a:r>
              <a:rPr kumimoji="1" lang="zh-CN" altLang="en-US" sz="4400" dirty="0"/>
              <a:t>的现代生活方式，破坏了我们的本性，而且成为我们长期生存的</a:t>
            </a:r>
            <a:r>
              <a:rPr kumimoji="1" lang="zh-CN" altLang="en-US" sz="4400" dirty="0">
                <a:solidFill>
                  <a:srgbClr val="C00000"/>
                </a:solidFill>
              </a:rPr>
              <a:t>最大威胁</a:t>
            </a:r>
            <a:r>
              <a:rPr kumimoji="1" lang="zh-CN" altLang="en-US" sz="4400" dirty="0"/>
              <a:t>之一</a:t>
            </a:r>
          </a:p>
        </p:txBody>
      </p:sp>
    </p:spTree>
    <p:extLst>
      <p:ext uri="{BB962C8B-B14F-4D97-AF65-F5344CB8AC3E}">
        <p14:creationId xmlns:p14="http://schemas.microsoft.com/office/powerpoint/2010/main" val="374676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 idx="4294967295"/>
          </p:nvPr>
        </p:nvSpPr>
        <p:spPr>
          <a:xfrm>
            <a:off x="1669558" y="275502"/>
            <a:ext cx="8596312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运动与健康收益剂量</a:t>
            </a:r>
            <a:r>
              <a:rPr lang="en-US" altLang="zh-CN" sz="48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-</a:t>
            </a:r>
            <a:r>
              <a:rPr lang="zh-CN" altLang="en-US" sz="48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效应曲线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685CBA-85B2-770C-CB38-E35AA79A0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5" y="1596302"/>
            <a:ext cx="6612949" cy="47453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6748E-17FB-960A-F3B1-4CAAE782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537" y="732817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规律运动的好处</a:t>
            </a:r>
            <a:endParaRPr kumimoji="1" lang="zh-CN" altLang="en-US" sz="4800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E265EBEA-B672-3B72-A6B0-A7F4739ECD7A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285499" y="885826"/>
          <a:ext cx="10363200" cy="448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68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78B54-22EA-7174-399C-F5247ADB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4800" dirty="0">
                <a:solidFill>
                  <a:srgbClr val="C0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     一、身体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75E297B-ED8D-8C0D-E065-B0C0A673250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2542549" y="1416605"/>
          <a:ext cx="10363826" cy="453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136898"/>
      </p:ext>
    </p:extLst>
  </p:cSld>
  <p:clrMapOvr>
    <a:masterClrMapping/>
  </p:clrMapOvr>
</p:sld>
</file>

<file path=ppt/theme/theme1.xml><?xml version="1.0" encoding="utf-8"?>
<a:theme xmlns:a="http://schemas.openxmlformats.org/drawingml/2006/main" name="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7</TotalTime>
  <Words>1135</Words>
  <Application>Microsoft Macintosh PowerPoint</Application>
  <PresentationFormat>宽屏</PresentationFormat>
  <Paragraphs>142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DengXian</vt:lpstr>
      <vt:lpstr>STXinwei</vt:lpstr>
      <vt:lpstr>宋体</vt:lpstr>
      <vt:lpstr>Yuanti SC</vt:lpstr>
      <vt:lpstr>Arial</vt:lpstr>
      <vt:lpstr>Trebuchet MS</vt:lpstr>
      <vt:lpstr>Tw Cen MT</vt:lpstr>
      <vt:lpstr>Wingdings</vt:lpstr>
      <vt:lpstr>Wingdings 3</vt:lpstr>
      <vt:lpstr>水滴</vt:lpstr>
      <vt:lpstr>运动保健处方</vt:lpstr>
      <vt:lpstr>保健课的意义</vt:lpstr>
      <vt:lpstr>自我评估</vt:lpstr>
      <vt:lpstr>         久坐少动的健康风险 </vt:lpstr>
      <vt:lpstr>久坐少动的健康风险 </vt:lpstr>
      <vt:lpstr>PowerPoint 演示文稿</vt:lpstr>
      <vt:lpstr>运动与健康收益剂量-效应曲线</vt:lpstr>
      <vt:lpstr>规律运动的好处</vt:lpstr>
      <vt:lpstr>     一、身体</vt:lpstr>
      <vt:lpstr>1、提升心肺功能</vt:lpstr>
      <vt:lpstr>1、提升心肺功能</vt:lpstr>
      <vt:lpstr>2、增加肌力肌量</vt:lpstr>
      <vt:lpstr>2、增加肌力肌量</vt:lpstr>
      <vt:lpstr>2、增加肌力肌量</vt:lpstr>
      <vt:lpstr>3、提高新陈代谢</vt:lpstr>
      <vt:lpstr>4、改造大脑</vt:lpstr>
      <vt:lpstr>4、改造大脑</vt:lpstr>
      <vt:lpstr>4、改造大脑</vt:lpstr>
      <vt:lpstr>PowerPoint 演示文稿</vt:lpstr>
      <vt:lpstr>PowerPoint 演示文稿</vt:lpstr>
      <vt:lpstr>PowerPoint 演示文稿</vt:lpstr>
      <vt:lpstr>如何运动才是最佳的呢？ </vt:lpstr>
      <vt:lpstr>如何改变？</vt:lpstr>
      <vt:lpstr>PowerPoint 演示文稿</vt:lpstr>
      <vt:lpstr>PowerPoint 演示文稿</vt:lpstr>
      <vt:lpstr>PowerPoint 演示文稿</vt:lpstr>
      <vt:lpstr>PowerPoint 演示文稿</vt:lpstr>
      <vt:lpstr>我的健康我做主！ 改变生活方式</vt:lpstr>
      <vt:lpstr>终极目标是什么？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运动保健处方</dc:title>
  <dc:creator>Microsoft Office User</dc:creator>
  <cp:lastModifiedBy>Microsoft Office User</cp:lastModifiedBy>
  <cp:revision>1</cp:revision>
  <dcterms:created xsi:type="dcterms:W3CDTF">2022-11-23T03:46:20Z</dcterms:created>
  <dcterms:modified xsi:type="dcterms:W3CDTF">2022-11-23T03:53:58Z</dcterms:modified>
</cp:coreProperties>
</file>