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110"/>
  </p:notesMasterIdLst>
  <p:handoutMasterIdLst>
    <p:handoutMasterId r:id="rId111"/>
  </p:handoutMasterIdLst>
  <p:sldIdLst>
    <p:sldId id="2795" r:id="rId2"/>
    <p:sldId id="2808" r:id="rId3"/>
    <p:sldId id="2796" r:id="rId4"/>
    <p:sldId id="2850" r:id="rId5"/>
    <p:sldId id="2837" r:id="rId6"/>
    <p:sldId id="2759" r:id="rId7"/>
    <p:sldId id="2845" r:id="rId8"/>
    <p:sldId id="2922" r:id="rId9"/>
    <p:sldId id="317" r:id="rId10"/>
    <p:sldId id="2809" r:id="rId11"/>
    <p:sldId id="2871" r:id="rId12"/>
    <p:sldId id="2870" r:id="rId13"/>
    <p:sldId id="345" r:id="rId14"/>
    <p:sldId id="369" r:id="rId15"/>
    <p:sldId id="371" r:id="rId16"/>
    <p:sldId id="324" r:id="rId17"/>
    <p:sldId id="365" r:id="rId18"/>
    <p:sldId id="2923" r:id="rId19"/>
    <p:sldId id="370" r:id="rId20"/>
    <p:sldId id="2924" r:id="rId21"/>
    <p:sldId id="2925" r:id="rId22"/>
    <p:sldId id="2926" r:id="rId23"/>
    <p:sldId id="2869" r:id="rId24"/>
    <p:sldId id="2852" r:id="rId25"/>
    <p:sldId id="2928" r:id="rId26"/>
    <p:sldId id="2935" r:id="rId27"/>
    <p:sldId id="2930" r:id="rId28"/>
    <p:sldId id="2931" r:id="rId29"/>
    <p:sldId id="2932" r:id="rId30"/>
    <p:sldId id="2933" r:id="rId31"/>
    <p:sldId id="2934" r:id="rId32"/>
    <p:sldId id="2936" r:id="rId33"/>
    <p:sldId id="2853" r:id="rId34"/>
    <p:sldId id="2885" r:id="rId35"/>
    <p:sldId id="2886" r:id="rId36"/>
    <p:sldId id="2875" r:id="rId37"/>
    <p:sldId id="2851" r:id="rId38"/>
    <p:sldId id="2876" r:id="rId39"/>
    <p:sldId id="2778" r:id="rId40"/>
    <p:sldId id="2830" r:id="rId41"/>
    <p:sldId id="2854" r:id="rId42"/>
    <p:sldId id="2855" r:id="rId43"/>
    <p:sldId id="2856" r:id="rId44"/>
    <p:sldId id="2868" r:id="rId45"/>
    <p:sldId id="2825" r:id="rId46"/>
    <p:sldId id="2831" r:id="rId47"/>
    <p:sldId id="2836" r:id="rId48"/>
    <p:sldId id="2838" r:id="rId49"/>
    <p:sldId id="2857" r:id="rId50"/>
    <p:sldId id="2858" r:id="rId51"/>
    <p:sldId id="2859" r:id="rId52"/>
    <p:sldId id="2873" r:id="rId53"/>
    <p:sldId id="2872" r:id="rId54"/>
    <p:sldId id="2927" r:id="rId55"/>
    <p:sldId id="2903" r:id="rId56"/>
    <p:sldId id="2904" r:id="rId57"/>
    <p:sldId id="2779" r:id="rId58"/>
    <p:sldId id="2832" r:id="rId59"/>
    <p:sldId id="2877" r:id="rId60"/>
    <p:sldId id="2860" r:id="rId61"/>
    <p:sldId id="2878" r:id="rId62"/>
    <p:sldId id="2879" r:id="rId63"/>
    <p:sldId id="2891" r:id="rId64"/>
    <p:sldId id="276" r:id="rId65"/>
    <p:sldId id="278" r:id="rId66"/>
    <p:sldId id="2862" r:id="rId67"/>
    <p:sldId id="2863" r:id="rId68"/>
    <p:sldId id="2866" r:id="rId69"/>
    <p:sldId id="2864" r:id="rId70"/>
    <p:sldId id="2867" r:id="rId71"/>
    <p:sldId id="2865" r:id="rId72"/>
    <p:sldId id="2883" r:id="rId73"/>
    <p:sldId id="2889" r:id="rId74"/>
    <p:sldId id="2880" r:id="rId75"/>
    <p:sldId id="531" r:id="rId76"/>
    <p:sldId id="550" r:id="rId77"/>
    <p:sldId id="551" r:id="rId78"/>
    <p:sldId id="553" r:id="rId79"/>
    <p:sldId id="595" r:id="rId80"/>
    <p:sldId id="2913" r:id="rId81"/>
    <p:sldId id="2906" r:id="rId82"/>
    <p:sldId id="2937" r:id="rId83"/>
    <p:sldId id="2899" r:id="rId84"/>
    <p:sldId id="2902" r:id="rId85"/>
    <p:sldId id="2900" r:id="rId86"/>
    <p:sldId id="2882" r:id="rId87"/>
    <p:sldId id="2919" r:id="rId88"/>
    <p:sldId id="2892" r:id="rId89"/>
    <p:sldId id="2901" r:id="rId90"/>
    <p:sldId id="2826" r:id="rId91"/>
    <p:sldId id="2828" r:id="rId92"/>
    <p:sldId id="2911" r:id="rId93"/>
    <p:sldId id="2918" r:id="rId94"/>
    <p:sldId id="2840" r:id="rId95"/>
    <p:sldId id="2841" r:id="rId96"/>
    <p:sldId id="2893" r:id="rId97"/>
    <p:sldId id="2894" r:id="rId98"/>
    <p:sldId id="2895" r:id="rId99"/>
    <p:sldId id="2896" r:id="rId100"/>
    <p:sldId id="2839" r:id="rId101"/>
    <p:sldId id="2907" r:id="rId102"/>
    <p:sldId id="2908" r:id="rId103"/>
    <p:sldId id="2898" r:id="rId104"/>
    <p:sldId id="2914" r:id="rId105"/>
    <p:sldId id="381" r:id="rId106"/>
    <p:sldId id="2920" r:id="rId107"/>
    <p:sldId id="2777" r:id="rId108"/>
    <p:sldId id="314" r:id="rId109"/>
  </p:sldIdLst>
  <p:sldSz cx="12858750" cy="723265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490">
          <p15:clr>
            <a:srgbClr val="A4A3A4"/>
          </p15:clr>
        </p15:guide>
        <p15:guide id="2" pos="4026">
          <p15:clr>
            <a:srgbClr val="A4A3A4"/>
          </p15:clr>
        </p15:guide>
        <p15:guide id="3" pos="524">
          <p15:clr>
            <a:srgbClr val="A4A3A4"/>
          </p15:clr>
        </p15:guide>
        <p15:guide id="4" orient="horz" pos="4118">
          <p15:clr>
            <a:srgbClr val="A4A3A4"/>
          </p15:clr>
        </p15:guide>
        <p15:guide id="5" pos="765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60007"/>
    <a:srgbClr val="BB1C26"/>
    <a:srgbClr val="902A28"/>
    <a:srgbClr val="002060"/>
    <a:srgbClr val="EF4232"/>
    <a:srgbClr val="FF0000"/>
    <a:srgbClr val="BFBFBF"/>
    <a:srgbClr val="002C7E"/>
    <a:srgbClr val="FFFFFF"/>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45" autoAdjust="0"/>
    <p:restoredTop sz="92986" autoAdjust="0"/>
  </p:normalViewPr>
  <p:slideViewPr>
    <p:cSldViewPr>
      <p:cViewPr varScale="1">
        <p:scale>
          <a:sx n="65" d="100"/>
          <a:sy n="65" d="100"/>
        </p:scale>
        <p:origin x="588" y="96"/>
      </p:cViewPr>
      <p:guideLst>
        <p:guide orient="horz" pos="490"/>
        <p:guide pos="4026"/>
        <p:guide pos="524"/>
        <p:guide orient="horz" pos="4118"/>
        <p:guide pos="7653"/>
      </p:guideLst>
    </p:cSldViewPr>
  </p:slideViewPr>
  <p:outlineViewPr>
    <p:cViewPr>
      <p:scale>
        <a:sx n="100" d="100"/>
        <a:sy n="100" d="100"/>
      </p:scale>
      <p:origin x="0" y="-14412"/>
    </p:cViewPr>
  </p:outlineViewPr>
  <p:notesTextViewPr>
    <p:cViewPr>
      <p:scale>
        <a:sx n="1" d="1"/>
        <a:sy n="1" d="1"/>
      </p:scale>
      <p:origin x="0" y="0"/>
    </p:cViewPr>
  </p:notesTextViewPr>
  <p:sorterViewPr>
    <p:cViewPr>
      <p:scale>
        <a:sx n="100" d="100"/>
        <a:sy n="100" d="100"/>
      </p:scale>
      <p:origin x="0" y="9330"/>
    </p:cViewPr>
  </p:sorterViewPr>
  <p:notesViewPr>
    <p:cSldViewPr>
      <p:cViewPr varScale="1">
        <p:scale>
          <a:sx n="52" d="100"/>
          <a:sy n="52" d="100"/>
        </p:scale>
        <p:origin x="2862"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E40635-2A32-41E7-A687-F384A79760FD}" type="doc">
      <dgm:prSet loTypeId="urn:microsoft.com/office/officeart/2005/8/layout/cycle7" loCatId="cycle" qsTypeId="urn:microsoft.com/office/officeart/2005/8/quickstyle/simple1" qsCatId="simple" csTypeId="urn:microsoft.com/office/officeart/2005/8/colors/colorful5" csCatId="colorful" phldr="1"/>
      <dgm:spPr/>
      <dgm:t>
        <a:bodyPr/>
        <a:lstStyle/>
        <a:p>
          <a:endParaRPr lang="zh-CN" altLang="en-US"/>
        </a:p>
      </dgm:t>
    </dgm:pt>
    <dgm:pt modelId="{5146A92D-1FB7-466F-88C5-D6FE031525AA}">
      <dgm:prSet phldrT="[文本]"/>
      <dgm:spPr/>
      <dgm:t>
        <a:bodyPr/>
        <a:lstStyle/>
        <a:p>
          <a:r>
            <a:rPr lang="zh-CN" altLang="en-US" dirty="0"/>
            <a:t>离心收缩</a:t>
          </a:r>
          <a:endParaRPr lang="en-US" altLang="zh-CN" dirty="0"/>
        </a:p>
        <a:p>
          <a:r>
            <a:rPr lang="en-US" dirty="0"/>
            <a:t>Eccentric</a:t>
          </a:r>
          <a:endParaRPr lang="zh-CN" altLang="en-US" dirty="0"/>
        </a:p>
      </dgm:t>
    </dgm:pt>
    <dgm:pt modelId="{717A3533-7EE2-4710-9F2B-23BA7D22ED5A}" type="parTrans" cxnId="{2EB671D5-6570-42E5-8E00-63E58CFF49D2}">
      <dgm:prSet/>
      <dgm:spPr/>
      <dgm:t>
        <a:bodyPr/>
        <a:lstStyle/>
        <a:p>
          <a:endParaRPr lang="zh-CN" altLang="en-US"/>
        </a:p>
      </dgm:t>
    </dgm:pt>
    <dgm:pt modelId="{37F93A23-89BF-4176-92AA-0F0B5439AB6A}" type="sibTrans" cxnId="{2EB671D5-6570-42E5-8E00-63E58CFF49D2}">
      <dgm:prSet/>
      <dgm:spPr/>
      <dgm:t>
        <a:bodyPr/>
        <a:lstStyle/>
        <a:p>
          <a:endParaRPr lang="zh-CN" altLang="en-US"/>
        </a:p>
      </dgm:t>
    </dgm:pt>
    <dgm:pt modelId="{16D51149-E19D-4279-9B79-6B800956E910}">
      <dgm:prSet phldrT="[文本]"/>
      <dgm:spPr/>
      <dgm:t>
        <a:bodyPr/>
        <a:lstStyle/>
        <a:p>
          <a:r>
            <a:rPr lang="zh-CN" altLang="en-US" dirty="0"/>
            <a:t>向心收缩</a:t>
          </a:r>
          <a:endParaRPr lang="en-US" altLang="zh-CN" dirty="0"/>
        </a:p>
        <a:p>
          <a:r>
            <a:rPr lang="en-US" dirty="0"/>
            <a:t>Concentric</a:t>
          </a:r>
          <a:endParaRPr lang="zh-CN" altLang="en-US" dirty="0"/>
        </a:p>
      </dgm:t>
    </dgm:pt>
    <dgm:pt modelId="{3530162A-1B60-4055-8663-62887C778433}" type="parTrans" cxnId="{A57BDF65-5BF5-43BD-A292-8022B2AB0B30}">
      <dgm:prSet/>
      <dgm:spPr/>
      <dgm:t>
        <a:bodyPr/>
        <a:lstStyle/>
        <a:p>
          <a:endParaRPr lang="zh-CN" altLang="en-US"/>
        </a:p>
      </dgm:t>
    </dgm:pt>
    <dgm:pt modelId="{2ED3DE5F-3D6A-4F63-82B0-33C2356463E8}" type="sibTrans" cxnId="{A57BDF65-5BF5-43BD-A292-8022B2AB0B30}">
      <dgm:prSet/>
      <dgm:spPr/>
      <dgm:t>
        <a:bodyPr/>
        <a:lstStyle/>
        <a:p>
          <a:endParaRPr lang="zh-CN" altLang="en-US"/>
        </a:p>
      </dgm:t>
    </dgm:pt>
    <dgm:pt modelId="{24755B33-1F9C-4A45-A86A-D2FF6C0D4140}">
      <dgm:prSet phldrT="[文本]"/>
      <dgm:spPr/>
      <dgm:t>
        <a:bodyPr/>
        <a:lstStyle/>
        <a:p>
          <a:r>
            <a:rPr lang="zh-CN" altLang="en-US" dirty="0"/>
            <a:t>等长收缩</a:t>
          </a:r>
          <a:br>
            <a:rPr lang="en-US" altLang="zh-CN" dirty="0"/>
          </a:br>
          <a:r>
            <a:rPr lang="en-US" dirty="0"/>
            <a:t>Isometric</a:t>
          </a:r>
          <a:endParaRPr lang="zh-CN" altLang="en-US" dirty="0"/>
        </a:p>
      </dgm:t>
    </dgm:pt>
    <dgm:pt modelId="{6B3DA048-F4F2-42E6-80B2-DFCC9C4BD210}" type="sibTrans" cxnId="{DA9CC00A-693C-492C-ACA1-639A3579D7E3}">
      <dgm:prSet/>
      <dgm:spPr/>
      <dgm:t>
        <a:bodyPr/>
        <a:lstStyle/>
        <a:p>
          <a:endParaRPr lang="zh-CN" altLang="en-US"/>
        </a:p>
      </dgm:t>
    </dgm:pt>
    <dgm:pt modelId="{43DA25F0-FC23-4EE2-8590-2B7B155AC5ED}" type="parTrans" cxnId="{DA9CC00A-693C-492C-ACA1-639A3579D7E3}">
      <dgm:prSet/>
      <dgm:spPr/>
      <dgm:t>
        <a:bodyPr/>
        <a:lstStyle/>
        <a:p>
          <a:endParaRPr lang="zh-CN" altLang="en-US"/>
        </a:p>
      </dgm:t>
    </dgm:pt>
    <dgm:pt modelId="{6A5D698E-D71C-4A20-A199-7ADB33C48FDE}" type="pres">
      <dgm:prSet presAssocID="{97E40635-2A32-41E7-A687-F384A79760FD}" presName="Name0" presStyleCnt="0">
        <dgm:presLayoutVars>
          <dgm:dir/>
          <dgm:resizeHandles val="exact"/>
        </dgm:presLayoutVars>
      </dgm:prSet>
      <dgm:spPr/>
    </dgm:pt>
    <dgm:pt modelId="{EC5E561B-ACDC-4E0A-97B3-A075C2C34AD1}" type="pres">
      <dgm:prSet presAssocID="{24755B33-1F9C-4A45-A86A-D2FF6C0D4140}" presName="node" presStyleLbl="node1" presStyleIdx="0" presStyleCnt="3">
        <dgm:presLayoutVars>
          <dgm:bulletEnabled val="1"/>
        </dgm:presLayoutVars>
      </dgm:prSet>
      <dgm:spPr/>
    </dgm:pt>
    <dgm:pt modelId="{FFE28B6F-0E42-4557-A869-0C0EE89B1013}" type="pres">
      <dgm:prSet presAssocID="{6B3DA048-F4F2-42E6-80B2-DFCC9C4BD210}" presName="sibTrans" presStyleLbl="sibTrans2D1" presStyleIdx="0" presStyleCnt="3"/>
      <dgm:spPr/>
    </dgm:pt>
    <dgm:pt modelId="{BDE63314-D65B-498A-B2AE-9DFF5D0B1CF6}" type="pres">
      <dgm:prSet presAssocID="{6B3DA048-F4F2-42E6-80B2-DFCC9C4BD210}" presName="connectorText" presStyleLbl="sibTrans2D1" presStyleIdx="0" presStyleCnt="3"/>
      <dgm:spPr/>
    </dgm:pt>
    <dgm:pt modelId="{D74FECB7-AE1B-4BE6-83E4-48E45C230BB3}" type="pres">
      <dgm:prSet presAssocID="{5146A92D-1FB7-466F-88C5-D6FE031525AA}" presName="node" presStyleLbl="node1" presStyleIdx="1" presStyleCnt="3">
        <dgm:presLayoutVars>
          <dgm:bulletEnabled val="1"/>
        </dgm:presLayoutVars>
      </dgm:prSet>
      <dgm:spPr/>
    </dgm:pt>
    <dgm:pt modelId="{4B053526-78D4-4AEE-8101-3C86ED7EEFCA}" type="pres">
      <dgm:prSet presAssocID="{37F93A23-89BF-4176-92AA-0F0B5439AB6A}" presName="sibTrans" presStyleLbl="sibTrans2D1" presStyleIdx="1" presStyleCnt="3"/>
      <dgm:spPr/>
    </dgm:pt>
    <dgm:pt modelId="{0C57369E-3DDD-43B0-B32E-92BF64FBD21A}" type="pres">
      <dgm:prSet presAssocID="{37F93A23-89BF-4176-92AA-0F0B5439AB6A}" presName="connectorText" presStyleLbl="sibTrans2D1" presStyleIdx="1" presStyleCnt="3"/>
      <dgm:spPr/>
    </dgm:pt>
    <dgm:pt modelId="{BEE34EB2-31D5-47B6-A08F-7B2074239897}" type="pres">
      <dgm:prSet presAssocID="{16D51149-E19D-4279-9B79-6B800956E910}" presName="node" presStyleLbl="node1" presStyleIdx="2" presStyleCnt="3">
        <dgm:presLayoutVars>
          <dgm:bulletEnabled val="1"/>
        </dgm:presLayoutVars>
      </dgm:prSet>
      <dgm:spPr/>
    </dgm:pt>
    <dgm:pt modelId="{C5B00AD4-E37A-418D-B96C-6084DB405CF0}" type="pres">
      <dgm:prSet presAssocID="{2ED3DE5F-3D6A-4F63-82B0-33C2356463E8}" presName="sibTrans" presStyleLbl="sibTrans2D1" presStyleIdx="2" presStyleCnt="3"/>
      <dgm:spPr/>
    </dgm:pt>
    <dgm:pt modelId="{84D3CF77-D908-478D-A0C9-F52C848808D3}" type="pres">
      <dgm:prSet presAssocID="{2ED3DE5F-3D6A-4F63-82B0-33C2356463E8}" presName="connectorText" presStyleLbl="sibTrans2D1" presStyleIdx="2" presStyleCnt="3"/>
      <dgm:spPr/>
    </dgm:pt>
  </dgm:ptLst>
  <dgm:cxnLst>
    <dgm:cxn modelId="{DA9CC00A-693C-492C-ACA1-639A3579D7E3}" srcId="{97E40635-2A32-41E7-A687-F384A79760FD}" destId="{24755B33-1F9C-4A45-A86A-D2FF6C0D4140}" srcOrd="0" destOrd="0" parTransId="{43DA25F0-FC23-4EE2-8590-2B7B155AC5ED}" sibTransId="{6B3DA048-F4F2-42E6-80B2-DFCC9C4BD210}"/>
    <dgm:cxn modelId="{9326C12E-A56A-4AFC-AAAD-7155589F8D0D}" type="presOf" srcId="{16D51149-E19D-4279-9B79-6B800956E910}" destId="{BEE34EB2-31D5-47B6-A08F-7B2074239897}" srcOrd="0" destOrd="0" presId="urn:microsoft.com/office/officeart/2005/8/layout/cycle7"/>
    <dgm:cxn modelId="{55978631-743D-4EC9-B6BE-2F63F7951F65}" type="presOf" srcId="{2ED3DE5F-3D6A-4F63-82B0-33C2356463E8}" destId="{C5B00AD4-E37A-418D-B96C-6084DB405CF0}" srcOrd="0" destOrd="0" presId="urn:microsoft.com/office/officeart/2005/8/layout/cycle7"/>
    <dgm:cxn modelId="{0D753265-2CC4-428F-B020-24C740AC2245}" type="presOf" srcId="{5146A92D-1FB7-466F-88C5-D6FE031525AA}" destId="{D74FECB7-AE1B-4BE6-83E4-48E45C230BB3}" srcOrd="0" destOrd="0" presId="urn:microsoft.com/office/officeart/2005/8/layout/cycle7"/>
    <dgm:cxn modelId="{A57BDF65-5BF5-43BD-A292-8022B2AB0B30}" srcId="{97E40635-2A32-41E7-A687-F384A79760FD}" destId="{16D51149-E19D-4279-9B79-6B800956E910}" srcOrd="2" destOrd="0" parTransId="{3530162A-1B60-4055-8663-62887C778433}" sibTransId="{2ED3DE5F-3D6A-4F63-82B0-33C2356463E8}"/>
    <dgm:cxn modelId="{79FD6353-DCE5-4460-BDD6-E06F0FED2A5B}" type="presOf" srcId="{37F93A23-89BF-4176-92AA-0F0B5439AB6A}" destId="{4B053526-78D4-4AEE-8101-3C86ED7EEFCA}" srcOrd="0" destOrd="0" presId="urn:microsoft.com/office/officeart/2005/8/layout/cycle7"/>
    <dgm:cxn modelId="{D601DE8F-3094-4F3C-AEC8-A8AA4282E6D4}" type="presOf" srcId="{97E40635-2A32-41E7-A687-F384A79760FD}" destId="{6A5D698E-D71C-4A20-A199-7ADB33C48FDE}" srcOrd="0" destOrd="0" presId="urn:microsoft.com/office/officeart/2005/8/layout/cycle7"/>
    <dgm:cxn modelId="{A95555A8-3D01-42B2-A68E-06CA9FF87DAA}" type="presOf" srcId="{6B3DA048-F4F2-42E6-80B2-DFCC9C4BD210}" destId="{FFE28B6F-0E42-4557-A869-0C0EE89B1013}" srcOrd="0" destOrd="0" presId="urn:microsoft.com/office/officeart/2005/8/layout/cycle7"/>
    <dgm:cxn modelId="{F7730FB6-1EEB-4FA0-9CFE-1E2B061CF483}" type="presOf" srcId="{24755B33-1F9C-4A45-A86A-D2FF6C0D4140}" destId="{EC5E561B-ACDC-4E0A-97B3-A075C2C34AD1}" srcOrd="0" destOrd="0" presId="urn:microsoft.com/office/officeart/2005/8/layout/cycle7"/>
    <dgm:cxn modelId="{2EB671D5-6570-42E5-8E00-63E58CFF49D2}" srcId="{97E40635-2A32-41E7-A687-F384A79760FD}" destId="{5146A92D-1FB7-466F-88C5-D6FE031525AA}" srcOrd="1" destOrd="0" parTransId="{717A3533-7EE2-4710-9F2B-23BA7D22ED5A}" sibTransId="{37F93A23-89BF-4176-92AA-0F0B5439AB6A}"/>
    <dgm:cxn modelId="{8549DAD8-661D-46A0-A1FD-D07508A9FA70}" type="presOf" srcId="{6B3DA048-F4F2-42E6-80B2-DFCC9C4BD210}" destId="{BDE63314-D65B-498A-B2AE-9DFF5D0B1CF6}" srcOrd="1" destOrd="0" presId="urn:microsoft.com/office/officeart/2005/8/layout/cycle7"/>
    <dgm:cxn modelId="{DC7AAAE9-6E69-44E6-8020-F1F832C57966}" type="presOf" srcId="{37F93A23-89BF-4176-92AA-0F0B5439AB6A}" destId="{0C57369E-3DDD-43B0-B32E-92BF64FBD21A}" srcOrd="1" destOrd="0" presId="urn:microsoft.com/office/officeart/2005/8/layout/cycle7"/>
    <dgm:cxn modelId="{F45FDEEC-5040-44EC-AF45-87BEC7BBD6F5}" type="presOf" srcId="{2ED3DE5F-3D6A-4F63-82B0-33C2356463E8}" destId="{84D3CF77-D908-478D-A0C9-F52C848808D3}" srcOrd="1" destOrd="0" presId="urn:microsoft.com/office/officeart/2005/8/layout/cycle7"/>
    <dgm:cxn modelId="{2A93A802-1423-4837-B0F6-05DB4702CBBA}" type="presParOf" srcId="{6A5D698E-D71C-4A20-A199-7ADB33C48FDE}" destId="{EC5E561B-ACDC-4E0A-97B3-A075C2C34AD1}" srcOrd="0" destOrd="0" presId="urn:microsoft.com/office/officeart/2005/8/layout/cycle7"/>
    <dgm:cxn modelId="{75D6338C-5289-4C46-8B67-4A04014B92F0}" type="presParOf" srcId="{6A5D698E-D71C-4A20-A199-7ADB33C48FDE}" destId="{FFE28B6F-0E42-4557-A869-0C0EE89B1013}" srcOrd="1" destOrd="0" presId="urn:microsoft.com/office/officeart/2005/8/layout/cycle7"/>
    <dgm:cxn modelId="{611675EB-DCC4-44FC-9D84-BCDE013ECF4B}" type="presParOf" srcId="{FFE28B6F-0E42-4557-A869-0C0EE89B1013}" destId="{BDE63314-D65B-498A-B2AE-9DFF5D0B1CF6}" srcOrd="0" destOrd="0" presId="urn:microsoft.com/office/officeart/2005/8/layout/cycle7"/>
    <dgm:cxn modelId="{485F9FD5-12CA-47F4-8083-56D845F1456D}" type="presParOf" srcId="{6A5D698E-D71C-4A20-A199-7ADB33C48FDE}" destId="{D74FECB7-AE1B-4BE6-83E4-48E45C230BB3}" srcOrd="2" destOrd="0" presId="urn:microsoft.com/office/officeart/2005/8/layout/cycle7"/>
    <dgm:cxn modelId="{D1DE71FB-97F7-431F-AE33-29B7776614F9}" type="presParOf" srcId="{6A5D698E-D71C-4A20-A199-7ADB33C48FDE}" destId="{4B053526-78D4-4AEE-8101-3C86ED7EEFCA}" srcOrd="3" destOrd="0" presId="urn:microsoft.com/office/officeart/2005/8/layout/cycle7"/>
    <dgm:cxn modelId="{74F971FE-7909-4C89-83A2-9D36C217C469}" type="presParOf" srcId="{4B053526-78D4-4AEE-8101-3C86ED7EEFCA}" destId="{0C57369E-3DDD-43B0-B32E-92BF64FBD21A}" srcOrd="0" destOrd="0" presId="urn:microsoft.com/office/officeart/2005/8/layout/cycle7"/>
    <dgm:cxn modelId="{C851B181-393A-4E06-A3EE-E7F7A461AC26}" type="presParOf" srcId="{6A5D698E-D71C-4A20-A199-7ADB33C48FDE}" destId="{BEE34EB2-31D5-47B6-A08F-7B2074239897}" srcOrd="4" destOrd="0" presId="urn:microsoft.com/office/officeart/2005/8/layout/cycle7"/>
    <dgm:cxn modelId="{C64077EA-9E26-44A5-BFCC-FBF4C6EA1042}" type="presParOf" srcId="{6A5D698E-D71C-4A20-A199-7ADB33C48FDE}" destId="{C5B00AD4-E37A-418D-B96C-6084DB405CF0}" srcOrd="5" destOrd="0" presId="urn:microsoft.com/office/officeart/2005/8/layout/cycle7"/>
    <dgm:cxn modelId="{1DED98FC-7CCE-4A8A-9B4A-CBA463423EE0}" type="presParOf" srcId="{C5B00AD4-E37A-418D-B96C-6084DB405CF0}" destId="{84D3CF77-D908-478D-A0C9-F52C848808D3}"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E561B-ACDC-4E0A-97B3-A075C2C34AD1}">
      <dsp:nvSpPr>
        <dsp:cNvPr id="0" name=""/>
        <dsp:cNvSpPr/>
      </dsp:nvSpPr>
      <dsp:spPr>
        <a:xfrm>
          <a:off x="1395877" y="720"/>
          <a:ext cx="1226175" cy="61308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等长收缩</a:t>
          </a:r>
          <a:br>
            <a:rPr lang="en-US" altLang="zh-CN" sz="1200" kern="1200" dirty="0"/>
          </a:br>
          <a:r>
            <a:rPr lang="en-US" sz="1200" kern="1200" dirty="0"/>
            <a:t>Isometric</a:t>
          </a:r>
          <a:endParaRPr lang="zh-CN" altLang="en-US" sz="1200" kern="1200" dirty="0"/>
        </a:p>
      </dsp:txBody>
      <dsp:txXfrm>
        <a:off x="1413834" y="18677"/>
        <a:ext cx="1190261" cy="577173"/>
      </dsp:txXfrm>
    </dsp:sp>
    <dsp:sp modelId="{FFE28B6F-0E42-4557-A869-0C0EE89B1013}">
      <dsp:nvSpPr>
        <dsp:cNvPr id="0" name=""/>
        <dsp:cNvSpPr/>
      </dsp:nvSpPr>
      <dsp:spPr>
        <a:xfrm rot="3600000">
          <a:off x="2195690" y="1076809"/>
          <a:ext cx="639032" cy="214580"/>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zh-CN" altLang="en-US" sz="900" kern="1200"/>
        </a:p>
      </dsp:txBody>
      <dsp:txXfrm>
        <a:off x="2260064" y="1119725"/>
        <a:ext cx="510284" cy="128748"/>
      </dsp:txXfrm>
    </dsp:sp>
    <dsp:sp modelId="{D74FECB7-AE1B-4BE6-83E4-48E45C230BB3}">
      <dsp:nvSpPr>
        <dsp:cNvPr id="0" name=""/>
        <dsp:cNvSpPr/>
      </dsp:nvSpPr>
      <dsp:spPr>
        <a:xfrm>
          <a:off x="2408361" y="1754392"/>
          <a:ext cx="1226175" cy="613087"/>
        </a:xfrm>
        <a:prstGeom prst="roundRect">
          <a:avLst>
            <a:gd name="adj" fmla="val 10000"/>
          </a:avLst>
        </a:prstGeom>
        <a:solidFill>
          <a:schemeClr val="accent5">
            <a:hueOff val="0"/>
            <a:satOff val="0"/>
            <a:lumOff val="1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离心收缩</a:t>
          </a:r>
          <a:endParaRPr lang="en-US" altLang="zh-CN" sz="1200" kern="1200" dirty="0"/>
        </a:p>
        <a:p>
          <a:pPr marL="0" lvl="0" indent="0" algn="ctr" defTabSz="533400">
            <a:lnSpc>
              <a:spcPct val="90000"/>
            </a:lnSpc>
            <a:spcBef>
              <a:spcPct val="0"/>
            </a:spcBef>
            <a:spcAft>
              <a:spcPct val="35000"/>
            </a:spcAft>
            <a:buNone/>
          </a:pPr>
          <a:r>
            <a:rPr lang="en-US" sz="1200" kern="1200" dirty="0"/>
            <a:t>Eccentric</a:t>
          </a:r>
          <a:endParaRPr lang="zh-CN" altLang="en-US" sz="1200" kern="1200" dirty="0"/>
        </a:p>
      </dsp:txBody>
      <dsp:txXfrm>
        <a:off x="2426318" y="1772349"/>
        <a:ext cx="1190261" cy="577173"/>
      </dsp:txXfrm>
    </dsp:sp>
    <dsp:sp modelId="{4B053526-78D4-4AEE-8101-3C86ED7EEFCA}">
      <dsp:nvSpPr>
        <dsp:cNvPr id="0" name=""/>
        <dsp:cNvSpPr/>
      </dsp:nvSpPr>
      <dsp:spPr>
        <a:xfrm rot="10800000">
          <a:off x="1689449" y="1953645"/>
          <a:ext cx="639032" cy="214580"/>
        </a:xfrm>
        <a:prstGeom prst="leftRightArrow">
          <a:avLst>
            <a:gd name="adj1" fmla="val 60000"/>
            <a:gd name="adj2" fmla="val 50000"/>
          </a:avLst>
        </a:prstGeom>
        <a:solidFill>
          <a:schemeClr val="accent5">
            <a:hueOff val="0"/>
            <a:satOff val="0"/>
            <a:lumOff val="1607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zh-CN" altLang="en-US" sz="900" kern="1200"/>
        </a:p>
      </dsp:txBody>
      <dsp:txXfrm rot="10800000">
        <a:off x="1753823" y="1996561"/>
        <a:ext cx="510284" cy="128748"/>
      </dsp:txXfrm>
    </dsp:sp>
    <dsp:sp modelId="{BEE34EB2-31D5-47B6-A08F-7B2074239897}">
      <dsp:nvSpPr>
        <dsp:cNvPr id="0" name=""/>
        <dsp:cNvSpPr/>
      </dsp:nvSpPr>
      <dsp:spPr>
        <a:xfrm>
          <a:off x="383394" y="1754392"/>
          <a:ext cx="1226175" cy="613087"/>
        </a:xfrm>
        <a:prstGeom prst="roundRect">
          <a:avLst>
            <a:gd name="adj" fmla="val 10000"/>
          </a:avLst>
        </a:prstGeom>
        <a:solidFill>
          <a:schemeClr val="accent5">
            <a:hueOff val="0"/>
            <a:satOff val="0"/>
            <a:lumOff val="32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向心收缩</a:t>
          </a:r>
          <a:endParaRPr lang="en-US" altLang="zh-CN" sz="1200" kern="1200" dirty="0"/>
        </a:p>
        <a:p>
          <a:pPr marL="0" lvl="0" indent="0" algn="ctr" defTabSz="533400">
            <a:lnSpc>
              <a:spcPct val="90000"/>
            </a:lnSpc>
            <a:spcBef>
              <a:spcPct val="0"/>
            </a:spcBef>
            <a:spcAft>
              <a:spcPct val="35000"/>
            </a:spcAft>
            <a:buNone/>
          </a:pPr>
          <a:r>
            <a:rPr lang="en-US" sz="1200" kern="1200" dirty="0"/>
            <a:t>Concentric</a:t>
          </a:r>
          <a:endParaRPr lang="zh-CN" altLang="en-US" sz="1200" kern="1200" dirty="0"/>
        </a:p>
      </dsp:txBody>
      <dsp:txXfrm>
        <a:off x="401351" y="1772349"/>
        <a:ext cx="1190261" cy="577173"/>
      </dsp:txXfrm>
    </dsp:sp>
    <dsp:sp modelId="{C5B00AD4-E37A-418D-B96C-6084DB405CF0}">
      <dsp:nvSpPr>
        <dsp:cNvPr id="0" name=""/>
        <dsp:cNvSpPr/>
      </dsp:nvSpPr>
      <dsp:spPr>
        <a:xfrm rot="18000000">
          <a:off x="1183207" y="1076809"/>
          <a:ext cx="639032" cy="214580"/>
        </a:xfrm>
        <a:prstGeom prst="leftRightArrow">
          <a:avLst>
            <a:gd name="adj1" fmla="val 60000"/>
            <a:gd name="adj2" fmla="val 50000"/>
          </a:avLst>
        </a:prstGeom>
        <a:solidFill>
          <a:schemeClr val="accent5">
            <a:hueOff val="0"/>
            <a:satOff val="0"/>
            <a:lumOff val="3215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zh-CN" altLang="en-US" sz="900" kern="1200"/>
        </a:p>
      </dsp:txBody>
      <dsp:txXfrm>
        <a:off x="1247581" y="1119725"/>
        <a:ext cx="510284" cy="128748"/>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 Id="rId4" Type="http://schemas.openxmlformats.org/officeDocument/2006/relationships/image" Target="../media/image9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2A68BB99-7070-4F63-BDEA-7BE2E61FD3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DA2370A6-6E7A-497E-B7D3-3D588EBCB2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B21E55-A57A-494E-9D99-1684615CDEB0}" type="datetimeFigureOut">
              <a:rPr lang="zh-CN" altLang="en-US" smtClean="0"/>
              <a:t>2019/7/16</a:t>
            </a:fld>
            <a:endParaRPr lang="zh-CN" altLang="en-US"/>
          </a:p>
        </p:txBody>
      </p:sp>
      <p:sp>
        <p:nvSpPr>
          <p:cNvPr id="4" name="页脚占位符 3">
            <a:extLst>
              <a:ext uri="{FF2B5EF4-FFF2-40B4-BE49-F238E27FC236}">
                <a16:creationId xmlns:a16="http://schemas.microsoft.com/office/drawing/2014/main" id="{091F20A7-B388-4B7F-A6A6-20282BE9D5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ADD0F59D-2E59-4BEA-819F-07A6457C6A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C40DD4-1565-4D34-8699-1D433E2793F3}" type="slidenum">
              <a:rPr lang="zh-CN" altLang="en-US" smtClean="0"/>
              <a:t>‹#›</a:t>
            </a:fld>
            <a:endParaRPr lang="zh-CN" altLang="en-US"/>
          </a:p>
        </p:txBody>
      </p:sp>
    </p:spTree>
    <p:extLst>
      <p:ext uri="{BB962C8B-B14F-4D97-AF65-F5344CB8AC3E}">
        <p14:creationId xmlns:p14="http://schemas.microsoft.com/office/powerpoint/2010/main" val="1648545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t>2019/7/16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3765" rtl="0" eaLnBrk="1" latinLnBrk="0" hangingPunct="1">
      <a:defRPr sz="1300" kern="1200">
        <a:solidFill>
          <a:schemeClr val="tx1"/>
        </a:solidFill>
        <a:latin typeface="+mn-lt"/>
        <a:ea typeface="+mn-ea"/>
        <a:cs typeface="+mn-cs"/>
      </a:defRPr>
    </a:lvl6pPr>
    <a:lvl7pPr marL="2742565" algn="l" defTabSz="913765" rtl="0" eaLnBrk="1" latinLnBrk="0" hangingPunct="1">
      <a:defRPr sz="1300" kern="1200">
        <a:solidFill>
          <a:schemeClr val="tx1"/>
        </a:solidFill>
        <a:latin typeface="+mn-lt"/>
        <a:ea typeface="+mn-ea"/>
        <a:cs typeface="+mn-cs"/>
      </a:defRPr>
    </a:lvl7pPr>
    <a:lvl8pPr marL="3199765" algn="l" defTabSz="913765" rtl="0" eaLnBrk="1" latinLnBrk="0" hangingPunct="1">
      <a:defRPr sz="1300" kern="1200">
        <a:solidFill>
          <a:schemeClr val="tx1"/>
        </a:solidFill>
        <a:latin typeface="+mn-lt"/>
        <a:ea typeface="+mn-ea"/>
        <a:cs typeface="+mn-cs"/>
      </a:defRPr>
    </a:lvl8pPr>
    <a:lvl9pPr marL="3656965" algn="l" defTabSz="91376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06BE02D-20C0-F840-AFAC-BEA99C74FDC2}" type="slidenum">
              <a:rPr lang="en-US" smtClean="0"/>
              <a:t>6</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107</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359425">
            <a:extLst>
              <a:ext uri="{FF2B5EF4-FFF2-40B4-BE49-F238E27FC236}">
                <a16:creationId xmlns:a16="http://schemas.microsoft.com/office/drawing/2014/main" id="{012A2F56-0955-4CA7-8A6B-F12447273BBE}"/>
              </a:ext>
            </a:extLst>
          </p:cNvPr>
          <p:cNvSpPr>
            <a:spLocks noGrp="1" noRot="1" noChangeAspect="1" noChangeArrowheads="1" noTextEdit="1"/>
          </p:cNvSpPr>
          <p:nvPr>
            <p:ph type="sldImg"/>
          </p:nvPr>
        </p:nvSpPr>
        <p:spPr>
          <a:xfrm>
            <a:off x="5981700" y="690563"/>
            <a:ext cx="3308350" cy="1862137"/>
          </a:xfrm>
          <a:ln/>
        </p:spPr>
      </p:sp>
      <p:sp>
        <p:nvSpPr>
          <p:cNvPr id="25603" name="文本占位符 359426">
            <a:extLst>
              <a:ext uri="{FF2B5EF4-FFF2-40B4-BE49-F238E27FC236}">
                <a16:creationId xmlns:a16="http://schemas.microsoft.com/office/drawing/2014/main" id="{E53DE615-7EDB-4B9B-A7C3-E2C704F446E8}"/>
              </a:ext>
            </a:extLst>
          </p:cNvPr>
          <p:cNvSpPr>
            <a:spLocks noGrp="1" noChangeArrowheads="1"/>
          </p:cNvSpPr>
          <p:nvPr>
            <p:ph type="body"/>
          </p:nvPr>
        </p:nvSpPr>
        <p:spPr>
          <a:noFill/>
        </p:spPr>
        <p:txBody>
          <a:bodyPr/>
          <a:lstStyle/>
          <a:p>
            <a:pPr eaLnBrk="1" hangingPunct="1"/>
            <a:endParaRPr lang="zh-CN"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7</a:t>
            </a:fld>
            <a:endParaRPr lang="zh-CN" altLang="en-US"/>
          </a:p>
        </p:txBody>
      </p:sp>
    </p:spTree>
    <p:extLst>
      <p:ext uri="{BB962C8B-B14F-4D97-AF65-F5344CB8AC3E}">
        <p14:creationId xmlns:p14="http://schemas.microsoft.com/office/powerpoint/2010/main" val="3043291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5765D1C-EA49-4062-8055-3450CC81568C}" type="slidenum">
              <a:rPr lang="zh-CN" altLang="en-US" smtClean="0"/>
              <a:t>18</a:t>
            </a:fld>
            <a:endParaRPr lang="zh-CN" altLang="en-US"/>
          </a:p>
        </p:txBody>
      </p:sp>
    </p:spTree>
    <p:extLst>
      <p:ext uri="{BB962C8B-B14F-4D97-AF65-F5344CB8AC3E}">
        <p14:creationId xmlns:p14="http://schemas.microsoft.com/office/powerpoint/2010/main" val="2580884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39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57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zh-CN" sz="1200" dirty="0">
                <a:ea typeface="宋体" panose="02010600030101010101" pitchFamily="2" charset="-122"/>
              </a:rPr>
              <a:t>76</a:t>
            </a:fld>
            <a:endParaRPr lang="en-US" altLang="zh-CN" sz="1200" dirty="0">
              <a:ea typeface="宋体" panose="02010600030101010101" pitchFamily="2" charset="-122"/>
            </a:endParaRPr>
          </a:p>
        </p:txBody>
      </p:sp>
      <p:sp>
        <p:nvSpPr>
          <p:cNvPr id="116739" name="Rectangle 7"/>
          <p:cNvSpPr txBox="1">
            <a:spLocks noGrp="1"/>
          </p:cNvSpP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zh-CN" sz="1200" dirty="0">
                <a:ea typeface="宋体" panose="02010600030101010101" pitchFamily="2" charset="-122"/>
              </a:rPr>
              <a:t>76</a:t>
            </a:fld>
            <a:endParaRPr lang="en-US" altLang="zh-CN" sz="1200" dirty="0">
              <a:ea typeface="宋体" panose="02010600030101010101" pitchFamily="2" charset="-122"/>
            </a:endParaRPr>
          </a:p>
        </p:txBody>
      </p:sp>
      <p:sp>
        <p:nvSpPr>
          <p:cNvPr id="116740" name="Rectangle 7"/>
          <p:cNvSpPr txBox="1">
            <a:spLocks noGrp="1"/>
          </p:cNvSpP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zh-CN" sz="1200" dirty="0">
                <a:ea typeface="宋体" panose="02010600030101010101" pitchFamily="2" charset="-122"/>
              </a:rPr>
              <a:t>76</a:t>
            </a:fld>
            <a:endParaRPr lang="en-US" altLang="zh-CN" sz="1200" dirty="0">
              <a:ea typeface="宋体" panose="02010600030101010101" pitchFamily="2" charset="-122"/>
            </a:endParaRPr>
          </a:p>
        </p:txBody>
      </p:sp>
      <p:sp>
        <p:nvSpPr>
          <p:cNvPr id="116741" name="Rectangle 2"/>
          <p:cNvSpPr>
            <a:spLocks noGrp="1" noRot="1" noChangeAspect="1" noTextEdit="1"/>
          </p:cNvSpPr>
          <p:nvPr>
            <p:ph type="sldImg"/>
          </p:nvPr>
        </p:nvSpPr>
        <p:spPr/>
      </p:sp>
      <p:sp>
        <p:nvSpPr>
          <p:cNvPr id="116742" name="Rectangle 3"/>
          <p:cNvSpPr>
            <a:spLocks noGrp="1"/>
          </p:cNvSpPr>
          <p:nvPr>
            <p:ph type="body" idx="1"/>
          </p:nvPr>
        </p:nvSpPr>
        <p:spPr/>
        <p:txBody>
          <a:bodyPr wrap="square" lIns="91440" tIns="45720" rIns="91440" bIns="45720" anchor="t"/>
          <a:lstStyle/>
          <a:p>
            <a:pPr lvl="0" eaLnBrk="1" hangingPunct="1"/>
            <a:endParaRPr lang="zh-CN" altLang="zh-C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zh-CN" sz="1200" dirty="0">
                <a:ea typeface="宋体" panose="02010600030101010101" pitchFamily="2" charset="-122"/>
              </a:rPr>
              <a:t>77</a:t>
            </a:fld>
            <a:endParaRPr lang="en-US" altLang="zh-CN" sz="1200" dirty="0">
              <a:ea typeface="宋体" panose="02010600030101010101" pitchFamily="2" charset="-122"/>
            </a:endParaRPr>
          </a:p>
        </p:txBody>
      </p:sp>
      <p:sp>
        <p:nvSpPr>
          <p:cNvPr id="117763" name="Rectangle 7"/>
          <p:cNvSpPr txBox="1">
            <a:spLocks noGrp="1"/>
          </p:cNvSpP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zh-CN" sz="1200" dirty="0">
                <a:ea typeface="宋体" panose="02010600030101010101" pitchFamily="2" charset="-122"/>
              </a:rPr>
              <a:t>77</a:t>
            </a:fld>
            <a:endParaRPr lang="en-US" altLang="zh-CN" sz="1200" dirty="0">
              <a:ea typeface="宋体" panose="02010600030101010101" pitchFamily="2" charset="-122"/>
            </a:endParaRPr>
          </a:p>
        </p:txBody>
      </p:sp>
      <p:sp>
        <p:nvSpPr>
          <p:cNvPr id="117764" name="Rectangle 7"/>
          <p:cNvSpPr txBox="1">
            <a:spLocks noGrp="1"/>
          </p:cNvSpP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zh-CN" sz="1200" dirty="0">
                <a:ea typeface="宋体" panose="02010600030101010101" pitchFamily="2" charset="-122"/>
              </a:rPr>
              <a:t>77</a:t>
            </a:fld>
            <a:endParaRPr lang="en-US" altLang="zh-CN" sz="1200" dirty="0">
              <a:ea typeface="宋体" panose="02010600030101010101" pitchFamily="2" charset="-122"/>
            </a:endParaRPr>
          </a:p>
        </p:txBody>
      </p:sp>
      <p:sp>
        <p:nvSpPr>
          <p:cNvPr id="117765" name="Rectangle 2"/>
          <p:cNvSpPr>
            <a:spLocks noGrp="1" noRot="1" noChangeAspect="1" noTextEdit="1"/>
          </p:cNvSpPr>
          <p:nvPr>
            <p:ph type="sldImg"/>
          </p:nvPr>
        </p:nvSpPr>
        <p:spPr/>
      </p:sp>
      <p:sp>
        <p:nvSpPr>
          <p:cNvPr id="117766" name="Rectangle 3"/>
          <p:cNvSpPr>
            <a:spLocks noGrp="1"/>
          </p:cNvSpPr>
          <p:nvPr>
            <p:ph type="body" idx="1"/>
          </p:nvPr>
        </p:nvSpPr>
        <p:spPr/>
        <p:txBody>
          <a:bodyPr wrap="square" lIns="91440" tIns="45720" rIns="91440" bIns="45720" anchor="t"/>
          <a:lstStyle/>
          <a:p>
            <a:pPr lvl="0" eaLnBrk="1" hangingPunct="1"/>
            <a:endParaRPr lang="zh-CN" altLang="zh-CN"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zh-CN" sz="1200" dirty="0">
                <a:ea typeface="宋体" panose="02010600030101010101" pitchFamily="2" charset="-122"/>
              </a:rPr>
              <a:t>79</a:t>
            </a:fld>
            <a:endParaRPr lang="en-US" altLang="zh-CN" sz="1200" dirty="0">
              <a:ea typeface="宋体" panose="02010600030101010101" pitchFamily="2" charset="-122"/>
            </a:endParaRPr>
          </a:p>
        </p:txBody>
      </p:sp>
      <p:sp>
        <p:nvSpPr>
          <p:cNvPr id="129027" name="Rectangle 2"/>
          <p:cNvSpPr>
            <a:spLocks noGrp="1" noRot="1" noChangeAspect="1" noTextEdit="1"/>
          </p:cNvSpPr>
          <p:nvPr>
            <p:ph type="sldImg"/>
          </p:nvPr>
        </p:nvSpPr>
        <p:spPr/>
      </p:sp>
      <p:sp>
        <p:nvSpPr>
          <p:cNvPr id="129028" name="Rectangle 3"/>
          <p:cNvSpPr>
            <a:spLocks noGrp="1"/>
          </p:cNvSpPr>
          <p:nvPr>
            <p:ph type="body" idx="1"/>
          </p:nvPr>
        </p:nvSpPr>
        <p:spPr/>
        <p:txBody>
          <a:bodyPr wrap="square" lIns="91440" tIns="45720" rIns="91440" bIns="45720" anchor="t"/>
          <a:lstStyle/>
          <a:p>
            <a:pPr lvl="0" eaLnBrk="1" hangingPunct="1"/>
            <a:endParaRPr lang="zh-TW" altLang="en-US" dirty="0">
              <a:ea typeface="PMingLiU" panose="02020500000000000000" pitchFamily="18"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90</a:t>
            </a:fld>
            <a:endParaRPr lang="zh-CN" altLang="en-US"/>
          </a:p>
        </p:txBody>
      </p:sp>
    </p:spTree>
    <p:extLst>
      <p:ext uri="{BB962C8B-B14F-4D97-AF65-F5344CB8AC3E}">
        <p14:creationId xmlns:p14="http://schemas.microsoft.com/office/powerpoint/2010/main" val="3426409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图片144-2"/>
          <p:cNvPicPr>
            <a:picLocks noChangeAspect="1"/>
          </p:cNvPicPr>
          <p:nvPr userDrawn="1"/>
        </p:nvPicPr>
        <p:blipFill rotWithShape="1">
          <a:blip r:embed="rId2"/>
          <a:srcRect l="32001" t="6591" b="8472"/>
          <a:stretch/>
        </p:blipFill>
        <p:spPr>
          <a:xfrm>
            <a:off x="-1" y="0"/>
            <a:ext cx="5285105" cy="723265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5" name="图片 4" descr="图片1夺在">
            <a:extLst>
              <a:ext uri="{FF2B5EF4-FFF2-40B4-BE49-F238E27FC236}">
                <a16:creationId xmlns:a16="http://schemas.microsoft.com/office/drawing/2014/main" id="{7661D1DF-87A4-47B4-853B-2044C28F7455}"/>
              </a:ext>
            </a:extLst>
          </p:cNvPr>
          <p:cNvPicPr>
            <a:picLocks noChangeAspect="1"/>
          </p:cNvPicPr>
          <p:nvPr userDrawn="1"/>
        </p:nvPicPr>
        <p:blipFill rotWithShape="1">
          <a:blip r:embed="rId2"/>
          <a:srcRect l="19842" t="8684" b="8691"/>
          <a:stretch/>
        </p:blipFill>
        <p:spPr>
          <a:xfrm>
            <a:off x="-1" y="0"/>
            <a:ext cx="7406005" cy="7232650"/>
          </a:xfrm>
          <a:prstGeom prst="rect">
            <a:avLst/>
          </a:prstGeom>
        </p:spPr>
      </p:pic>
      <p:sp>
        <p:nvSpPr>
          <p:cNvPr id="2" name="标题 1"/>
          <p:cNvSpPr>
            <a:spLocks noGrp="1"/>
          </p:cNvSpPr>
          <p:nvPr>
            <p:ph type="title" hasCustomPrompt="1"/>
          </p:nvPr>
        </p:nvSpPr>
        <p:spPr>
          <a:xfrm>
            <a:off x="9593580" y="2192655"/>
            <a:ext cx="2569210" cy="1325880"/>
          </a:xfrm>
        </p:spPr>
        <p:txBody>
          <a:bodyPr/>
          <a:lstStyle>
            <a:lvl1pPr algn="r">
              <a:defRPr sz="13800" b="1">
                <a:solidFill>
                  <a:schemeClr val="bg1"/>
                </a:solidFill>
              </a:defRPr>
            </a:lvl1pPr>
          </a:lstStyle>
          <a:p>
            <a:r>
              <a:rPr lang="zh-CN" altLang="en-US"/>
              <a:t>01</a:t>
            </a:r>
          </a:p>
        </p:txBody>
      </p:sp>
      <p:sp>
        <p:nvSpPr>
          <p:cNvPr id="3" name="文本占位符 2"/>
          <p:cNvSpPr>
            <a:spLocks noGrp="1"/>
          </p:cNvSpPr>
          <p:nvPr>
            <p:ph type="body" idx="1" hasCustomPrompt="1"/>
          </p:nvPr>
        </p:nvSpPr>
        <p:spPr>
          <a:xfrm>
            <a:off x="6651625" y="3926205"/>
            <a:ext cx="5482590" cy="1075690"/>
          </a:xfrm>
          <a:prstGeom prst="rect">
            <a:avLst/>
          </a:prstGeom>
        </p:spPr>
        <p:txBody>
          <a:bodyPr vert="horz" lIns="91440" tIns="45720" rIns="91440" bIns="45720" rtlCol="0">
            <a:normAutofit/>
          </a:bodyPr>
          <a:lstStyle>
            <a:lvl1pPr marL="0" indent="0" algn="r">
              <a:buNone/>
              <a:defRPr sz="44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a:t>大标题</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35725" y="1542415"/>
            <a:ext cx="5806440" cy="1325880"/>
          </a:xfrm>
        </p:spPr>
        <p:txBody>
          <a:bodyPr/>
          <a:lstStyle>
            <a:lvl1pPr>
              <a:defRPr b="1">
                <a:solidFill>
                  <a:schemeClr val="bg1"/>
                </a:solidFill>
              </a:defRPr>
            </a:lvl1pPr>
          </a:lstStyle>
          <a:p>
            <a:r>
              <a:rPr lang="zh-CN" altLang="en-US"/>
              <a:t>简介页</a:t>
            </a:r>
          </a:p>
        </p:txBody>
      </p:sp>
      <p:sp>
        <p:nvSpPr>
          <p:cNvPr id="6" name="文本占位符 5"/>
          <p:cNvSpPr>
            <a:spLocks noGrp="1"/>
          </p:cNvSpPr>
          <p:nvPr>
            <p:ph type="body" idx="1" hasCustomPrompt="1"/>
          </p:nvPr>
        </p:nvSpPr>
        <p:spPr>
          <a:xfrm>
            <a:off x="6492240" y="2479675"/>
            <a:ext cx="5482590" cy="4057650"/>
          </a:xfrm>
          <a:prstGeom prst="rect">
            <a:avLst/>
          </a:prstGeom>
        </p:spPr>
        <p:txBody>
          <a:bodyPr vert="horz" lIns="91440" tIns="45720" rIns="91440" bIns="45720" rtlCol="0">
            <a:normAutofit/>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a:t>介绍内容</a:t>
            </a:r>
          </a:p>
        </p:txBody>
      </p:sp>
      <p:pic>
        <p:nvPicPr>
          <p:cNvPr id="5" name="图片 4" descr="图片144-2">
            <a:extLst>
              <a:ext uri="{FF2B5EF4-FFF2-40B4-BE49-F238E27FC236}">
                <a16:creationId xmlns:a16="http://schemas.microsoft.com/office/drawing/2014/main" id="{FF5A6CD9-7A68-4598-BDCC-5EB9E02F3558}"/>
              </a:ext>
            </a:extLst>
          </p:cNvPr>
          <p:cNvPicPr>
            <a:picLocks noChangeAspect="1"/>
          </p:cNvPicPr>
          <p:nvPr userDrawn="1"/>
        </p:nvPicPr>
        <p:blipFill rotWithShape="1">
          <a:blip r:embed="rId2"/>
          <a:srcRect l="32001" t="6591" b="8472"/>
          <a:stretch/>
        </p:blipFill>
        <p:spPr>
          <a:xfrm>
            <a:off x="-1" y="0"/>
            <a:ext cx="5285105" cy="723265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bg>
      <p:bgPr>
        <a:solidFill>
          <a:schemeClr val="bg1"/>
        </a:solidFill>
        <a:effectLst/>
      </p:bgPr>
    </p:bg>
    <p:spTree>
      <p:nvGrpSpPr>
        <p:cNvPr id="1" name=""/>
        <p:cNvGrpSpPr/>
        <p:nvPr/>
      </p:nvGrpSpPr>
      <p:grpSpPr>
        <a:xfrm>
          <a:off x="0" y="0"/>
          <a:ext cx="0" cy="0"/>
          <a:chOff x="0" y="0"/>
          <a:chExt cx="0" cy="0"/>
        </a:xfrm>
      </p:grpSpPr>
      <p:pic>
        <p:nvPicPr>
          <p:cNvPr id="12" name="图片 11" descr="在"/>
          <p:cNvPicPr>
            <a:picLocks noChangeAspect="1"/>
          </p:cNvPicPr>
          <p:nvPr userDrawn="1"/>
        </p:nvPicPr>
        <p:blipFill>
          <a:blip r:embed="rId2"/>
          <a:srcRect b="14836"/>
          <a:stretch>
            <a:fillRect/>
          </a:stretch>
        </p:blipFill>
        <p:spPr>
          <a:xfrm>
            <a:off x="5686425" y="966470"/>
            <a:ext cx="7169150" cy="6105525"/>
          </a:xfrm>
          <a:prstGeom prst="rect">
            <a:avLst/>
          </a:prstGeom>
        </p:spPr>
      </p:pic>
      <p:sp>
        <p:nvSpPr>
          <p:cNvPr id="2" name="标题 1"/>
          <p:cNvSpPr>
            <a:spLocks noGrp="1"/>
          </p:cNvSpPr>
          <p:nvPr>
            <p:ph type="title" hasCustomPrompt="1"/>
          </p:nvPr>
        </p:nvSpPr>
        <p:spPr>
          <a:xfrm>
            <a:off x="838200" y="508635"/>
            <a:ext cx="10515600" cy="1325563"/>
          </a:xfrm>
        </p:spPr>
        <p:txBody>
          <a:bodyPr/>
          <a:lstStyle>
            <a:lvl1pPr>
              <a:defRPr b="1">
                <a:solidFill>
                  <a:schemeClr val="bg1">
                    <a:lumMod val="50000"/>
                  </a:schemeClr>
                </a:solidFill>
              </a:defRPr>
            </a:lvl1pPr>
          </a:lstStyle>
          <a:p>
            <a:r>
              <a:rPr lang="zh-CN" altLang="en-US"/>
              <a:t>大标题</a:t>
            </a:r>
          </a:p>
        </p:txBody>
      </p:sp>
      <p:sp>
        <p:nvSpPr>
          <p:cNvPr id="6" name="文本占位符 5"/>
          <p:cNvSpPr>
            <a:spLocks noGrp="1"/>
          </p:cNvSpPr>
          <p:nvPr>
            <p:ph type="body" idx="1" hasCustomPrompt="1"/>
          </p:nvPr>
        </p:nvSpPr>
        <p:spPr>
          <a:xfrm>
            <a:off x="838200" y="1925358"/>
            <a:ext cx="11090672" cy="4589050"/>
          </a:xfrm>
          <a:prstGeom prst="rect">
            <a:avLst/>
          </a:prstGeom>
        </p:spPr>
        <p:txBody>
          <a:bodyPr vert="horz" lIns="91440" tIns="45720" rIns="91440" bIns="45720" rtlCol="0">
            <a:normAutofit/>
          </a:bodyPr>
          <a:lstStyle>
            <a:lvl1pPr marL="0" indent="0">
              <a:buNone/>
              <a:defRPr>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a:t>单击此外编辑正文</a:t>
            </a:r>
          </a:p>
        </p:txBody>
      </p:sp>
      <p:cxnSp>
        <p:nvCxnSpPr>
          <p:cNvPr id="15" name="直接连接符 14"/>
          <p:cNvCxnSpPr/>
          <p:nvPr userDrawn="1"/>
        </p:nvCxnSpPr>
        <p:spPr>
          <a:xfrm flipV="1">
            <a:off x="833755" y="1223010"/>
            <a:ext cx="9269095" cy="11430"/>
          </a:xfrm>
          <a:prstGeom prst="line">
            <a:avLst/>
          </a:prstGeom>
          <a:ln w="12700" cmpd="sng">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34D6B73B-5CC6-48EC-8FFB-C44CCFE41369}"/>
              </a:ext>
            </a:extLst>
          </p:cNvPr>
          <p:cNvPicPr>
            <a:picLocks noChangeAspect="1"/>
          </p:cNvPicPr>
          <p:nvPr userDrawn="1"/>
        </p:nvPicPr>
        <p:blipFill rotWithShape="1">
          <a:blip r:embed="rId3"/>
          <a:srcRect l="19923" t="22979" r="11771" b="35841"/>
          <a:stretch/>
        </p:blipFill>
        <p:spPr>
          <a:xfrm>
            <a:off x="11280800" y="326824"/>
            <a:ext cx="1296144" cy="59406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占位符 1"/>
          <p:cNvSpPr>
            <a:spLocks noGrp="1"/>
          </p:cNvSpPr>
          <p:nvPr>
            <p:ph type="title" hasCustomPrompt="1"/>
          </p:nvPr>
        </p:nvSpPr>
        <p:spPr>
          <a:xfrm>
            <a:off x="833120" y="260985"/>
            <a:ext cx="7447915" cy="1033145"/>
          </a:xfrm>
          <a:prstGeom prst="rect">
            <a:avLst/>
          </a:prstGeom>
        </p:spPr>
        <p:txBody>
          <a:bodyPr vert="horz" lIns="91440" tIns="45720" rIns="91440" bIns="45720" rtlCol="0" anchor="ctr">
            <a:normAutofit/>
          </a:bodyPr>
          <a:lstStyle>
            <a:lvl1pPr>
              <a:defRPr b="1">
                <a:solidFill>
                  <a:schemeClr val="bg1"/>
                </a:solidFill>
              </a:defRPr>
            </a:lvl1pPr>
          </a:lstStyle>
          <a:p>
            <a:r>
              <a:rPr lang="zh-CN" altLang="en-US"/>
              <a:t>大标题</a:t>
            </a:r>
          </a:p>
        </p:txBody>
      </p:sp>
      <p:sp>
        <p:nvSpPr>
          <p:cNvPr id="3" name="文本占位符 2"/>
          <p:cNvSpPr>
            <a:spLocks noGrp="1"/>
          </p:cNvSpPr>
          <p:nvPr>
            <p:ph type="body" idx="1"/>
          </p:nvPr>
        </p:nvSpPr>
        <p:spPr>
          <a:xfrm>
            <a:off x="833120" y="1687195"/>
            <a:ext cx="9133205" cy="3767455"/>
          </a:xfrm>
          <a:prstGeom prst="rect">
            <a:avLst/>
          </a:prstGeom>
        </p:spPr>
        <p:txBody>
          <a:bodyPr vert="horz" lIns="91440" tIns="45720" rIns="91440" bIns="45720" rtlCol="0">
            <a:normAutofit/>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a:t>单击此处编辑母版文本样式</a:t>
            </a:r>
          </a:p>
        </p:txBody>
      </p:sp>
      <p:pic>
        <p:nvPicPr>
          <p:cNvPr id="6" name="图片 5" descr="图片166-2"/>
          <p:cNvPicPr>
            <a:picLocks noChangeAspect="1"/>
          </p:cNvPicPr>
          <p:nvPr userDrawn="1"/>
        </p:nvPicPr>
        <p:blipFill rotWithShape="1">
          <a:blip r:embed="rId2"/>
          <a:srcRect r="24196" b="11289"/>
          <a:stretch/>
        </p:blipFill>
        <p:spPr>
          <a:xfrm>
            <a:off x="6974205" y="810895"/>
            <a:ext cx="5884545" cy="6421755"/>
          </a:xfrm>
          <a:prstGeom prst="rect">
            <a:avLst/>
          </a:prstGeom>
        </p:spPr>
      </p:pic>
      <p:cxnSp>
        <p:nvCxnSpPr>
          <p:cNvPr id="5" name="直接连接符 4"/>
          <p:cNvCxnSpPr/>
          <p:nvPr userDrawn="1"/>
        </p:nvCxnSpPr>
        <p:spPr>
          <a:xfrm flipV="1">
            <a:off x="833120" y="1096010"/>
            <a:ext cx="9269095" cy="11430"/>
          </a:xfrm>
          <a:prstGeom prst="line">
            <a:avLst/>
          </a:prstGeom>
          <a:ln w="12700" cmpd="sng">
            <a:solidFill>
              <a:srgbClr val="002C7E"/>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bg>
      <p:bgPr>
        <a:solidFill>
          <a:srgbClr val="002060"/>
        </a:solidFill>
        <a:effectLst/>
      </p:bgPr>
    </p:bg>
    <p:spTree>
      <p:nvGrpSpPr>
        <p:cNvPr id="1" name=""/>
        <p:cNvGrpSpPr/>
        <p:nvPr/>
      </p:nvGrpSpPr>
      <p:grpSpPr>
        <a:xfrm>
          <a:off x="0" y="0"/>
          <a:ext cx="0" cy="0"/>
          <a:chOff x="0" y="0"/>
          <a:chExt cx="0" cy="0"/>
        </a:xfrm>
      </p:grpSpPr>
      <p:cxnSp>
        <p:nvCxnSpPr>
          <p:cNvPr id="5" name="直接连接符 4"/>
          <p:cNvCxnSpPr/>
          <p:nvPr userDrawn="1"/>
        </p:nvCxnSpPr>
        <p:spPr>
          <a:xfrm flipV="1">
            <a:off x="798195" y="1096010"/>
            <a:ext cx="9269095" cy="11430"/>
          </a:xfrm>
          <a:prstGeom prst="line">
            <a:avLst/>
          </a:prstGeom>
          <a:ln w="12700" cmpd="sng">
            <a:solidFill>
              <a:srgbClr val="002C7E"/>
            </a:solidFill>
            <a:prstDash val="solid"/>
          </a:ln>
        </p:spPr>
        <p:style>
          <a:lnRef idx="1">
            <a:schemeClr val="accent1"/>
          </a:lnRef>
          <a:fillRef idx="0">
            <a:schemeClr val="accent1"/>
          </a:fillRef>
          <a:effectRef idx="0">
            <a:schemeClr val="accent1"/>
          </a:effectRef>
          <a:fontRef idx="minor">
            <a:schemeClr val="tx1"/>
          </a:fontRef>
        </p:style>
      </p:cxnSp>
      <p:sp>
        <p:nvSpPr>
          <p:cNvPr id="7" name="标题占位符 1"/>
          <p:cNvSpPr>
            <a:spLocks noGrp="1"/>
          </p:cNvSpPr>
          <p:nvPr>
            <p:ph type="title"/>
          </p:nvPr>
        </p:nvSpPr>
        <p:spPr>
          <a:xfrm>
            <a:off x="833120" y="260985"/>
            <a:ext cx="7447915" cy="1033145"/>
          </a:xfrm>
          <a:prstGeom prst="rect">
            <a:avLst/>
          </a:prstGeom>
        </p:spPr>
        <p:txBody>
          <a:bodyPr vert="horz" lIns="91440" tIns="45720" rIns="91440" bIns="45720" rtlCol="0" anchor="ctr">
            <a:normAutofit/>
          </a:bodyPr>
          <a:lstStyle>
            <a:lvl1pPr>
              <a:defRPr b="1">
                <a:solidFill>
                  <a:schemeClr val="bg1"/>
                </a:solidFill>
              </a:defRPr>
            </a:lvl1pPr>
          </a:lstStyle>
          <a:p>
            <a:r>
              <a:rPr lang="zh-CN" altLang="en-US"/>
              <a:t>单击此处编辑母版标题样式</a:t>
            </a:r>
          </a:p>
        </p:txBody>
      </p:sp>
      <p:sp>
        <p:nvSpPr>
          <p:cNvPr id="9" name="文本占位符 8"/>
          <p:cNvSpPr>
            <a:spLocks noGrp="1"/>
          </p:cNvSpPr>
          <p:nvPr>
            <p:ph type="body" idx="1"/>
          </p:nvPr>
        </p:nvSpPr>
        <p:spPr>
          <a:xfrm>
            <a:off x="833120" y="1687195"/>
            <a:ext cx="9133205" cy="3767455"/>
          </a:xfrm>
          <a:prstGeom prst="rect">
            <a:avLst/>
          </a:prstGeom>
        </p:spPr>
        <p:txBody>
          <a:bodyPr vert="horz" lIns="91440" tIns="45720" rIns="91440" bIns="45720" rtlCol="0">
            <a:normAutofit/>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a:t>单击此处编辑母版文本样式</a:t>
            </a:r>
          </a:p>
        </p:txBody>
      </p:sp>
      <p:pic>
        <p:nvPicPr>
          <p:cNvPr id="6" name="图片 5" descr="图片155-2">
            <a:extLst>
              <a:ext uri="{FF2B5EF4-FFF2-40B4-BE49-F238E27FC236}">
                <a16:creationId xmlns:a16="http://schemas.microsoft.com/office/drawing/2014/main" id="{189C2A80-7714-4E6E-A411-8556B52ED9FE}"/>
              </a:ext>
            </a:extLst>
          </p:cNvPr>
          <p:cNvPicPr>
            <a:picLocks noChangeAspect="1"/>
          </p:cNvPicPr>
          <p:nvPr userDrawn="1"/>
        </p:nvPicPr>
        <p:blipFill rotWithShape="1">
          <a:blip r:embed="rId2"/>
          <a:srcRect r="32609" b="11860"/>
          <a:stretch/>
        </p:blipFill>
        <p:spPr>
          <a:xfrm>
            <a:off x="7839075" y="239395"/>
            <a:ext cx="5019675" cy="699325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3" name="图片 2" descr="图片1夺在">
            <a:extLst>
              <a:ext uri="{FF2B5EF4-FFF2-40B4-BE49-F238E27FC236}">
                <a16:creationId xmlns:a16="http://schemas.microsoft.com/office/drawing/2014/main" id="{5A1AFE62-F26A-4680-93A9-DDEB1DF9F624}"/>
              </a:ext>
            </a:extLst>
          </p:cNvPr>
          <p:cNvPicPr>
            <a:picLocks noChangeAspect="1"/>
          </p:cNvPicPr>
          <p:nvPr userDrawn="1"/>
        </p:nvPicPr>
        <p:blipFill rotWithShape="1">
          <a:blip r:embed="rId2"/>
          <a:srcRect l="19842" t="8683" b="8691"/>
          <a:stretch/>
        </p:blipFill>
        <p:spPr>
          <a:xfrm>
            <a:off x="-1" y="0"/>
            <a:ext cx="7406005" cy="723265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6FD9B-C74D-41DA-9242-DFF861FADA03}"/>
              </a:ext>
            </a:extLst>
          </p:cNvPr>
          <p:cNvSpPr>
            <a:spLocks noGrp="1"/>
          </p:cNvSpPr>
          <p:nvPr>
            <p:ph type="ctrTitle"/>
          </p:nvPr>
        </p:nvSpPr>
        <p:spPr>
          <a:xfrm>
            <a:off x="1607344" y="2089432"/>
            <a:ext cx="9644063" cy="2112871"/>
          </a:xfrm>
        </p:spPr>
        <p:txBody>
          <a:bodyPr anchor="b"/>
          <a:lstStyle>
            <a:lvl1pPr algn="ctr">
              <a:defRPr sz="6328" b="1">
                <a:effectLst>
                  <a:outerShdw blurRad="38100" dist="38100" dir="2700000" algn="tl">
                    <a:srgbClr val="000000">
                      <a:alpha val="43137"/>
                    </a:srgbClr>
                  </a:outerShdw>
                </a:effectLst>
                <a:latin typeface="黑体" panose="02010609060101010101" pitchFamily="49" charset="-122"/>
                <a:ea typeface="黑体" panose="02010609060101010101" pitchFamily="49" charset="-122"/>
              </a:defRPr>
            </a:lvl1pPr>
          </a:lstStyle>
          <a:p>
            <a:r>
              <a:rPr lang="zh-CN" altLang="en-US" dirty="0"/>
              <a:t>单击此处编辑母版标题样式</a:t>
            </a:r>
          </a:p>
        </p:txBody>
      </p:sp>
      <p:sp>
        <p:nvSpPr>
          <p:cNvPr id="3" name="副标题 2">
            <a:extLst>
              <a:ext uri="{FF2B5EF4-FFF2-40B4-BE49-F238E27FC236}">
                <a16:creationId xmlns:a16="http://schemas.microsoft.com/office/drawing/2014/main" id="{F44BBD1D-FB82-4D82-931F-BD2484079E94}"/>
              </a:ext>
            </a:extLst>
          </p:cNvPr>
          <p:cNvSpPr>
            <a:spLocks noGrp="1"/>
          </p:cNvSpPr>
          <p:nvPr>
            <p:ph type="subTitle" idx="1"/>
          </p:nvPr>
        </p:nvSpPr>
        <p:spPr>
          <a:xfrm>
            <a:off x="1607344" y="4451685"/>
            <a:ext cx="9644063" cy="1518835"/>
          </a:xfrm>
        </p:spPr>
        <p:txBody>
          <a:bodyPr/>
          <a:lstStyle>
            <a:lvl1pPr marL="0" indent="0" algn="ctr">
              <a:buNone/>
              <a:defRPr sz="2531"/>
            </a:lvl1pPr>
            <a:lvl2pPr marL="482163" indent="0" algn="ctr">
              <a:buNone/>
              <a:defRPr sz="2109"/>
            </a:lvl2pPr>
            <a:lvl3pPr marL="964326" indent="0" algn="ctr">
              <a:buNone/>
              <a:defRPr sz="1898"/>
            </a:lvl3pPr>
            <a:lvl4pPr marL="1446489" indent="0" algn="ctr">
              <a:buNone/>
              <a:defRPr sz="1687"/>
            </a:lvl4pPr>
            <a:lvl5pPr marL="1928652" indent="0" algn="ctr">
              <a:buNone/>
              <a:defRPr sz="1687"/>
            </a:lvl5pPr>
            <a:lvl6pPr marL="2410816" indent="0" algn="ctr">
              <a:buNone/>
              <a:defRPr sz="1687"/>
            </a:lvl6pPr>
            <a:lvl7pPr marL="2892979" indent="0" algn="ctr">
              <a:buNone/>
              <a:defRPr sz="1687"/>
            </a:lvl7pPr>
            <a:lvl8pPr marL="3375142" indent="0" algn="ctr">
              <a:buNone/>
              <a:defRPr sz="1687"/>
            </a:lvl8pPr>
            <a:lvl9pPr marL="3857305" indent="0" algn="ctr">
              <a:buNone/>
              <a:defRPr sz="1687"/>
            </a:lvl9pPr>
          </a:lstStyle>
          <a:p>
            <a:r>
              <a:rPr lang="zh-CN" altLang="en-US" dirty="0"/>
              <a:t>单击此处编辑母版副标题样式</a:t>
            </a:r>
          </a:p>
        </p:txBody>
      </p:sp>
      <p:sp>
        <p:nvSpPr>
          <p:cNvPr id="10" name="文本框 9">
            <a:extLst>
              <a:ext uri="{FF2B5EF4-FFF2-40B4-BE49-F238E27FC236}">
                <a16:creationId xmlns:a16="http://schemas.microsoft.com/office/drawing/2014/main" id="{371A8908-ADA8-46B5-949E-36BF421D1A0D}"/>
              </a:ext>
            </a:extLst>
          </p:cNvPr>
          <p:cNvSpPr txBox="1"/>
          <p:nvPr userDrawn="1"/>
        </p:nvSpPr>
        <p:spPr>
          <a:xfrm>
            <a:off x="454962" y="1480156"/>
            <a:ext cx="4108817" cy="369332"/>
          </a:xfrm>
          <a:prstGeom prst="rect">
            <a:avLst/>
          </a:prstGeom>
          <a:noFill/>
        </p:spPr>
        <p:txBody>
          <a:bodyPr wrap="none" rtlCol="0">
            <a:spAutoFit/>
          </a:bodyPr>
          <a:lstStyle/>
          <a:p>
            <a:r>
              <a:rPr lang="zh-CN" altLang="en-US" dirty="0">
                <a:solidFill>
                  <a:srgbClr val="C00000"/>
                </a:solidFill>
                <a:latin typeface="微软雅黑" panose="020B0503020204020204" pitchFamily="34" charset="-122"/>
                <a:ea typeface="微软雅黑" panose="020B0503020204020204" pitchFamily="34" charset="-122"/>
              </a:rPr>
              <a:t>专业办在产业链上、校园建在产业园里</a:t>
            </a:r>
          </a:p>
        </p:txBody>
      </p:sp>
    </p:spTree>
    <p:extLst>
      <p:ext uri="{BB962C8B-B14F-4D97-AF65-F5344CB8AC3E}">
        <p14:creationId xmlns:p14="http://schemas.microsoft.com/office/powerpoint/2010/main" val="4233547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FA1B4F-C415-4AAF-956B-AE7DF132F502}"/>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1A97754F-78F0-4E91-B36F-12A8BDEAF611}"/>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E26BD1E0-3330-4386-AE27-7E6E44A229D0}"/>
              </a:ext>
            </a:extLst>
          </p:cNvPr>
          <p:cNvSpPr>
            <a:spLocks noGrp="1" noChangeArrowheads="1"/>
          </p:cNvSpPr>
          <p:nvPr>
            <p:ph type="sldNum" sz="quarter" idx="12"/>
          </p:nvPr>
        </p:nvSpPr>
        <p:spPr>
          <a:ln/>
        </p:spPr>
        <p:txBody>
          <a:bodyPr/>
          <a:lstStyle>
            <a:lvl1pPr>
              <a:defRPr/>
            </a:lvl1pPr>
          </a:lstStyle>
          <a:p>
            <a:pPr>
              <a:defRPr/>
            </a:pPr>
            <a:fld id="{9A1C7C18-F51E-4529-ABAF-8AD34A2116E5}" type="slidenum">
              <a:rPr lang="en-US" altLang="zh-CN"/>
              <a:pPr>
                <a:defRPr/>
              </a:pPr>
              <a:t>‹#›</a:t>
            </a:fld>
            <a:endParaRPr lang="en-US" altLang="zh-CN" dirty="0"/>
          </a:p>
        </p:txBody>
      </p:sp>
    </p:spTree>
    <p:extLst>
      <p:ext uri="{BB962C8B-B14F-4D97-AF65-F5344CB8AC3E}">
        <p14:creationId xmlns:p14="http://schemas.microsoft.com/office/powerpoint/2010/main" val="3367798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pic>
        <p:nvPicPr>
          <p:cNvPr id="6" name="图片 5" descr="吉林体育学院">
            <a:extLst>
              <a:ext uri="{FF2B5EF4-FFF2-40B4-BE49-F238E27FC236}">
                <a16:creationId xmlns:a16="http://schemas.microsoft.com/office/drawing/2014/main" id="{1F870557-44F1-4A27-B5B3-C588BB2B00DE}"/>
              </a:ext>
            </a:extLst>
          </p:cNvPr>
          <p:cNvPicPr/>
          <p:nvPr userDrawn="1"/>
        </p:nvPicPr>
        <p:blipFill>
          <a:blip r:embed="rId11">
            <a:clrChange>
              <a:clrFrom>
                <a:srgbClr val="FFFFFF"/>
              </a:clrFrom>
              <a:clrTo>
                <a:srgbClr val="FFFFFF">
                  <a:alpha val="0"/>
                </a:srgbClr>
              </a:clrTo>
            </a:clrChange>
            <a:lum bright="70000" contrast="-70000"/>
          </a:blip>
          <a:stretch>
            <a:fillRect/>
          </a:stretch>
        </p:blipFill>
        <p:spPr>
          <a:xfrm>
            <a:off x="10315292" y="43966"/>
            <a:ext cx="1080120" cy="1096045"/>
          </a:xfrm>
          <a:prstGeom prst="rect">
            <a:avLst/>
          </a:prstGeom>
        </p:spPr>
      </p:pic>
      <p:pic>
        <p:nvPicPr>
          <p:cNvPr id="2" name="图片 1">
            <a:extLst>
              <a:ext uri="{FF2B5EF4-FFF2-40B4-BE49-F238E27FC236}">
                <a16:creationId xmlns:a16="http://schemas.microsoft.com/office/drawing/2014/main" id="{25FAA0AA-F2D8-44D5-8C2D-DE862702F3F7}"/>
              </a:ext>
            </a:extLst>
          </p:cNvPr>
          <p:cNvPicPr>
            <a:picLocks noChangeAspect="1"/>
          </p:cNvPicPr>
          <p:nvPr userDrawn="1"/>
        </p:nvPicPr>
        <p:blipFill rotWithShape="1">
          <a:blip r:embed="rId12"/>
          <a:srcRect l="16980" t="17259" r="10527" b="31824"/>
          <a:stretch/>
        </p:blipFill>
        <p:spPr>
          <a:xfrm>
            <a:off x="11253911" y="231948"/>
            <a:ext cx="1350151" cy="7200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4.xml"/><Relationship Id="rId5" Type="http://schemas.openxmlformats.org/officeDocument/2006/relationships/image" Target="../media/image115.jpeg"/><Relationship Id="rId4" Type="http://schemas.openxmlformats.org/officeDocument/2006/relationships/image" Target="../media/image114.jpg"/></Relationships>
</file>

<file path=ppt/slides/_rels/slide10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10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43.jpeg"/><Relationship Id="rId4" Type="http://schemas.openxmlformats.org/officeDocument/2006/relationships/image" Target="../media/image1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eg"/><Relationship Id="rId2" Type="http://schemas.openxmlformats.org/officeDocument/2006/relationships/image" Target="../media/image21.jpg"/><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 Id="rId5" Type="http://schemas.openxmlformats.org/officeDocument/2006/relationships/image" Target="../media/image35.jp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5.xml"/><Relationship Id="rId5" Type="http://schemas.openxmlformats.org/officeDocument/2006/relationships/image" Target="../media/image72.jpg"/><Relationship Id="rId4" Type="http://schemas.openxmlformats.org/officeDocument/2006/relationships/image" Target="../media/image71.jpg"/></Relationships>
</file>

<file path=ppt/slides/_rels/slide5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hyperlink" Target="https://eparmedx.com/" TargetMode="Externa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7.xml"/><Relationship Id="rId7" Type="http://schemas.openxmlformats.org/officeDocument/2006/relationships/image" Target="../media/image94.png"/><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96.png"/><Relationship Id="rId5" Type="http://schemas.openxmlformats.org/officeDocument/2006/relationships/image" Target="../media/image93.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9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99.png"/><Relationship Id="rId4" Type="http://schemas.openxmlformats.org/officeDocument/2006/relationships/image" Target="../media/image9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hyperlink" Target="http://www.google.com.tw/url?sa=i&amp;rct=j&amp;q=&amp;esrc=s&amp;source=images&amp;cd=&amp;cad=rja&amp;uact=8&amp;ved=0CAcQjRw&amp;url=http://mag.udn.com/mag/life/printpage.jsp?f_ART_ID%3D466434&amp;ei=APrrVO2UD8Lq8AX2u4GQAw&amp;psig=AFQjCNGiJ3OQH59Xc6MYz9LcjxOFrr7nzw&amp;ust=1424837422815414" TargetMode="Externa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文本框 1"/>
          <p:cNvSpPr txBox="1"/>
          <p:nvPr/>
        </p:nvSpPr>
        <p:spPr>
          <a:xfrm>
            <a:off x="3971925" y="1851660"/>
            <a:ext cx="8178165" cy="3654334"/>
          </a:xfrm>
          <a:prstGeom prst="rect">
            <a:avLst/>
          </a:prstGeom>
          <a:noFill/>
          <a:ln w="19050">
            <a:noFill/>
            <a:prstDash val="solid"/>
          </a:ln>
        </p:spPr>
        <p:txBody>
          <a:bodyPr wrap="square" rtlCol="0">
            <a:spAutoFit/>
          </a:bodyPr>
          <a:lstStyle/>
          <a:p>
            <a:pPr algn="r">
              <a:lnSpc>
                <a:spcPct val="130000"/>
              </a:lnSpc>
            </a:pPr>
            <a:r>
              <a:rPr lang="zh-CN" altLang="en-US" sz="4800" b="1" dirty="0">
                <a:solidFill>
                  <a:schemeClr val="bg1"/>
                </a:solidFill>
                <a:latin typeface="+mj-ea"/>
                <a:ea typeface="+mj-ea"/>
                <a:sym typeface="+mn-ea"/>
              </a:rPr>
              <a:t>从运动防护看体医融合</a:t>
            </a:r>
          </a:p>
          <a:p>
            <a:pPr algn="r">
              <a:lnSpc>
                <a:spcPct val="130000"/>
              </a:lnSpc>
            </a:pPr>
            <a:r>
              <a:rPr lang="en-US" altLang="zh-CN" sz="3200" b="1" dirty="0">
                <a:solidFill>
                  <a:schemeClr val="bg1"/>
                </a:solidFill>
                <a:latin typeface="微软雅黑" panose="020B0503020204020204" pitchFamily="34" charset="-122"/>
                <a:ea typeface="微软雅黑" panose="020B0503020204020204" pitchFamily="34" charset="-122"/>
              </a:rPr>
              <a:t>—— </a:t>
            </a:r>
            <a:r>
              <a:rPr lang="zh-CN" altLang="en-US" sz="3200" b="1" dirty="0">
                <a:solidFill>
                  <a:schemeClr val="bg1"/>
                </a:solidFill>
                <a:latin typeface="微软雅黑" panose="020B0503020204020204" pitchFamily="34" charset="-122"/>
                <a:ea typeface="微软雅黑" panose="020B0503020204020204" pitchFamily="34" charset="-122"/>
              </a:rPr>
              <a:t>职业、思路、技术、科研</a:t>
            </a:r>
            <a:endParaRPr lang="en-US" altLang="zh-CN" sz="5400" b="1" dirty="0">
              <a:solidFill>
                <a:schemeClr val="bg1"/>
              </a:solidFill>
              <a:latin typeface="微软雅黑" panose="020B0503020204020204" pitchFamily="34" charset="-122"/>
              <a:ea typeface="微软雅黑" panose="020B0503020204020204" pitchFamily="34" charset="-122"/>
            </a:endParaRPr>
          </a:p>
          <a:p>
            <a:pPr algn="r">
              <a:lnSpc>
                <a:spcPct val="130000"/>
              </a:lnSpc>
            </a:pPr>
            <a:r>
              <a:rPr lang="en-US" altLang="zh-CN" sz="2000" dirty="0">
                <a:solidFill>
                  <a:schemeClr val="bg1"/>
                </a:solidFill>
                <a:latin typeface="+mj-ea"/>
                <a:ea typeface="+mj-ea"/>
                <a:cs typeface="+mj-ea"/>
                <a:sym typeface="+mn-ea"/>
              </a:rPr>
              <a:t>16,July,2019 </a:t>
            </a:r>
            <a:r>
              <a:rPr lang="zh-CN" altLang="en-US" sz="2000" dirty="0">
                <a:solidFill>
                  <a:schemeClr val="bg1"/>
                </a:solidFill>
                <a:latin typeface="+mj-ea"/>
                <a:ea typeface="+mj-ea"/>
                <a:cs typeface="+mj-ea"/>
                <a:sym typeface="+mn-ea"/>
              </a:rPr>
              <a:t>上海体育学院暑期学校</a:t>
            </a:r>
          </a:p>
          <a:p>
            <a:pPr algn="r">
              <a:lnSpc>
                <a:spcPct val="130000"/>
              </a:lnSpc>
            </a:pPr>
            <a:endParaRPr lang="zh-CN" altLang="en-US" sz="2000" b="1" dirty="0">
              <a:solidFill>
                <a:schemeClr val="bg1"/>
              </a:solidFill>
              <a:latin typeface="+mj-ea"/>
              <a:ea typeface="+mj-ea"/>
              <a:cs typeface="+mj-ea"/>
              <a:sym typeface="+mn-ea"/>
            </a:endParaRPr>
          </a:p>
          <a:p>
            <a:pPr algn="r">
              <a:lnSpc>
                <a:spcPct val="130000"/>
              </a:lnSpc>
            </a:pPr>
            <a:endParaRPr lang="zh-CN" altLang="en-US" sz="2000" b="1" dirty="0">
              <a:solidFill>
                <a:schemeClr val="bg1"/>
              </a:solidFill>
              <a:latin typeface="+mj-ea"/>
              <a:ea typeface="+mj-ea"/>
              <a:cs typeface="+mj-ea"/>
              <a:sym typeface="+mn-ea"/>
            </a:endParaRPr>
          </a:p>
          <a:p>
            <a:pPr algn="r">
              <a:lnSpc>
                <a:spcPct val="130000"/>
              </a:lnSpc>
            </a:pPr>
            <a:r>
              <a:rPr lang="zh-CN" altLang="en-US" sz="2000" dirty="0">
                <a:solidFill>
                  <a:schemeClr val="bg1"/>
                </a:solidFill>
                <a:latin typeface="+mj-ea"/>
                <a:ea typeface="+mj-ea"/>
                <a:cs typeface="+mj-ea"/>
                <a:sym typeface="+mn-ea"/>
              </a:rPr>
              <a:t>授课人：李豪杰  教授、博士 </a:t>
            </a:r>
          </a:p>
          <a:p>
            <a:pPr algn="r">
              <a:lnSpc>
                <a:spcPct val="130000"/>
              </a:lnSpc>
            </a:pPr>
            <a:r>
              <a:rPr lang="zh-CN" altLang="en-US" sz="2000" dirty="0">
                <a:solidFill>
                  <a:schemeClr val="bg1"/>
                </a:solidFill>
                <a:latin typeface="+mj-ea"/>
                <a:ea typeface="+mj-ea"/>
                <a:cs typeface="+mj-ea"/>
                <a:sym typeface="+mn-ea"/>
              </a:rPr>
              <a:t>运动防护师、劳工卫生管理师</a:t>
            </a:r>
            <a:endParaRPr lang="zh-CN" altLang="en-US" sz="3200" b="1" spc="600" dirty="0">
              <a:solidFill>
                <a:srgbClr val="002060"/>
              </a:solidFill>
              <a:latin typeface="微软雅黑" panose="020B0503020204020204" pitchFamily="34" charset="-122"/>
              <a:ea typeface="微软雅黑" panose="020B0503020204020204" pitchFamily="34" charset="-122"/>
            </a:endParaRPr>
          </a:p>
        </p:txBody>
      </p:sp>
      <p:pic>
        <p:nvPicPr>
          <p:cNvPr id="14" name="Philter - Adventure Time - 副本">
            <a:hlinkClick r:id="" action="ppaction://media"/>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4"/>
          <a:stretch>
            <a:fillRect/>
          </a:stretch>
        </p:blipFill>
        <p:spPr>
          <a:xfrm>
            <a:off x="4125119" y="-776163"/>
            <a:ext cx="487363" cy="487363"/>
          </a:xfrm>
          <a:prstGeom prst="rect">
            <a:avLst/>
          </a:prstGeom>
        </p:spPr>
      </p:pic>
      <p:pic>
        <p:nvPicPr>
          <p:cNvPr id="4" name="图片 3">
            <a:extLst>
              <a:ext uri="{FF2B5EF4-FFF2-40B4-BE49-F238E27FC236}">
                <a16:creationId xmlns:a16="http://schemas.microsoft.com/office/drawing/2014/main" id="{4BD6CC06-FF2E-4703-83E5-50E047B845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3471" y="4433095"/>
            <a:ext cx="1152128" cy="1152128"/>
          </a:xfrm>
          <a:prstGeom prst="rect">
            <a:avLst/>
          </a:prstGeom>
        </p:spPr>
      </p:pic>
    </p:spTree>
  </p:cSld>
  <p:clrMapOvr>
    <a:masterClrMapping/>
  </p:clrMapOvr>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一、运动医学保护伞</a:t>
            </a:r>
          </a:p>
        </p:txBody>
      </p:sp>
      <p:sp>
        <p:nvSpPr>
          <p:cNvPr id="6" name="矩形 5">
            <a:extLst>
              <a:ext uri="{FF2B5EF4-FFF2-40B4-BE49-F238E27FC236}">
                <a16:creationId xmlns:a16="http://schemas.microsoft.com/office/drawing/2014/main" id="{FB3B3CB8-A0CD-436E-8F66-7E210E11227D}"/>
              </a:ext>
            </a:extLst>
          </p:cNvPr>
          <p:cNvSpPr/>
          <p:nvPr/>
        </p:nvSpPr>
        <p:spPr>
          <a:xfrm>
            <a:off x="2859494" y="1677713"/>
            <a:ext cx="7139762" cy="1640116"/>
          </a:xfrm>
          <a:prstGeom prst="rect">
            <a:avLst/>
          </a:prstGeom>
          <a:noFill/>
        </p:spPr>
        <p:txBody>
          <a:bodyPr wrap="none" lIns="91440" tIns="45720" rIns="91440" bIns="45720">
            <a:prstTxWarp prst="textArchUp">
              <a:avLst>
                <a:gd name="adj" fmla="val 10828592"/>
              </a:avLst>
            </a:prstTxWarp>
            <a:spAutoFit/>
          </a:bodyPr>
          <a:lstStyle/>
          <a:p>
            <a:pPr algn="ctr"/>
            <a:r>
              <a:rPr lang="zh-CN" altLang="en-US" sz="6000" b="1" cap="none" spc="600" dirty="0">
                <a:ln w="0"/>
                <a:solidFill>
                  <a:srgbClr val="FFFF00"/>
                </a:solidFill>
                <a:latin typeface="黑体" panose="02010609060101010101" pitchFamily="49" charset="-122"/>
                <a:ea typeface="黑体" panose="02010609060101010101" pitchFamily="49" charset="-122"/>
              </a:rPr>
              <a:t>运动医学保护伞</a:t>
            </a:r>
            <a:endParaRPr lang="en-US" altLang="zh-CN" sz="6000" b="1" cap="none" spc="600" dirty="0">
              <a:ln w="0"/>
              <a:solidFill>
                <a:srgbClr val="FFFF00"/>
              </a:solidFill>
              <a:latin typeface="黑体" panose="02010609060101010101" pitchFamily="49" charset="-122"/>
              <a:ea typeface="黑体" panose="02010609060101010101" pitchFamily="49" charset="-122"/>
            </a:endParaRPr>
          </a:p>
        </p:txBody>
      </p:sp>
      <p:sp>
        <p:nvSpPr>
          <p:cNvPr id="10" name="箭头: 手杖形 9">
            <a:extLst>
              <a:ext uri="{FF2B5EF4-FFF2-40B4-BE49-F238E27FC236}">
                <a16:creationId xmlns:a16="http://schemas.microsoft.com/office/drawing/2014/main" id="{015E875B-3DA3-4E6B-BEF8-2ACD79A6AB65}"/>
              </a:ext>
            </a:extLst>
          </p:cNvPr>
          <p:cNvSpPr/>
          <p:nvPr/>
        </p:nvSpPr>
        <p:spPr>
          <a:xfrm rot="10800000">
            <a:off x="5919099" y="2104157"/>
            <a:ext cx="510276" cy="4867508"/>
          </a:xfrm>
          <a:prstGeom prst="uturnArrow">
            <a:avLst>
              <a:gd name="adj1" fmla="val 25000"/>
              <a:gd name="adj2" fmla="val 25000"/>
              <a:gd name="adj3" fmla="val 24759"/>
              <a:gd name="adj4" fmla="val 43750"/>
              <a:gd name="adj5" fmla="val 8690"/>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文本框 10">
            <a:extLst>
              <a:ext uri="{FF2B5EF4-FFF2-40B4-BE49-F238E27FC236}">
                <a16:creationId xmlns:a16="http://schemas.microsoft.com/office/drawing/2014/main" id="{E3AB4876-5D64-4B75-9C6E-D6A60F4EEA19}"/>
              </a:ext>
            </a:extLst>
          </p:cNvPr>
          <p:cNvSpPr txBox="1"/>
          <p:nvPr/>
        </p:nvSpPr>
        <p:spPr>
          <a:xfrm>
            <a:off x="3117974" y="2108921"/>
            <a:ext cx="3057312" cy="3693319"/>
          </a:xfrm>
          <a:prstGeom prst="rect">
            <a:avLst/>
          </a:prstGeom>
          <a:noFill/>
        </p:spPr>
        <p:txBody>
          <a:bodyPr wrap="none" rtlCol="0">
            <a:spAutoFit/>
          </a:bodyPr>
          <a:lstStyle/>
          <a:p>
            <a:pPr algn="r"/>
            <a:r>
              <a:rPr lang="zh-CN" altLang="en-US" sz="2800" b="1" u="sng" dirty="0">
                <a:solidFill>
                  <a:schemeClr val="bg1"/>
                </a:solidFill>
                <a:latin typeface="黑体" panose="02010609060101010101" pitchFamily="49" charset="-122"/>
                <a:ea typeface="黑体" panose="02010609060101010101" pitchFamily="49" charset="-122"/>
              </a:rPr>
              <a:t>运动表现增进</a:t>
            </a:r>
            <a:endParaRPr lang="en-US" altLang="zh-CN" sz="2800" b="1" u="sng" dirty="0">
              <a:solidFill>
                <a:schemeClr val="bg1"/>
              </a:solidFill>
              <a:latin typeface="黑体" panose="02010609060101010101" pitchFamily="49" charset="-122"/>
              <a:ea typeface="黑体" panose="02010609060101010101" pitchFamily="49" charset="-122"/>
            </a:endParaRPr>
          </a:p>
          <a:p>
            <a:pPr algn="r"/>
            <a:endParaRPr lang="en-US" altLang="zh-CN" sz="1000" b="1" dirty="0">
              <a:solidFill>
                <a:schemeClr val="bg1"/>
              </a:solidFill>
              <a:latin typeface="黑体" panose="02010609060101010101" pitchFamily="49" charset="-122"/>
              <a:ea typeface="黑体" panose="02010609060101010101" pitchFamily="49" charset="-122"/>
            </a:endParaRPr>
          </a:p>
          <a:p>
            <a:pPr algn="r"/>
            <a:r>
              <a:rPr lang="en-US" altLang="zh-CN" sz="2800" dirty="0">
                <a:solidFill>
                  <a:schemeClr val="bg1"/>
                </a:solidFill>
                <a:latin typeface="黑体" panose="02010609060101010101" pitchFamily="49" charset="-122"/>
                <a:ea typeface="黑体" panose="02010609060101010101" pitchFamily="49" charset="-122"/>
              </a:rPr>
              <a:t>EPC</a:t>
            </a:r>
            <a:r>
              <a:rPr lang="zh-CN" altLang="en-US" sz="2800" dirty="0">
                <a:solidFill>
                  <a:schemeClr val="bg1"/>
                </a:solidFill>
                <a:latin typeface="黑体" panose="02010609060101010101" pitchFamily="49" charset="-122"/>
                <a:ea typeface="黑体" panose="02010609060101010101" pitchFamily="49" charset="-122"/>
              </a:rPr>
              <a:t> 运动生理专家</a:t>
            </a:r>
            <a:endParaRPr lang="en-US" altLang="zh-CN" sz="2800" dirty="0">
              <a:solidFill>
                <a:schemeClr val="bg1"/>
              </a:solidFill>
              <a:latin typeface="黑体" panose="02010609060101010101" pitchFamily="49" charset="-122"/>
              <a:ea typeface="黑体" panose="02010609060101010101" pitchFamily="49" charset="-122"/>
            </a:endParaRPr>
          </a:p>
          <a:p>
            <a:pPr algn="r"/>
            <a:r>
              <a:rPr lang="zh-CN" altLang="en-US" sz="2800" dirty="0">
                <a:solidFill>
                  <a:schemeClr val="bg1"/>
                </a:solidFill>
                <a:latin typeface="黑体" panose="02010609060101010101" pitchFamily="49" charset="-122"/>
                <a:ea typeface="黑体" panose="02010609060101010101" pitchFamily="49" charset="-122"/>
              </a:rPr>
              <a:t>（体育保健师）</a:t>
            </a:r>
            <a:endParaRPr lang="en-US" altLang="zh-CN" sz="2800" dirty="0">
              <a:solidFill>
                <a:schemeClr val="bg1"/>
              </a:solidFill>
              <a:latin typeface="黑体" panose="02010609060101010101" pitchFamily="49" charset="-122"/>
              <a:ea typeface="黑体" panose="02010609060101010101" pitchFamily="49" charset="-122"/>
            </a:endParaRPr>
          </a:p>
          <a:p>
            <a:pPr algn="r"/>
            <a:r>
              <a:rPr lang="zh-CN" altLang="en-US" sz="2800" dirty="0">
                <a:solidFill>
                  <a:schemeClr val="bg1"/>
                </a:solidFill>
                <a:latin typeface="黑体" panose="02010609060101010101" pitchFamily="49" charset="-122"/>
                <a:ea typeface="黑体" panose="02010609060101010101" pitchFamily="49" charset="-122"/>
              </a:rPr>
              <a:t>生物力学专家</a:t>
            </a:r>
            <a:endParaRPr lang="en-US" altLang="zh-CN" sz="2800" dirty="0">
              <a:solidFill>
                <a:schemeClr val="bg1"/>
              </a:solidFill>
              <a:latin typeface="黑体" panose="02010609060101010101" pitchFamily="49" charset="-122"/>
              <a:ea typeface="黑体" panose="02010609060101010101" pitchFamily="49" charset="-122"/>
            </a:endParaRPr>
          </a:p>
          <a:p>
            <a:pPr algn="r"/>
            <a:r>
              <a:rPr lang="zh-CN" altLang="en-US" sz="2800" dirty="0">
                <a:solidFill>
                  <a:schemeClr val="bg1"/>
                </a:solidFill>
                <a:latin typeface="黑体" panose="02010609060101010101" pitchFamily="49" charset="-122"/>
                <a:ea typeface="黑体" panose="02010609060101010101" pitchFamily="49" charset="-122"/>
              </a:rPr>
              <a:t> 运动心理专家</a:t>
            </a:r>
            <a:endParaRPr lang="en-US" altLang="zh-CN" sz="2800" dirty="0">
              <a:solidFill>
                <a:schemeClr val="bg1"/>
              </a:solidFill>
              <a:latin typeface="黑体" panose="02010609060101010101" pitchFamily="49" charset="-122"/>
              <a:ea typeface="黑体" panose="02010609060101010101" pitchFamily="49" charset="-122"/>
            </a:endParaRPr>
          </a:p>
          <a:p>
            <a:pPr algn="r"/>
            <a:r>
              <a:rPr lang="zh-CN" altLang="en-US" sz="2800" dirty="0">
                <a:solidFill>
                  <a:schemeClr val="bg1"/>
                </a:solidFill>
                <a:latin typeface="黑体" panose="02010609060101010101" pitchFamily="49" charset="-122"/>
                <a:ea typeface="黑体" panose="02010609060101010101" pitchFamily="49" charset="-122"/>
              </a:rPr>
              <a:t>运动营养专家</a:t>
            </a:r>
            <a:endParaRPr lang="en-US" altLang="zh-CN" sz="2800" dirty="0">
              <a:solidFill>
                <a:schemeClr val="bg1"/>
              </a:solidFill>
              <a:latin typeface="黑体" panose="02010609060101010101" pitchFamily="49" charset="-122"/>
              <a:ea typeface="黑体" panose="02010609060101010101" pitchFamily="49" charset="-122"/>
            </a:endParaRPr>
          </a:p>
          <a:p>
            <a:pPr algn="r"/>
            <a:r>
              <a:rPr lang="en-US" altLang="zh-CN" sz="2800" dirty="0">
                <a:solidFill>
                  <a:schemeClr val="bg1"/>
                </a:solidFill>
                <a:latin typeface="黑体" panose="02010609060101010101" pitchFamily="49" charset="-122"/>
                <a:ea typeface="黑体" panose="02010609060101010101" pitchFamily="49" charset="-122"/>
              </a:rPr>
              <a:t>CSCS</a:t>
            </a:r>
            <a:r>
              <a:rPr lang="zh-CN" altLang="en-US" sz="2800" dirty="0">
                <a:solidFill>
                  <a:schemeClr val="bg1"/>
                </a:solidFill>
                <a:latin typeface="黑体" panose="02010609060101010101" pitchFamily="49" charset="-122"/>
                <a:ea typeface="黑体" panose="02010609060101010101" pitchFamily="49" charset="-122"/>
              </a:rPr>
              <a:t> 体能训练师</a:t>
            </a:r>
            <a:endParaRPr lang="en-US" altLang="zh-CN" sz="2800" dirty="0">
              <a:solidFill>
                <a:schemeClr val="bg1"/>
              </a:solidFill>
              <a:latin typeface="黑体" panose="02010609060101010101" pitchFamily="49" charset="-122"/>
              <a:ea typeface="黑体" panose="02010609060101010101" pitchFamily="49" charset="-122"/>
            </a:endParaRPr>
          </a:p>
          <a:p>
            <a:pPr algn="r"/>
            <a:r>
              <a:rPr lang="en-US" altLang="zh-CN" sz="2800" dirty="0">
                <a:solidFill>
                  <a:schemeClr val="bg1"/>
                </a:solidFill>
                <a:latin typeface="黑体" panose="02010609060101010101" pitchFamily="49" charset="-122"/>
                <a:ea typeface="黑体" panose="02010609060101010101" pitchFamily="49" charset="-122"/>
              </a:rPr>
              <a:t>CPT</a:t>
            </a:r>
            <a:r>
              <a:rPr lang="zh-CN" altLang="en-US" sz="2800" dirty="0">
                <a:solidFill>
                  <a:schemeClr val="bg1"/>
                </a:solidFill>
                <a:latin typeface="黑体" panose="02010609060101010101" pitchFamily="49" charset="-122"/>
                <a:ea typeface="黑体" panose="02010609060101010101" pitchFamily="49" charset="-122"/>
              </a:rPr>
              <a:t> 私人教练</a:t>
            </a:r>
          </a:p>
        </p:txBody>
      </p:sp>
      <p:sp>
        <p:nvSpPr>
          <p:cNvPr id="12" name="文本框 11">
            <a:extLst>
              <a:ext uri="{FF2B5EF4-FFF2-40B4-BE49-F238E27FC236}">
                <a16:creationId xmlns:a16="http://schemas.microsoft.com/office/drawing/2014/main" id="{F2D3A795-346C-43B6-9027-E35204D02724}"/>
              </a:ext>
            </a:extLst>
          </p:cNvPr>
          <p:cNvSpPr txBox="1"/>
          <p:nvPr/>
        </p:nvSpPr>
        <p:spPr>
          <a:xfrm>
            <a:off x="6553088" y="2108921"/>
            <a:ext cx="3954929" cy="4555093"/>
          </a:xfrm>
          <a:prstGeom prst="rect">
            <a:avLst/>
          </a:prstGeom>
          <a:noFill/>
        </p:spPr>
        <p:txBody>
          <a:bodyPr wrap="none" rtlCol="0">
            <a:spAutoFit/>
          </a:bodyPr>
          <a:lstStyle/>
          <a:p>
            <a:r>
              <a:rPr lang="zh-CN" altLang="en-US" sz="2800" b="1" u="sng" dirty="0">
                <a:solidFill>
                  <a:schemeClr val="bg1"/>
                </a:solidFill>
                <a:latin typeface="黑体" panose="02010609060101010101" pitchFamily="49" charset="-122"/>
                <a:ea typeface="黑体" panose="02010609060101010101" pitchFamily="49" charset="-122"/>
              </a:rPr>
              <a:t>运动损伤处理</a:t>
            </a:r>
            <a:endParaRPr lang="en-US" altLang="zh-CN" sz="2800" b="1" u="sng" dirty="0">
              <a:solidFill>
                <a:schemeClr val="bg1"/>
              </a:solidFill>
              <a:latin typeface="黑体" panose="02010609060101010101" pitchFamily="49" charset="-122"/>
              <a:ea typeface="黑体" panose="02010609060101010101" pitchFamily="49" charset="-122"/>
            </a:endParaRPr>
          </a:p>
          <a:p>
            <a:endParaRPr lang="en-US" altLang="zh-CN" sz="1000" dirty="0">
              <a:solidFill>
                <a:schemeClr val="bg1"/>
              </a:solidFill>
              <a:latin typeface="黑体" panose="02010609060101010101" pitchFamily="49" charset="-122"/>
              <a:ea typeface="黑体" panose="02010609060101010101" pitchFamily="49" charset="-122"/>
            </a:endParaRPr>
          </a:p>
          <a:p>
            <a:r>
              <a:rPr lang="zh-CN" altLang="en-US" sz="2800" dirty="0">
                <a:solidFill>
                  <a:schemeClr val="bg1"/>
                </a:solidFill>
                <a:latin typeface="黑体" panose="02010609060101010101" pitchFamily="49" charset="-122"/>
                <a:ea typeface="黑体" panose="02010609060101010101" pitchFamily="49" charset="-122"/>
              </a:rPr>
              <a:t>医师 </a:t>
            </a:r>
            <a:r>
              <a:rPr lang="en-US" altLang="zh-CN" sz="2800" dirty="0">
                <a:solidFill>
                  <a:schemeClr val="bg1"/>
                </a:solidFill>
                <a:latin typeface="黑体" panose="02010609060101010101" pitchFamily="49" charset="-122"/>
                <a:ea typeface="黑体" panose="02010609060101010101" pitchFamily="49" charset="-122"/>
              </a:rPr>
              <a:t>MD</a:t>
            </a:r>
          </a:p>
          <a:p>
            <a:r>
              <a:rPr lang="zh-CN" altLang="en-US" sz="2800" dirty="0">
                <a:solidFill>
                  <a:schemeClr val="bg1"/>
                </a:solidFill>
                <a:latin typeface="黑体" panose="02010609060101010101" pitchFamily="49" charset="-122"/>
                <a:ea typeface="黑体" panose="02010609060101010101" pitchFamily="49" charset="-122"/>
              </a:rPr>
              <a:t>运动防护师 </a:t>
            </a:r>
            <a:r>
              <a:rPr lang="en-US" altLang="zh-CN" sz="2800" dirty="0">
                <a:solidFill>
                  <a:schemeClr val="bg1"/>
                </a:solidFill>
                <a:latin typeface="黑体" panose="02010609060101010101" pitchFamily="49" charset="-122"/>
                <a:ea typeface="黑体" panose="02010609060101010101" pitchFamily="49" charset="-122"/>
              </a:rPr>
              <a:t>ATC</a:t>
            </a:r>
          </a:p>
          <a:p>
            <a:r>
              <a:rPr lang="zh-CN" altLang="en-US" sz="2800" dirty="0">
                <a:solidFill>
                  <a:schemeClr val="bg1"/>
                </a:solidFill>
                <a:latin typeface="黑体" panose="02010609060101010101" pitchFamily="49" charset="-122"/>
                <a:ea typeface="黑体" panose="02010609060101010101" pitchFamily="49" charset="-122"/>
              </a:rPr>
              <a:t>运动物理治疗师 </a:t>
            </a:r>
            <a:r>
              <a:rPr lang="en-US" altLang="zh-CN" sz="2800" dirty="0" err="1">
                <a:solidFill>
                  <a:schemeClr val="bg1"/>
                </a:solidFill>
                <a:latin typeface="黑体" panose="02010609060101010101" pitchFamily="49" charset="-122"/>
                <a:ea typeface="黑体" panose="02010609060101010101" pitchFamily="49" charset="-122"/>
              </a:rPr>
              <a:t>PT,SCS</a:t>
            </a:r>
            <a:endParaRPr lang="en-US" altLang="zh-CN" sz="2800" dirty="0">
              <a:solidFill>
                <a:schemeClr val="bg1"/>
              </a:solidFill>
              <a:latin typeface="黑体" panose="02010609060101010101" pitchFamily="49" charset="-122"/>
              <a:ea typeface="黑体" panose="02010609060101010101" pitchFamily="49" charset="-122"/>
            </a:endParaRPr>
          </a:p>
          <a:p>
            <a:r>
              <a:rPr lang="zh-CN" altLang="en-US" sz="2800" dirty="0">
                <a:solidFill>
                  <a:schemeClr val="bg1"/>
                </a:solidFill>
                <a:latin typeface="黑体" panose="02010609060101010101" pitchFamily="49" charset="-122"/>
                <a:ea typeface="黑体" panose="02010609060101010101" pitchFamily="49" charset="-122"/>
              </a:rPr>
              <a:t>运动按摩治疗师</a:t>
            </a:r>
            <a:endParaRPr lang="en-US" altLang="zh-CN" sz="2800" dirty="0">
              <a:solidFill>
                <a:schemeClr val="bg1"/>
              </a:solidFill>
              <a:latin typeface="黑体" panose="02010609060101010101" pitchFamily="49" charset="-122"/>
              <a:ea typeface="黑体" panose="02010609060101010101" pitchFamily="49" charset="-122"/>
            </a:endParaRPr>
          </a:p>
          <a:p>
            <a:r>
              <a:rPr lang="zh-CN" altLang="en-US" sz="2800" dirty="0">
                <a:solidFill>
                  <a:schemeClr val="bg1"/>
                </a:solidFill>
                <a:latin typeface="黑体" panose="02010609060101010101" pitchFamily="49" charset="-122"/>
                <a:ea typeface="黑体" panose="02010609060101010101" pitchFamily="49" charset="-122"/>
              </a:rPr>
              <a:t>运动牙医师</a:t>
            </a:r>
            <a:endParaRPr lang="en-US" altLang="zh-CN" sz="2800" dirty="0">
              <a:solidFill>
                <a:schemeClr val="bg1"/>
              </a:solidFill>
              <a:latin typeface="黑体" panose="02010609060101010101" pitchFamily="49" charset="-122"/>
              <a:ea typeface="黑体" panose="02010609060101010101" pitchFamily="49" charset="-122"/>
            </a:endParaRPr>
          </a:p>
          <a:p>
            <a:r>
              <a:rPr lang="zh-CN" altLang="en-US" sz="2800" dirty="0">
                <a:solidFill>
                  <a:schemeClr val="bg1"/>
                </a:solidFill>
                <a:latin typeface="黑体" panose="02010609060101010101" pitchFamily="49" charset="-122"/>
                <a:ea typeface="黑体" panose="02010609060101010101" pitchFamily="49" charset="-122"/>
              </a:rPr>
              <a:t>正骨医师 </a:t>
            </a:r>
            <a:r>
              <a:rPr lang="en-US" altLang="zh-CN" sz="2800" dirty="0">
                <a:solidFill>
                  <a:schemeClr val="bg1"/>
                </a:solidFill>
                <a:latin typeface="黑体" panose="02010609060101010101" pitchFamily="49" charset="-122"/>
                <a:ea typeface="黑体" panose="02010609060101010101" pitchFamily="49" charset="-122"/>
              </a:rPr>
              <a:t>DO</a:t>
            </a:r>
          </a:p>
          <a:p>
            <a:r>
              <a:rPr lang="zh-CN" altLang="en-US" sz="2800" dirty="0">
                <a:solidFill>
                  <a:schemeClr val="bg1"/>
                </a:solidFill>
                <a:latin typeface="黑体" panose="02010609060101010101" pitchFamily="49" charset="-122"/>
                <a:ea typeface="黑体" panose="02010609060101010101" pitchFamily="49" charset="-122"/>
              </a:rPr>
              <a:t>矫形器师、支具师</a:t>
            </a:r>
            <a:endParaRPr lang="en-US" altLang="zh-CN" sz="2800" dirty="0">
              <a:solidFill>
                <a:schemeClr val="bg1"/>
              </a:solidFill>
              <a:latin typeface="黑体" panose="02010609060101010101" pitchFamily="49" charset="-122"/>
              <a:ea typeface="黑体" panose="02010609060101010101" pitchFamily="49" charset="-122"/>
            </a:endParaRPr>
          </a:p>
          <a:p>
            <a:r>
              <a:rPr lang="zh-CN" altLang="en-US" sz="2800" dirty="0">
                <a:solidFill>
                  <a:schemeClr val="bg1"/>
                </a:solidFill>
                <a:latin typeface="黑体" panose="02010609060101010101" pitchFamily="49" charset="-122"/>
                <a:ea typeface="黑体" panose="02010609060101010101" pitchFamily="49" charset="-122"/>
              </a:rPr>
              <a:t>运动整脊师 </a:t>
            </a:r>
            <a:r>
              <a:rPr lang="en-US" altLang="zh-CN" sz="2800" dirty="0">
                <a:solidFill>
                  <a:schemeClr val="bg1"/>
                </a:solidFill>
                <a:latin typeface="黑体" panose="02010609060101010101" pitchFamily="49" charset="-122"/>
                <a:ea typeface="黑体" panose="02010609060101010101" pitchFamily="49" charset="-122"/>
              </a:rPr>
              <a:t>DC</a:t>
            </a:r>
          </a:p>
          <a:p>
            <a:r>
              <a:rPr lang="zh-CN" altLang="en-US" sz="2800" dirty="0">
                <a:solidFill>
                  <a:schemeClr val="bg1"/>
                </a:solidFill>
                <a:latin typeface="黑体" panose="02010609060101010101" pitchFamily="49" charset="-122"/>
                <a:ea typeface="黑体" panose="02010609060101010101" pitchFamily="49" charset="-122"/>
              </a:rPr>
              <a:t>医疗救护员 </a:t>
            </a:r>
            <a:r>
              <a:rPr lang="en-US" altLang="zh-CN" sz="2800" dirty="0" err="1">
                <a:solidFill>
                  <a:schemeClr val="bg1"/>
                </a:solidFill>
                <a:latin typeface="黑体" panose="02010609060101010101" pitchFamily="49" charset="-122"/>
                <a:ea typeface="黑体" panose="02010609060101010101" pitchFamily="49" charset="-122"/>
              </a:rPr>
              <a:t>EMT</a:t>
            </a:r>
            <a:endParaRPr lang="zh-CN" altLang="en-US" sz="2800" dirty="0">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三、体能调控与重返赛场</a:t>
            </a:r>
          </a:p>
        </p:txBody>
      </p:sp>
      <p:sp>
        <p:nvSpPr>
          <p:cNvPr id="3" name="文本占位符 2"/>
          <p:cNvSpPr>
            <a:spLocks noGrp="1"/>
          </p:cNvSpPr>
          <p:nvPr>
            <p:ph type="body" idx="1"/>
          </p:nvPr>
        </p:nvSpPr>
        <p:spPr>
          <a:xfrm>
            <a:off x="833120" y="1687195"/>
            <a:ext cx="4444127" cy="3767455"/>
          </a:xfrm>
        </p:spPr>
        <p:txBody>
          <a:bodyPr/>
          <a:lstStyle/>
          <a:p>
            <a:pPr marL="514350" indent="-514350">
              <a:buFont typeface="+mj-lt"/>
              <a:buAutoNum type="arabicPeriod"/>
            </a:pPr>
            <a:r>
              <a:rPr lang="zh-CN" altLang="en-US" dirty="0"/>
              <a:t>开链与闭链训练</a:t>
            </a:r>
          </a:p>
          <a:p>
            <a:pPr marL="514350" indent="-514350">
              <a:buFont typeface="+mj-lt"/>
              <a:buAutoNum type="arabicPeriod"/>
            </a:pPr>
            <a:r>
              <a:rPr lang="zh-CN" altLang="en-US" dirty="0"/>
              <a:t>结合专项的功能性训练</a:t>
            </a:r>
          </a:p>
          <a:p>
            <a:pPr marL="514350" indent="-514350">
              <a:buFont typeface="+mj-lt"/>
              <a:buAutoNum type="arabicPeriod"/>
            </a:pPr>
            <a:r>
              <a:rPr lang="zh-CN" altLang="en-US" dirty="0"/>
              <a:t>保持监控</a:t>
            </a:r>
            <a:endParaRPr lang="en-US" altLang="zh-CN" dirty="0"/>
          </a:p>
        </p:txBody>
      </p:sp>
      <p:sp>
        <p:nvSpPr>
          <p:cNvPr id="5" name="Content Placeholder 2">
            <a:extLst>
              <a:ext uri="{FF2B5EF4-FFF2-40B4-BE49-F238E27FC236}">
                <a16:creationId xmlns:a16="http://schemas.microsoft.com/office/drawing/2014/main" id="{2B64DA50-049F-46F9-828F-89B78EF888C3}"/>
              </a:ext>
            </a:extLst>
          </p:cNvPr>
          <p:cNvSpPr txBox="1">
            <a:spLocks/>
          </p:cNvSpPr>
          <p:nvPr/>
        </p:nvSpPr>
        <p:spPr>
          <a:xfrm>
            <a:off x="5472125" y="1687195"/>
            <a:ext cx="4209030" cy="43513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7083" indent="-206319" fontAlgn="auto">
              <a:lnSpc>
                <a:spcPct val="100000"/>
              </a:lnSpc>
              <a:spcBef>
                <a:spcPts val="0"/>
              </a:spcBef>
              <a:spcAft>
                <a:spcPts val="0"/>
              </a:spcAft>
              <a:buFont typeface="Arial" panose="020B0604020202020204" pitchFamily="34" charset="0"/>
              <a:buAutoNum type="arabicPeriod"/>
            </a:pPr>
            <a:r>
              <a:rPr lang="zh-CN" altLang="en-US" dirty="0"/>
              <a:t>软组织弹性与可塑性的修复</a:t>
            </a:r>
            <a:endParaRPr lang="en-US" altLang="zh-CN" dirty="0"/>
          </a:p>
          <a:p>
            <a:pPr marL="800864" lvl="1" indent="-342900" fontAlgn="auto">
              <a:spcAft>
                <a:spcPts val="0"/>
              </a:spcAft>
              <a:buFont typeface="Arial" panose="020B0604020202020204" pitchFamily="34" charset="0"/>
              <a:buChar char="•"/>
            </a:pPr>
            <a:r>
              <a:rPr lang="zh-CN" altLang="en-US" dirty="0">
                <a:solidFill>
                  <a:schemeClr val="bg1"/>
                </a:solidFill>
              </a:rPr>
              <a:t>肌肉与筋膜</a:t>
            </a:r>
            <a:r>
              <a:rPr lang="en-US" altLang="zh-CN" dirty="0">
                <a:solidFill>
                  <a:schemeClr val="bg1"/>
                </a:solidFill>
              </a:rPr>
              <a:t>(Muscle &amp; Fascia)</a:t>
            </a:r>
            <a:endParaRPr lang="zh-CN" altLang="en-US" dirty="0">
              <a:solidFill>
                <a:schemeClr val="bg1"/>
              </a:solidFill>
            </a:endParaRPr>
          </a:p>
          <a:p>
            <a:pPr marL="800864" lvl="1" indent="-342900" fontAlgn="auto">
              <a:spcAft>
                <a:spcPts val="0"/>
              </a:spcAft>
              <a:buFont typeface="Arial" panose="020B0604020202020204" pitchFamily="34" charset="0"/>
              <a:buChar char="•"/>
            </a:pPr>
            <a:r>
              <a:rPr lang="zh-CN" altLang="en-US" dirty="0">
                <a:solidFill>
                  <a:schemeClr val="bg1"/>
                </a:solidFill>
              </a:rPr>
              <a:t>韧带</a:t>
            </a:r>
            <a:r>
              <a:rPr lang="en-US" altLang="zh-CN" dirty="0">
                <a:solidFill>
                  <a:schemeClr val="bg1"/>
                </a:solidFill>
              </a:rPr>
              <a:t>(Ligaments)</a:t>
            </a:r>
            <a:endParaRPr lang="zh-CN" altLang="en-US" dirty="0">
              <a:solidFill>
                <a:schemeClr val="bg1"/>
              </a:solidFill>
            </a:endParaRPr>
          </a:p>
          <a:p>
            <a:pPr marL="800864" lvl="1" indent="-342900" fontAlgn="auto">
              <a:spcAft>
                <a:spcPts val="0"/>
              </a:spcAft>
              <a:buFont typeface="Arial" panose="020B0604020202020204" pitchFamily="34" charset="0"/>
              <a:buChar char="•"/>
            </a:pPr>
            <a:r>
              <a:rPr lang="zh-CN" altLang="en-US" dirty="0">
                <a:solidFill>
                  <a:schemeClr val="bg1"/>
                </a:solidFill>
              </a:rPr>
              <a:t>软骨</a:t>
            </a:r>
            <a:r>
              <a:rPr lang="en-US" altLang="zh-CN" dirty="0">
                <a:solidFill>
                  <a:schemeClr val="bg1"/>
                </a:solidFill>
              </a:rPr>
              <a:t>(Cartilage)</a:t>
            </a:r>
            <a:endParaRPr lang="zh-CN" altLang="en-US" dirty="0">
              <a:solidFill>
                <a:schemeClr val="bg1"/>
              </a:solidFill>
            </a:endParaRPr>
          </a:p>
          <a:p>
            <a:pPr marL="800864" lvl="1" indent="-342900" fontAlgn="auto">
              <a:spcAft>
                <a:spcPts val="0"/>
              </a:spcAft>
            </a:pPr>
            <a:r>
              <a:rPr lang="zh-CN" altLang="en-US" dirty="0">
                <a:solidFill>
                  <a:schemeClr val="bg1"/>
                </a:solidFill>
              </a:rPr>
              <a:t>皮肤</a:t>
            </a:r>
            <a:r>
              <a:rPr lang="en-US" altLang="zh-CN" dirty="0">
                <a:solidFill>
                  <a:schemeClr val="bg1"/>
                </a:solidFill>
              </a:rPr>
              <a:t>(Skin</a:t>
            </a:r>
            <a:r>
              <a:rPr lang="zh-CN" altLang="en-US" dirty="0">
                <a:solidFill>
                  <a:schemeClr val="bg1"/>
                </a:solidFill>
              </a:rPr>
              <a:t>）         </a:t>
            </a:r>
          </a:p>
          <a:p>
            <a:pPr marL="207083" indent="-206319" fontAlgn="auto">
              <a:lnSpc>
                <a:spcPct val="100000"/>
              </a:lnSpc>
              <a:spcBef>
                <a:spcPts val="0"/>
              </a:spcBef>
              <a:spcAft>
                <a:spcPts val="0"/>
              </a:spcAft>
              <a:buFont typeface="Arial" panose="020B0604020202020204" pitchFamily="34" charset="0"/>
              <a:buAutoNum type="arabicPeriod"/>
            </a:pPr>
            <a:r>
              <a:rPr lang="zh-CN" altLang="en-US" dirty="0"/>
              <a:t>克服重力和惯性的能力             </a:t>
            </a:r>
          </a:p>
          <a:p>
            <a:pPr marL="207083" indent="-206319" fontAlgn="auto">
              <a:lnSpc>
                <a:spcPct val="100000"/>
              </a:lnSpc>
              <a:spcBef>
                <a:spcPts val="0"/>
              </a:spcBef>
              <a:spcAft>
                <a:spcPts val="0"/>
              </a:spcAft>
              <a:buFont typeface="Arial" panose="020B0604020202020204" pitchFamily="34" charset="0"/>
              <a:buAutoNum type="arabicPeriod"/>
            </a:pPr>
            <a:r>
              <a:rPr lang="zh-CN" altLang="en-US" dirty="0"/>
              <a:t>神经系统的效率</a:t>
            </a:r>
          </a:p>
          <a:p>
            <a:pPr marL="207083" indent="-206319" fontAlgn="auto">
              <a:lnSpc>
                <a:spcPct val="100000"/>
              </a:lnSpc>
              <a:spcBef>
                <a:spcPts val="0"/>
              </a:spcBef>
              <a:spcAft>
                <a:spcPts val="0"/>
              </a:spcAft>
              <a:buFont typeface="Arial" panose="020B0604020202020204" pitchFamily="34" charset="0"/>
              <a:buAutoNum type="arabicPeriod"/>
            </a:pPr>
            <a:r>
              <a:rPr lang="zh-CN" altLang="en-US" dirty="0"/>
              <a:t>空间意识</a:t>
            </a:r>
          </a:p>
          <a:p>
            <a:pPr marL="207083" indent="-206319" fontAlgn="auto">
              <a:lnSpc>
                <a:spcPct val="100000"/>
              </a:lnSpc>
              <a:spcBef>
                <a:spcPts val="0"/>
              </a:spcBef>
              <a:spcAft>
                <a:spcPts val="0"/>
              </a:spcAft>
              <a:buFont typeface="Arial" panose="020B0604020202020204" pitchFamily="34" charset="0"/>
              <a:buAutoNum type="arabicPeriod"/>
            </a:pPr>
            <a:r>
              <a:rPr lang="zh-CN" altLang="en-US" dirty="0"/>
              <a:t>情感与心理的强化</a:t>
            </a:r>
          </a:p>
          <a:p>
            <a:pPr marL="207083" indent="-206319" fontAlgn="auto">
              <a:lnSpc>
                <a:spcPct val="100000"/>
              </a:lnSpc>
              <a:spcBef>
                <a:spcPts val="0"/>
              </a:spcBef>
              <a:spcAft>
                <a:spcPts val="0"/>
              </a:spcAft>
              <a:buFont typeface="Arial" panose="020B0604020202020204" pitchFamily="34" charset="0"/>
              <a:buAutoNum type="arabicPeriod"/>
            </a:pPr>
            <a:r>
              <a:rPr lang="zh-CN" altLang="en-US" dirty="0"/>
              <a:t>恢复 </a:t>
            </a:r>
            <a:endParaRPr lang="en-US" altLang="zh-CN" dirty="0"/>
          </a:p>
        </p:txBody>
      </p:sp>
      <p:pic>
        <p:nvPicPr>
          <p:cNvPr id="6" name="内容占位符 6" descr="IMG_20161216_114513">
            <a:extLst>
              <a:ext uri="{FF2B5EF4-FFF2-40B4-BE49-F238E27FC236}">
                <a16:creationId xmlns:a16="http://schemas.microsoft.com/office/drawing/2014/main" id="{77705428-8E57-45C1-A60F-E71321A99D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4597" y="3943409"/>
            <a:ext cx="4046626" cy="2278966"/>
          </a:xfrm>
          <a:prstGeom prst="rect">
            <a:avLst/>
          </a:prstGeom>
        </p:spPr>
      </p:pic>
    </p:spTree>
    <p:extLst>
      <p:ext uri="{BB962C8B-B14F-4D97-AF65-F5344CB8AC3E}">
        <p14:creationId xmlns:p14="http://schemas.microsoft.com/office/powerpoint/2010/main" val="13793925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12">
            <a:extLst>
              <a:ext uri="{FF2B5EF4-FFF2-40B4-BE49-F238E27FC236}">
                <a16:creationId xmlns:a16="http://schemas.microsoft.com/office/drawing/2014/main" id="{511843A8-F1B9-411B-BF7C-4A82599A784F}"/>
              </a:ext>
            </a:extLst>
          </p:cNvPr>
          <p:cNvSpPr>
            <a:spLocks noGrp="1"/>
          </p:cNvSpPr>
          <p:nvPr>
            <p:ph type="body" idx="1"/>
          </p:nvPr>
        </p:nvSpPr>
        <p:spPr>
          <a:xfrm>
            <a:off x="922808" y="770331"/>
            <a:ext cx="4189359" cy="685043"/>
          </a:xfrm>
        </p:spPr>
        <p:txBody>
          <a:bodyPr>
            <a:normAutofit/>
          </a:bodyPr>
          <a:lstStyle/>
          <a:p>
            <a:r>
              <a:rPr lang="zh-CN" altLang="en-US" dirty="0"/>
              <a:t>干预肌肉功能的各个方面</a:t>
            </a:r>
          </a:p>
        </p:txBody>
      </p:sp>
      <p:sp>
        <p:nvSpPr>
          <p:cNvPr id="5" name="内容占位符 17">
            <a:extLst>
              <a:ext uri="{FF2B5EF4-FFF2-40B4-BE49-F238E27FC236}">
                <a16:creationId xmlns:a16="http://schemas.microsoft.com/office/drawing/2014/main" id="{A033728C-1ECB-4B76-B1D5-C769D8BEE8ED}"/>
              </a:ext>
            </a:extLst>
          </p:cNvPr>
          <p:cNvSpPr txBox="1">
            <a:spLocks/>
          </p:cNvSpPr>
          <p:nvPr/>
        </p:nvSpPr>
        <p:spPr>
          <a:xfrm>
            <a:off x="922808" y="1652300"/>
            <a:ext cx="4496133" cy="41249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5857" indent="-275093" fontAlgn="auto">
              <a:spcAft>
                <a:spcPts val="0"/>
              </a:spcAft>
            </a:pPr>
            <a:r>
              <a:rPr lang="zh-CN" altLang="en-US">
                <a:solidFill>
                  <a:schemeClr val="bg1"/>
                </a:solidFill>
              </a:rPr>
              <a:t>训练身体在各种不同肌肉动作形态间</a:t>
            </a:r>
            <a:br>
              <a:rPr lang="zh-CN" altLang="en-US">
                <a:solidFill>
                  <a:schemeClr val="bg1"/>
                </a:solidFill>
              </a:rPr>
            </a:br>
            <a:r>
              <a:rPr lang="zh-CN" altLang="en-US">
                <a:solidFill>
                  <a:schemeClr val="bg1"/>
                </a:solidFill>
              </a:rPr>
              <a:t>快速且有效转换的能力</a:t>
            </a:r>
          </a:p>
          <a:p>
            <a:pPr marL="275857" indent="-275093" fontAlgn="auto">
              <a:spcAft>
                <a:spcPts val="0"/>
              </a:spcAft>
            </a:pPr>
            <a:r>
              <a:rPr lang="en-US" altLang="zh-CN">
                <a:solidFill>
                  <a:schemeClr val="bg1"/>
                </a:solidFill>
              </a:rPr>
              <a:t>Power</a:t>
            </a:r>
            <a:r>
              <a:rPr lang="zh-CN" altLang="en-US">
                <a:solidFill>
                  <a:schemeClr val="bg1"/>
                </a:solidFill>
              </a:rPr>
              <a:t>、</a:t>
            </a:r>
            <a:r>
              <a:rPr lang="en-US" altLang="zh-CN">
                <a:solidFill>
                  <a:schemeClr val="bg1"/>
                </a:solidFill>
              </a:rPr>
              <a:t>SAQ</a:t>
            </a:r>
            <a:r>
              <a:rPr lang="zh-CN" altLang="en-US">
                <a:solidFill>
                  <a:schemeClr val="bg1"/>
                </a:solidFill>
              </a:rPr>
              <a:t>、</a:t>
            </a:r>
            <a:r>
              <a:rPr lang="en-US" altLang="zh-CN">
                <a:solidFill>
                  <a:schemeClr val="bg1"/>
                </a:solidFill>
              </a:rPr>
              <a:t>COD</a:t>
            </a:r>
            <a:endParaRPr lang="en-US" altLang="zh-CN" dirty="0">
              <a:solidFill>
                <a:schemeClr val="bg1"/>
              </a:solidFill>
            </a:endParaRPr>
          </a:p>
        </p:txBody>
      </p:sp>
      <p:sp>
        <p:nvSpPr>
          <p:cNvPr id="6" name="文本占位符 13">
            <a:extLst>
              <a:ext uri="{FF2B5EF4-FFF2-40B4-BE49-F238E27FC236}">
                <a16:creationId xmlns:a16="http://schemas.microsoft.com/office/drawing/2014/main" id="{8A733CDF-6F22-49BD-8AD1-7C038DB5E0E7}"/>
              </a:ext>
            </a:extLst>
          </p:cNvPr>
          <p:cNvSpPr txBox="1">
            <a:spLocks/>
          </p:cNvSpPr>
          <p:nvPr/>
        </p:nvSpPr>
        <p:spPr>
          <a:xfrm>
            <a:off x="5964695" y="770331"/>
            <a:ext cx="4209990" cy="6850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zh-CN" altLang="en-US" dirty="0">
                <a:solidFill>
                  <a:schemeClr val="bg1"/>
                </a:solidFill>
              </a:rPr>
              <a:t>适当的训练程序</a:t>
            </a:r>
          </a:p>
        </p:txBody>
      </p:sp>
      <p:sp>
        <p:nvSpPr>
          <p:cNvPr id="7" name="内容占位符 14">
            <a:extLst>
              <a:ext uri="{FF2B5EF4-FFF2-40B4-BE49-F238E27FC236}">
                <a16:creationId xmlns:a16="http://schemas.microsoft.com/office/drawing/2014/main" id="{A6E7E5C1-AF3F-4A06-8B5E-8436551A576D}"/>
              </a:ext>
            </a:extLst>
          </p:cNvPr>
          <p:cNvSpPr txBox="1">
            <a:spLocks/>
          </p:cNvSpPr>
          <p:nvPr/>
        </p:nvSpPr>
        <p:spPr>
          <a:xfrm>
            <a:off x="5964695" y="1652300"/>
            <a:ext cx="4209990" cy="41249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5857" indent="-275093" fontAlgn="auto">
              <a:spcAft>
                <a:spcPts val="0"/>
              </a:spcAft>
              <a:buFont typeface="Arial" panose="020B0604020202020204" pitchFamily="34" charset="0"/>
              <a:buAutoNum type="arabicPeriod"/>
            </a:pPr>
            <a:r>
              <a:rPr lang="zh-CN" altLang="en-US" dirty="0">
                <a:solidFill>
                  <a:schemeClr val="bg1"/>
                </a:solidFill>
              </a:rPr>
              <a:t>体重</a:t>
            </a:r>
            <a:r>
              <a:rPr lang="en-US" altLang="zh-CN" dirty="0">
                <a:solidFill>
                  <a:schemeClr val="bg1"/>
                </a:solidFill>
              </a:rPr>
              <a:t>(Body Weight)</a:t>
            </a:r>
            <a:endParaRPr lang="zh-CN" altLang="en-US" dirty="0">
              <a:solidFill>
                <a:schemeClr val="bg1"/>
              </a:solidFill>
            </a:endParaRPr>
          </a:p>
          <a:p>
            <a:pPr marL="275857" indent="-275093" fontAlgn="auto">
              <a:spcAft>
                <a:spcPts val="0"/>
              </a:spcAft>
              <a:buFont typeface="Arial" panose="020B0604020202020204" pitchFamily="34" charset="0"/>
              <a:buAutoNum type="arabicPeriod"/>
            </a:pPr>
            <a:r>
              <a:rPr lang="zh-CN" altLang="en-US" dirty="0">
                <a:solidFill>
                  <a:schemeClr val="bg1"/>
                </a:solidFill>
                <a:sym typeface="+mn-ea"/>
              </a:rPr>
              <a:t>挑战</a:t>
            </a:r>
            <a:r>
              <a:rPr lang="zh-CN" altLang="en-US" dirty="0">
                <a:solidFill>
                  <a:schemeClr val="bg1"/>
                </a:solidFill>
              </a:rPr>
              <a:t>重心</a:t>
            </a:r>
            <a:r>
              <a:rPr lang="en-US" altLang="zh-CN" dirty="0">
                <a:solidFill>
                  <a:schemeClr val="bg1"/>
                </a:solidFill>
              </a:rPr>
              <a:t>(Challenge </a:t>
            </a:r>
            <a:r>
              <a:rPr lang="en-US" altLang="zh-CN" dirty="0" err="1">
                <a:solidFill>
                  <a:schemeClr val="bg1"/>
                </a:solidFill>
              </a:rPr>
              <a:t>centre</a:t>
            </a:r>
            <a:r>
              <a:rPr lang="en-US" altLang="zh-CN" dirty="0">
                <a:solidFill>
                  <a:schemeClr val="bg1"/>
                </a:solidFill>
              </a:rPr>
              <a:t> of mass)</a:t>
            </a:r>
            <a:endParaRPr lang="zh-CN" altLang="en-US" dirty="0">
              <a:solidFill>
                <a:schemeClr val="bg1"/>
              </a:solidFill>
            </a:endParaRPr>
          </a:p>
          <a:p>
            <a:pPr marL="275857" indent="-275093" fontAlgn="auto">
              <a:spcAft>
                <a:spcPts val="0"/>
              </a:spcAft>
              <a:buFont typeface="Arial" panose="020B0604020202020204" pitchFamily="34" charset="0"/>
              <a:buAutoNum type="arabicPeriod"/>
            </a:pPr>
            <a:r>
              <a:rPr lang="zh-CN" altLang="en-US" dirty="0">
                <a:solidFill>
                  <a:schemeClr val="bg1"/>
                </a:solidFill>
              </a:rPr>
              <a:t>单腿</a:t>
            </a:r>
            <a:r>
              <a:rPr lang="en-US" altLang="zh-CN" dirty="0">
                <a:solidFill>
                  <a:schemeClr val="bg1"/>
                </a:solidFill>
              </a:rPr>
              <a:t>(Single leg)</a:t>
            </a:r>
            <a:endParaRPr lang="zh-CN" altLang="en-US" dirty="0">
              <a:solidFill>
                <a:schemeClr val="bg1"/>
              </a:solidFill>
            </a:endParaRPr>
          </a:p>
          <a:p>
            <a:pPr marL="275857" indent="-275093" fontAlgn="auto">
              <a:spcAft>
                <a:spcPts val="0"/>
              </a:spcAft>
              <a:buFont typeface="Arial" panose="020B0604020202020204" pitchFamily="34" charset="0"/>
              <a:buAutoNum type="arabicPeriod"/>
            </a:pPr>
            <a:r>
              <a:rPr lang="zh-CN" altLang="en-US" dirty="0">
                <a:solidFill>
                  <a:schemeClr val="bg1"/>
                </a:solidFill>
              </a:rPr>
              <a:t>外部刺激</a:t>
            </a:r>
            <a:r>
              <a:rPr lang="en-US" altLang="zh-CN" dirty="0">
                <a:solidFill>
                  <a:schemeClr val="bg1"/>
                </a:solidFill>
              </a:rPr>
              <a:t>(External stimuli)</a:t>
            </a:r>
            <a:endParaRPr lang="zh-CN" altLang="en-US" dirty="0">
              <a:solidFill>
                <a:schemeClr val="bg1"/>
              </a:solidFill>
            </a:endParaRPr>
          </a:p>
        </p:txBody>
      </p:sp>
      <p:graphicFrame>
        <p:nvGraphicFramePr>
          <p:cNvPr id="8" name="内容占位符 10">
            <a:extLst>
              <a:ext uri="{FF2B5EF4-FFF2-40B4-BE49-F238E27FC236}">
                <a16:creationId xmlns:a16="http://schemas.microsoft.com/office/drawing/2014/main" id="{CA1CCEBD-6B6A-4D86-8460-3B6841ED74F8}"/>
              </a:ext>
            </a:extLst>
          </p:cNvPr>
          <p:cNvGraphicFramePr>
            <a:graphicFrameLocks/>
          </p:cNvGraphicFramePr>
          <p:nvPr>
            <p:extLst>
              <p:ext uri="{D42A27DB-BD31-4B8C-83A1-F6EECF244321}">
                <p14:modId xmlns:p14="http://schemas.microsoft.com/office/powerpoint/2010/main" val="4007865084"/>
              </p:ext>
            </p:extLst>
          </p:nvPr>
        </p:nvGraphicFramePr>
        <p:xfrm>
          <a:off x="826670" y="3751597"/>
          <a:ext cx="4017931" cy="236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文本框 8">
            <a:extLst>
              <a:ext uri="{FF2B5EF4-FFF2-40B4-BE49-F238E27FC236}">
                <a16:creationId xmlns:a16="http://schemas.microsoft.com/office/drawing/2014/main" id="{A90FBDD9-D666-46EB-8FC1-5BC72C967ED0}"/>
              </a:ext>
            </a:extLst>
          </p:cNvPr>
          <p:cNvSpPr txBox="1"/>
          <p:nvPr/>
        </p:nvSpPr>
        <p:spPr>
          <a:xfrm>
            <a:off x="2369980" y="4935697"/>
            <a:ext cx="1031051" cy="600293"/>
          </a:xfrm>
          <a:prstGeom prst="rect">
            <a:avLst/>
          </a:prstGeom>
          <a:noFill/>
        </p:spPr>
        <p:txBody>
          <a:bodyPr wrap="none" rtlCol="0">
            <a:spAutoFit/>
          </a:bodyPr>
          <a:lstStyle/>
          <a:p>
            <a:r>
              <a:rPr lang="zh-CN" altLang="en-US" sz="3301" dirty="0">
                <a:solidFill>
                  <a:schemeClr val="bg1"/>
                </a:solidFill>
                <a:latin typeface="微软雅黑" panose="020B0503020204020204" pitchFamily="34" charset="-122"/>
                <a:ea typeface="微软雅黑" panose="020B0503020204020204" pitchFamily="34" charset="-122"/>
              </a:rPr>
              <a:t>效率</a:t>
            </a:r>
          </a:p>
        </p:txBody>
      </p:sp>
    </p:spTree>
    <p:extLst>
      <p:ext uri="{BB962C8B-B14F-4D97-AF65-F5344CB8AC3E}">
        <p14:creationId xmlns:p14="http://schemas.microsoft.com/office/powerpoint/2010/main" val="8390523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C95E3EF7-D8BF-4E9F-B60E-0DA3AE3D5B5D}"/>
              </a:ext>
            </a:extLst>
          </p:cNvPr>
          <p:cNvSpPr>
            <a:spLocks noGrp="1"/>
          </p:cNvSpPr>
          <p:nvPr>
            <p:ph type="title"/>
          </p:nvPr>
        </p:nvSpPr>
        <p:spPr>
          <a:xfrm>
            <a:off x="680873" y="365125"/>
            <a:ext cx="8541855" cy="1325563"/>
          </a:xfrm>
        </p:spPr>
        <p:txBody>
          <a:bodyPr>
            <a:normAutofit/>
          </a:bodyPr>
          <a:lstStyle/>
          <a:p>
            <a:pPr algn="ctr"/>
            <a:r>
              <a:rPr lang="zh-CN" altLang="en-US" dirty="0"/>
              <a:t>重返赛场前的基本要求与检查</a:t>
            </a:r>
          </a:p>
        </p:txBody>
      </p:sp>
      <p:sp>
        <p:nvSpPr>
          <p:cNvPr id="5" name="内容占位符 2">
            <a:extLst>
              <a:ext uri="{FF2B5EF4-FFF2-40B4-BE49-F238E27FC236}">
                <a16:creationId xmlns:a16="http://schemas.microsoft.com/office/drawing/2014/main" id="{0831689C-7978-4782-A2EE-47F79DFA78E3}"/>
              </a:ext>
            </a:extLst>
          </p:cNvPr>
          <p:cNvSpPr txBox="1">
            <a:spLocks/>
          </p:cNvSpPr>
          <p:nvPr/>
        </p:nvSpPr>
        <p:spPr>
          <a:xfrm>
            <a:off x="680873" y="1825625"/>
            <a:ext cx="5028422" cy="48870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auto">
              <a:spcAft>
                <a:spcPts val="0"/>
              </a:spcAft>
              <a:buFont typeface="Arial" panose="020B0604020202020204" pitchFamily="34" charset="0"/>
              <a:buChar char="•"/>
            </a:pPr>
            <a:r>
              <a:rPr lang="zh-TW" altLang="zh-CN" sz="2400" dirty="0"/>
              <a:t>正常的运动范围（</a:t>
            </a:r>
            <a:r>
              <a:rPr lang="en-US" altLang="zh-CN" sz="2400" dirty="0"/>
              <a:t>ROM</a:t>
            </a:r>
            <a:r>
              <a:rPr lang="zh-TW" altLang="zh-CN" sz="2400" dirty="0"/>
              <a:t>）。</a:t>
            </a:r>
            <a:endParaRPr lang="en-US" altLang="zh-TW" sz="2400" dirty="0"/>
          </a:p>
          <a:p>
            <a:pPr marL="800100" lvl="1" indent="-342900" fontAlgn="auto">
              <a:spcAft>
                <a:spcPts val="0"/>
              </a:spcAft>
              <a:buFont typeface="Arial" panose="020B0604020202020204" pitchFamily="34" charset="0"/>
              <a:buChar char="•"/>
            </a:pPr>
            <a:r>
              <a:rPr lang="zh-CN" altLang="en-US" dirty="0">
                <a:solidFill>
                  <a:schemeClr val="bg1"/>
                </a:solidFill>
              </a:rPr>
              <a:t>与健侧进行比较</a:t>
            </a:r>
            <a:r>
              <a:rPr lang="zh-TW" altLang="zh-CN" dirty="0">
                <a:solidFill>
                  <a:schemeClr val="bg1"/>
                </a:solidFill>
              </a:rPr>
              <a:t>。</a:t>
            </a:r>
            <a:endParaRPr lang="zh-CN" altLang="zh-CN" dirty="0">
              <a:solidFill>
                <a:schemeClr val="bg1"/>
              </a:solidFill>
            </a:endParaRPr>
          </a:p>
          <a:p>
            <a:pPr marL="342900" indent="-342900" fontAlgn="auto">
              <a:spcAft>
                <a:spcPts val="0"/>
              </a:spcAft>
              <a:buFont typeface="Arial" panose="020B0604020202020204" pitchFamily="34" charset="0"/>
              <a:buChar char="•"/>
            </a:pPr>
            <a:r>
              <a:rPr lang="zh-TW" altLang="zh-CN" sz="2400" dirty="0"/>
              <a:t>减少急性疼痛至</a:t>
            </a:r>
            <a:r>
              <a:rPr lang="zh-CN" altLang="en-US" sz="2400" dirty="0"/>
              <a:t>近乎于</a:t>
            </a:r>
            <a:r>
              <a:rPr lang="en-US" altLang="zh-CN" sz="2400" dirty="0"/>
              <a:t>0</a:t>
            </a:r>
            <a:r>
              <a:rPr lang="zh-CN" altLang="en-US" sz="2400" dirty="0"/>
              <a:t>。</a:t>
            </a:r>
            <a:endParaRPr lang="zh-CN" altLang="zh-CN" sz="2400" dirty="0"/>
          </a:p>
          <a:p>
            <a:pPr marL="342900" indent="-342900" fontAlgn="auto">
              <a:spcAft>
                <a:spcPts val="0"/>
              </a:spcAft>
              <a:buFont typeface="Arial" panose="020B0604020202020204" pitchFamily="34" charset="0"/>
              <a:buChar char="•"/>
            </a:pPr>
            <a:r>
              <a:rPr lang="zh-CN" altLang="zh-CN" sz="2400" dirty="0"/>
              <a:t>减少肿胀</a:t>
            </a:r>
            <a:r>
              <a:rPr lang="zh-TW" altLang="zh-CN" sz="2400" dirty="0"/>
              <a:t>至</a:t>
            </a:r>
            <a:r>
              <a:rPr lang="zh-CN" altLang="en-US" sz="2400" dirty="0"/>
              <a:t>近乎于</a:t>
            </a:r>
            <a:r>
              <a:rPr lang="en-US" altLang="zh-CN" sz="2400" dirty="0"/>
              <a:t>0</a:t>
            </a:r>
            <a:r>
              <a:rPr lang="zh-CN" altLang="en-US" sz="2400" dirty="0"/>
              <a:t>。</a:t>
            </a:r>
            <a:endParaRPr lang="zh-CN" altLang="zh-CN" sz="2400" dirty="0"/>
          </a:p>
          <a:p>
            <a:pPr marL="342900" indent="-342900" fontAlgn="auto">
              <a:spcAft>
                <a:spcPts val="0"/>
              </a:spcAft>
              <a:buFont typeface="Arial" panose="020B0604020202020204" pitchFamily="34" charset="0"/>
              <a:buChar char="•"/>
            </a:pPr>
            <a:r>
              <a:rPr lang="zh-TW" altLang="zh-CN" sz="2400" dirty="0"/>
              <a:t>受影响部位的</a:t>
            </a:r>
            <a:r>
              <a:rPr lang="zh-CN" altLang="en-US" sz="2400" dirty="0"/>
              <a:t>力量恢复到</a:t>
            </a:r>
            <a:r>
              <a:rPr lang="zh-TW" altLang="zh-CN" sz="2400" dirty="0"/>
              <a:t>身体</a:t>
            </a:r>
            <a:r>
              <a:rPr lang="zh-CN" altLang="en-US" sz="2400" dirty="0"/>
              <a:t>对侧</a:t>
            </a:r>
            <a:r>
              <a:rPr lang="zh-TW" altLang="zh-CN" sz="2400" dirty="0"/>
              <a:t>部位的</a:t>
            </a:r>
            <a:r>
              <a:rPr lang="en-US" altLang="zh-CN" sz="2400" dirty="0"/>
              <a:t>80-100</a:t>
            </a:r>
            <a:r>
              <a:rPr lang="zh-TW" altLang="zh-CN" sz="2400" dirty="0"/>
              <a:t>％</a:t>
            </a:r>
            <a:endParaRPr lang="en-US" altLang="zh-TW" sz="2400" dirty="0"/>
          </a:p>
          <a:p>
            <a:pPr marL="800100" lvl="1" indent="-342900" fontAlgn="auto">
              <a:spcAft>
                <a:spcPts val="0"/>
              </a:spcAft>
              <a:buFont typeface="Arial" panose="020B0604020202020204" pitchFamily="34" charset="0"/>
              <a:buChar char="•"/>
            </a:pPr>
            <a:r>
              <a:rPr lang="zh-CN" altLang="en-US" dirty="0">
                <a:solidFill>
                  <a:schemeClr val="bg1"/>
                </a:solidFill>
              </a:rPr>
              <a:t>一般会用等速测力仪</a:t>
            </a:r>
            <a:endParaRPr lang="zh-CN" altLang="zh-CN" dirty="0">
              <a:solidFill>
                <a:schemeClr val="bg1"/>
              </a:solidFill>
            </a:endParaRPr>
          </a:p>
          <a:p>
            <a:pPr marL="342900" indent="-342900" fontAlgn="auto">
              <a:spcAft>
                <a:spcPts val="0"/>
              </a:spcAft>
              <a:buFont typeface="Arial" panose="020B0604020202020204" pitchFamily="34" charset="0"/>
              <a:buChar char="•"/>
            </a:pPr>
            <a:r>
              <a:rPr lang="zh-CN" altLang="zh-CN" sz="2400" dirty="0"/>
              <a:t>平衡和协调</a:t>
            </a:r>
            <a:r>
              <a:rPr lang="zh-CN" altLang="en-US" sz="2400" dirty="0"/>
              <a:t>性恢复到</a:t>
            </a:r>
            <a:r>
              <a:rPr lang="en-US" altLang="zh-CN" sz="2400" dirty="0"/>
              <a:t>80-100</a:t>
            </a:r>
            <a:r>
              <a:rPr lang="zh-CN" altLang="zh-CN" sz="2400" dirty="0"/>
              <a:t>％</a:t>
            </a:r>
            <a:endParaRPr lang="en-US" altLang="zh-CN" sz="2400" dirty="0"/>
          </a:p>
          <a:p>
            <a:pPr marL="800100" lvl="1" indent="-342900" fontAlgn="auto">
              <a:spcAft>
                <a:spcPts val="0"/>
              </a:spcAft>
              <a:buFont typeface="Arial" panose="020B0604020202020204" pitchFamily="34" charset="0"/>
              <a:buChar char="•"/>
            </a:pPr>
            <a:r>
              <a:rPr lang="zh-CN" altLang="en-US" dirty="0">
                <a:solidFill>
                  <a:schemeClr val="bg1"/>
                </a:solidFill>
              </a:rPr>
              <a:t>动作捕捉与模拟</a:t>
            </a:r>
            <a:endParaRPr lang="zh-CN" altLang="zh-CN" dirty="0">
              <a:solidFill>
                <a:schemeClr val="bg1"/>
              </a:solidFill>
            </a:endParaRPr>
          </a:p>
          <a:p>
            <a:pPr marL="342900" indent="-342900" fontAlgn="auto">
              <a:spcAft>
                <a:spcPts val="0"/>
              </a:spcAft>
              <a:buFont typeface="Arial" panose="020B0604020202020204" pitchFamily="34" charset="0"/>
              <a:buChar char="•"/>
            </a:pPr>
            <a:r>
              <a:rPr lang="zh-TW" altLang="zh-CN" sz="2400" dirty="0"/>
              <a:t>能够在没有跛行（下半身受伤）的情况下跑步，或者能够通过适当的机制（上半身受伤）</a:t>
            </a:r>
            <a:endParaRPr lang="zh-CN" altLang="zh-CN" sz="2400" dirty="0"/>
          </a:p>
        </p:txBody>
      </p:sp>
      <p:sp>
        <p:nvSpPr>
          <p:cNvPr id="6" name="内容占位符 4">
            <a:extLst>
              <a:ext uri="{FF2B5EF4-FFF2-40B4-BE49-F238E27FC236}">
                <a16:creationId xmlns:a16="http://schemas.microsoft.com/office/drawing/2014/main" id="{980BB1BC-F5C2-4129-A999-E4FF896071DE}"/>
              </a:ext>
            </a:extLst>
          </p:cNvPr>
          <p:cNvSpPr txBox="1">
            <a:spLocks/>
          </p:cNvSpPr>
          <p:nvPr/>
        </p:nvSpPr>
        <p:spPr>
          <a:xfrm>
            <a:off x="6213351" y="1825626"/>
            <a:ext cx="4752528" cy="48870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zh-CN" altLang="zh-CN" sz="2400" dirty="0">
                <a:solidFill>
                  <a:schemeClr val="bg1"/>
                </a:solidFill>
              </a:rPr>
              <a:t>走路没有跛行。</a:t>
            </a:r>
          </a:p>
          <a:p>
            <a:pPr fontAlgn="auto">
              <a:spcAft>
                <a:spcPts val="0"/>
              </a:spcAft>
            </a:pPr>
            <a:r>
              <a:rPr lang="zh-CN" altLang="zh-CN" sz="2400" dirty="0">
                <a:solidFill>
                  <a:schemeClr val="bg1"/>
                </a:solidFill>
              </a:rPr>
              <a:t>慢跑没有跛行。</a:t>
            </a:r>
          </a:p>
          <a:p>
            <a:pPr fontAlgn="auto">
              <a:spcAft>
                <a:spcPts val="0"/>
              </a:spcAft>
            </a:pPr>
            <a:r>
              <a:rPr lang="zh-CN" altLang="zh-CN" sz="2400" dirty="0">
                <a:solidFill>
                  <a:schemeClr val="bg1"/>
                </a:solidFill>
              </a:rPr>
              <a:t>冲刺没有跛行。</a:t>
            </a:r>
          </a:p>
          <a:p>
            <a:pPr fontAlgn="auto">
              <a:spcAft>
                <a:spcPts val="0"/>
              </a:spcAft>
            </a:pPr>
            <a:r>
              <a:rPr lang="en-US" altLang="zh-CN" sz="2400" dirty="0">
                <a:solidFill>
                  <a:schemeClr val="bg1"/>
                </a:solidFill>
              </a:rPr>
              <a:t>8</a:t>
            </a:r>
            <a:r>
              <a:rPr lang="zh-CN" altLang="en-US" sz="2400" dirty="0">
                <a:solidFill>
                  <a:schemeClr val="bg1"/>
                </a:solidFill>
              </a:rPr>
              <a:t>字</a:t>
            </a:r>
            <a:r>
              <a:rPr lang="zh-CN" altLang="zh-CN" sz="2400" dirty="0">
                <a:solidFill>
                  <a:schemeClr val="bg1"/>
                </a:solidFill>
              </a:rPr>
              <a:t>跑没有跛行。</a:t>
            </a:r>
          </a:p>
          <a:p>
            <a:pPr fontAlgn="auto">
              <a:spcAft>
                <a:spcPts val="0"/>
              </a:spcAft>
            </a:pPr>
            <a:r>
              <a:rPr lang="zh-TW" altLang="zh-CN" sz="2400" dirty="0">
                <a:solidFill>
                  <a:schemeClr val="bg1"/>
                </a:solidFill>
              </a:rPr>
              <a:t>快速</a:t>
            </a:r>
            <a:r>
              <a:rPr lang="zh-CN" altLang="en-US" sz="2400" dirty="0">
                <a:solidFill>
                  <a:schemeClr val="bg1"/>
                </a:solidFill>
              </a:rPr>
              <a:t>变向</a:t>
            </a:r>
            <a:r>
              <a:rPr lang="en-US" altLang="zh-CN" sz="2400" dirty="0">
                <a:solidFill>
                  <a:schemeClr val="bg1"/>
                </a:solidFill>
              </a:rPr>
              <a:t>“</a:t>
            </a:r>
            <a:r>
              <a:rPr lang="zh-TW" altLang="zh-CN" sz="2400" dirty="0">
                <a:solidFill>
                  <a:schemeClr val="bg1"/>
                </a:solidFill>
              </a:rPr>
              <a:t>之字形</a:t>
            </a:r>
            <a:r>
              <a:rPr lang="en-US" altLang="zh-CN" sz="2400" dirty="0">
                <a:solidFill>
                  <a:schemeClr val="bg1"/>
                </a:solidFill>
              </a:rPr>
              <a:t>”</a:t>
            </a:r>
            <a:r>
              <a:rPr lang="zh-TW" altLang="zh-CN" sz="2400" dirty="0">
                <a:solidFill>
                  <a:schemeClr val="bg1"/>
                </a:solidFill>
              </a:rPr>
              <a:t>运</a:t>
            </a:r>
            <a:r>
              <a:rPr lang="zh-CN" altLang="en-US" sz="2400" dirty="0">
                <a:solidFill>
                  <a:schemeClr val="bg1"/>
                </a:solidFill>
              </a:rPr>
              <a:t>动</a:t>
            </a:r>
            <a:r>
              <a:rPr lang="zh-TW" altLang="zh-CN" sz="2400" dirty="0">
                <a:solidFill>
                  <a:schemeClr val="bg1"/>
                </a:solidFill>
              </a:rPr>
              <a:t>，无跛行。</a:t>
            </a:r>
            <a:endParaRPr lang="zh-CN" altLang="zh-CN" sz="2400" dirty="0">
              <a:solidFill>
                <a:schemeClr val="bg1"/>
              </a:solidFill>
            </a:endParaRPr>
          </a:p>
          <a:p>
            <a:pPr fontAlgn="auto">
              <a:spcAft>
                <a:spcPts val="0"/>
              </a:spcAft>
            </a:pPr>
            <a:r>
              <a:rPr lang="zh-CN" altLang="zh-CN" sz="2400" dirty="0">
                <a:solidFill>
                  <a:schemeClr val="bg1"/>
                </a:solidFill>
              </a:rPr>
              <a:t>双腿跳。</a:t>
            </a:r>
          </a:p>
          <a:p>
            <a:pPr fontAlgn="auto">
              <a:spcAft>
                <a:spcPts val="0"/>
              </a:spcAft>
            </a:pPr>
            <a:r>
              <a:rPr lang="zh-CN" altLang="zh-CN" sz="2400" dirty="0">
                <a:solidFill>
                  <a:schemeClr val="bg1"/>
                </a:solidFill>
              </a:rPr>
              <a:t>单腿跳。</a:t>
            </a:r>
          </a:p>
          <a:p>
            <a:pPr fontAlgn="auto">
              <a:spcAft>
                <a:spcPts val="0"/>
              </a:spcAft>
            </a:pPr>
            <a:r>
              <a:rPr lang="zh-TW" altLang="zh-CN" sz="2400" dirty="0">
                <a:solidFill>
                  <a:schemeClr val="bg1"/>
                </a:solidFill>
              </a:rPr>
              <a:t>非接触式运动特定练习。</a:t>
            </a:r>
            <a:endParaRPr lang="zh-CN" altLang="zh-CN" sz="2400" dirty="0">
              <a:solidFill>
                <a:schemeClr val="bg1"/>
              </a:solidFill>
            </a:endParaRPr>
          </a:p>
          <a:p>
            <a:pPr fontAlgn="auto">
              <a:spcAft>
                <a:spcPts val="0"/>
              </a:spcAft>
            </a:pPr>
            <a:r>
              <a:rPr lang="zh-TW" altLang="zh-CN" sz="2400" dirty="0">
                <a:solidFill>
                  <a:schemeClr val="bg1"/>
                </a:solidFill>
              </a:rPr>
              <a:t>联系运动特定的练习，和</a:t>
            </a:r>
            <a:r>
              <a:rPr lang="zh-CN" altLang="zh-CN" sz="2400" dirty="0">
                <a:solidFill>
                  <a:schemeClr val="bg1"/>
                </a:solidFill>
              </a:rPr>
              <a:t>返回</a:t>
            </a:r>
            <a:r>
              <a:rPr lang="zh-CN" altLang="en-US" sz="2400" dirty="0">
                <a:solidFill>
                  <a:schemeClr val="bg1"/>
                </a:solidFill>
              </a:rPr>
              <a:t>竞赛</a:t>
            </a:r>
            <a:r>
              <a:rPr lang="zh-CN" altLang="zh-CN" sz="2400" dirty="0">
                <a:solidFill>
                  <a:schemeClr val="bg1"/>
                </a:solidFill>
              </a:rPr>
              <a:t>。</a:t>
            </a:r>
            <a:endParaRPr lang="en-US" altLang="zh-CN" sz="2400" dirty="0">
              <a:solidFill>
                <a:schemeClr val="bg1"/>
              </a:solidFill>
            </a:endParaRPr>
          </a:p>
          <a:p>
            <a:pPr lvl="1" fontAlgn="auto">
              <a:spcAft>
                <a:spcPts val="0"/>
              </a:spcAft>
            </a:pPr>
            <a:r>
              <a:rPr lang="zh-CN" altLang="en-US" dirty="0">
                <a:solidFill>
                  <a:schemeClr val="bg1"/>
                </a:solidFill>
              </a:rPr>
              <a:t>专项训练、竞技体能训练</a:t>
            </a:r>
            <a:endParaRPr lang="zh-CN" altLang="zh-CN" dirty="0">
              <a:solidFill>
                <a:schemeClr val="bg1"/>
              </a:solidFill>
            </a:endParaRPr>
          </a:p>
        </p:txBody>
      </p:sp>
    </p:spTree>
    <p:extLst>
      <p:ext uri="{BB962C8B-B14F-4D97-AF65-F5344CB8AC3E}">
        <p14:creationId xmlns:p14="http://schemas.microsoft.com/office/powerpoint/2010/main" val="12976864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09C248-639F-41E4-9900-51F5034C0310}"/>
              </a:ext>
            </a:extLst>
          </p:cNvPr>
          <p:cNvSpPr>
            <a:spLocks noGrp="1"/>
          </p:cNvSpPr>
          <p:nvPr>
            <p:ph type="title"/>
          </p:nvPr>
        </p:nvSpPr>
        <p:spPr>
          <a:xfrm>
            <a:off x="680873" y="365125"/>
            <a:ext cx="8541855" cy="1325563"/>
          </a:xfrm>
        </p:spPr>
        <p:txBody>
          <a:bodyPr vert="horz" wrap="square" lIns="91440" tIns="45720" rIns="91440" bIns="45720" anchor="ctr"/>
          <a:lstStyle/>
          <a:p>
            <a:pPr eaLnBrk="1" hangingPunct="1"/>
            <a:r>
              <a:rPr lang="zh-CN" altLang="en-US" dirty="0">
                <a:ea typeface="黑体" panose="02010609060101010101" pitchFamily="49" charset="-122"/>
              </a:rPr>
              <a:t>四、恢复调整步骤</a:t>
            </a:r>
            <a:endParaRPr lang="zh-TW" altLang="en-US" dirty="0">
              <a:ea typeface="黑体" panose="02010609060101010101" pitchFamily="49" charset="-122"/>
            </a:endParaRPr>
          </a:p>
        </p:txBody>
      </p:sp>
      <p:pic>
        <p:nvPicPr>
          <p:cNvPr id="5" name="Picture 2" descr="BD05368_">
            <a:extLst>
              <a:ext uri="{FF2B5EF4-FFF2-40B4-BE49-F238E27FC236}">
                <a16:creationId xmlns:a16="http://schemas.microsoft.com/office/drawing/2014/main" id="{0D525D0C-2B61-4446-8226-9941BDC56AAF}"/>
              </a:ext>
            </a:extLst>
          </p:cNvPr>
          <p:cNvPicPr>
            <a:picLocks noChangeAspect="1"/>
          </p:cNvPicPr>
          <p:nvPr/>
        </p:nvPicPr>
        <p:blipFill>
          <a:blip r:embed="rId2"/>
          <a:stretch>
            <a:fillRect/>
          </a:stretch>
        </p:blipFill>
        <p:spPr>
          <a:xfrm flipH="1">
            <a:off x="440946" y="1547445"/>
            <a:ext cx="3250255" cy="4016295"/>
          </a:xfrm>
          <a:prstGeom prst="rect">
            <a:avLst/>
          </a:prstGeom>
        </p:spPr>
      </p:pic>
      <p:sp>
        <p:nvSpPr>
          <p:cNvPr id="6" name="Rectangle 4">
            <a:extLst>
              <a:ext uri="{FF2B5EF4-FFF2-40B4-BE49-F238E27FC236}">
                <a16:creationId xmlns:a16="http://schemas.microsoft.com/office/drawing/2014/main" id="{54BFAA12-8A5B-41AC-B24A-34C795FD1B80}"/>
              </a:ext>
            </a:extLst>
          </p:cNvPr>
          <p:cNvSpPr txBox="1">
            <a:spLocks/>
          </p:cNvSpPr>
          <p:nvPr/>
        </p:nvSpPr>
        <p:spPr>
          <a:xfrm>
            <a:off x="1851416" y="2301875"/>
            <a:ext cx="7924800" cy="4191000"/>
          </a:xfrm>
          <a:prstGeom prst="rect">
            <a:avLst/>
          </a:prstGeom>
        </p:spPr>
        <p:txBody>
          <a:bodyPr vert="horz" wrap="square"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2450" indent="-552450" fontAlgn="auto">
              <a:lnSpc>
                <a:spcPct val="50000"/>
              </a:lnSpc>
              <a:spcAft>
                <a:spcPts val="0"/>
              </a:spcAft>
              <a:buFont typeface="Wingdings" panose="05000000000000000000" pitchFamily="2" charset="2"/>
              <a:buNone/>
            </a:pPr>
            <a:r>
              <a:rPr lang="zh-CN" altLang="zh-TW">
                <a:solidFill>
                  <a:schemeClr val="bg1"/>
                </a:solidFill>
                <a:latin typeface="黑体" panose="02010609060101010101" pitchFamily="49" charset="-122"/>
                <a:ea typeface="黑体" panose="02010609060101010101" pitchFamily="49" charset="-122"/>
              </a:rPr>
              <a:t>	</a:t>
            </a:r>
            <a:r>
              <a:rPr lang="en-US" altLang="zh-CN">
                <a:solidFill>
                  <a:schemeClr val="bg1"/>
                </a:solidFill>
                <a:latin typeface="黑体" panose="02010609060101010101" pitchFamily="49" charset="-122"/>
                <a:ea typeface="黑体" panose="02010609060101010101" pitchFamily="49" charset="-122"/>
              </a:rPr>
              <a:t>	</a:t>
            </a:r>
            <a:r>
              <a:rPr lang="zh-CN" altLang="zh-TW">
                <a:solidFill>
                  <a:schemeClr val="bg1"/>
                </a:solidFill>
                <a:latin typeface="黑体" panose="02010609060101010101" pitchFamily="49" charset="-122"/>
                <a:ea typeface="黑体" panose="02010609060101010101" pitchFamily="49" charset="-122"/>
              </a:rPr>
              <a:t>	</a:t>
            </a:r>
            <a:r>
              <a:rPr lang="en-US" altLang="zh-CN">
                <a:solidFill>
                  <a:schemeClr val="bg1"/>
                </a:solidFill>
                <a:latin typeface="黑体" panose="02010609060101010101" pitchFamily="49" charset="-122"/>
                <a:ea typeface="黑体" panose="02010609060101010101" pitchFamily="49" charset="-122"/>
              </a:rPr>
              <a:t>	</a:t>
            </a:r>
            <a:r>
              <a:rPr lang="zh-CN" altLang="zh-TW">
                <a:solidFill>
                  <a:schemeClr val="bg1"/>
                </a:solidFill>
                <a:latin typeface="黑体" panose="02010609060101010101" pitchFamily="49" charset="-122"/>
                <a:ea typeface="黑体" panose="02010609060101010101" pitchFamily="49" charset="-122"/>
              </a:rPr>
              <a:t>	</a:t>
            </a:r>
            <a:r>
              <a:rPr lang="zh-CN" altLang="en-US">
                <a:solidFill>
                  <a:schemeClr val="bg1"/>
                </a:solidFill>
                <a:latin typeface="黑体" panose="02010609060101010101" pitchFamily="49" charset="-122"/>
                <a:ea typeface="黑体" panose="02010609060101010101" pitchFamily="49" charset="-122"/>
              </a:rPr>
              <a:t>正式比赛：较低水平竞赛</a:t>
            </a:r>
            <a:endParaRPr lang="zh-CN" altLang="zh-TW">
              <a:solidFill>
                <a:schemeClr val="bg1"/>
              </a:solidFill>
              <a:latin typeface="黑体" panose="02010609060101010101" pitchFamily="49" charset="-122"/>
              <a:ea typeface="黑体" panose="02010609060101010101" pitchFamily="49" charset="-122"/>
            </a:endParaRPr>
          </a:p>
          <a:p>
            <a:pPr marL="552450" indent="-552450" fontAlgn="auto">
              <a:lnSpc>
                <a:spcPct val="50000"/>
              </a:lnSpc>
              <a:spcAft>
                <a:spcPts val="0"/>
              </a:spcAft>
              <a:buFont typeface="Wingdings" panose="05000000000000000000" pitchFamily="2" charset="2"/>
              <a:buNone/>
            </a:pPr>
            <a:endParaRPr lang="zh-TW" altLang="en-US">
              <a:solidFill>
                <a:schemeClr val="bg1"/>
              </a:solidFill>
              <a:latin typeface="黑体" panose="02010609060101010101" pitchFamily="49" charset="-122"/>
              <a:ea typeface="黑体" panose="02010609060101010101" pitchFamily="49" charset="-122"/>
            </a:endParaRPr>
          </a:p>
          <a:p>
            <a:pPr marL="552450" indent="-552450" fontAlgn="auto">
              <a:lnSpc>
                <a:spcPct val="50000"/>
              </a:lnSpc>
              <a:spcAft>
                <a:spcPts val="0"/>
              </a:spcAft>
              <a:buFont typeface="Wingdings" panose="05000000000000000000" pitchFamily="2" charset="2"/>
              <a:buNone/>
            </a:pPr>
            <a:r>
              <a:rPr lang="zh-CN" altLang="zh-TW">
                <a:solidFill>
                  <a:schemeClr val="bg1"/>
                </a:solidFill>
                <a:latin typeface="黑体" panose="02010609060101010101" pitchFamily="49" charset="-122"/>
                <a:ea typeface="黑体" panose="02010609060101010101" pitchFamily="49" charset="-122"/>
              </a:rPr>
              <a:t>	</a:t>
            </a:r>
            <a:r>
              <a:rPr lang="zh-CN" altLang="en-US">
                <a:solidFill>
                  <a:schemeClr val="bg1"/>
                </a:solidFill>
                <a:latin typeface="黑体" panose="02010609060101010101" pitchFamily="49" charset="-122"/>
                <a:ea typeface="黑体" panose="02010609060101010101" pitchFamily="49" charset="-122"/>
              </a:rPr>
              <a:t>	</a:t>
            </a:r>
            <a:r>
              <a:rPr lang="zh-CN" altLang="zh-TW">
                <a:solidFill>
                  <a:schemeClr val="bg1"/>
                </a:solidFill>
                <a:latin typeface="黑体" panose="02010609060101010101" pitchFamily="49" charset="-122"/>
                <a:ea typeface="黑体" panose="02010609060101010101" pitchFamily="49" charset="-122"/>
              </a:rPr>
              <a:t>	</a:t>
            </a:r>
            <a:r>
              <a:rPr lang="zh-CN" altLang="en-US">
                <a:solidFill>
                  <a:schemeClr val="bg1"/>
                </a:solidFill>
                <a:latin typeface="黑体" panose="02010609060101010101" pitchFamily="49" charset="-122"/>
                <a:ea typeface="黑体" panose="02010609060101010101" pitchFamily="49" charset="-122"/>
              </a:rPr>
              <a:t>	正式训练：全面技术、模拟比赛</a:t>
            </a:r>
            <a:endParaRPr lang="zh-CN" altLang="zh-TW">
              <a:solidFill>
                <a:schemeClr val="bg1"/>
              </a:solidFill>
              <a:latin typeface="黑体" panose="02010609060101010101" pitchFamily="49" charset="-122"/>
              <a:ea typeface="黑体" panose="02010609060101010101" pitchFamily="49" charset="-122"/>
            </a:endParaRPr>
          </a:p>
          <a:p>
            <a:pPr marL="552450" indent="-552450" fontAlgn="auto">
              <a:lnSpc>
                <a:spcPct val="50000"/>
              </a:lnSpc>
              <a:spcAft>
                <a:spcPts val="0"/>
              </a:spcAft>
              <a:buFont typeface="Wingdings" panose="05000000000000000000" pitchFamily="2" charset="2"/>
              <a:buNone/>
            </a:pPr>
            <a:endParaRPr lang="zh-CN" altLang="en-US">
              <a:solidFill>
                <a:schemeClr val="bg1"/>
              </a:solidFill>
              <a:latin typeface="黑体" panose="02010609060101010101" pitchFamily="49" charset="-122"/>
              <a:ea typeface="黑体" panose="02010609060101010101" pitchFamily="49" charset="-122"/>
            </a:endParaRPr>
          </a:p>
          <a:p>
            <a:pPr marL="552450" indent="-552450" fontAlgn="auto">
              <a:lnSpc>
                <a:spcPct val="50000"/>
              </a:lnSpc>
              <a:spcAft>
                <a:spcPts val="0"/>
              </a:spcAft>
              <a:buFont typeface="Wingdings" panose="05000000000000000000" pitchFamily="2" charset="2"/>
              <a:buNone/>
            </a:pPr>
            <a:r>
              <a:rPr lang="zh-CN" altLang="zh-TW">
                <a:solidFill>
                  <a:schemeClr val="bg1"/>
                </a:solidFill>
                <a:latin typeface="黑体" panose="02010609060101010101" pitchFamily="49" charset="-122"/>
                <a:ea typeface="黑体" panose="02010609060101010101" pitchFamily="49" charset="-122"/>
              </a:rPr>
              <a:t>	</a:t>
            </a:r>
            <a:r>
              <a:rPr lang="zh-CN" altLang="en-US">
                <a:solidFill>
                  <a:schemeClr val="bg1"/>
                </a:solidFill>
                <a:latin typeface="黑体" panose="02010609060101010101" pitchFamily="49" charset="-122"/>
                <a:ea typeface="黑体" panose="02010609060101010101" pitchFamily="49" charset="-122"/>
              </a:rPr>
              <a:t>	</a:t>
            </a:r>
            <a:r>
              <a:rPr lang="zh-CN" altLang="zh-TW">
                <a:solidFill>
                  <a:schemeClr val="bg1"/>
                </a:solidFill>
                <a:latin typeface="黑体" panose="02010609060101010101" pitchFamily="49" charset="-122"/>
                <a:ea typeface="黑体" panose="02010609060101010101" pitchFamily="49" charset="-122"/>
              </a:rPr>
              <a:t>	</a:t>
            </a:r>
            <a:r>
              <a:rPr lang="zh-CN" altLang="en-US">
                <a:solidFill>
                  <a:schemeClr val="bg1"/>
                </a:solidFill>
                <a:latin typeface="黑体" panose="02010609060101010101" pitchFamily="49" charset="-122"/>
                <a:ea typeface="黑体" panose="02010609060101010101" pitchFamily="49" charset="-122"/>
              </a:rPr>
              <a:t>全面准备：基本技术、低强度多重复</a:t>
            </a:r>
            <a:endParaRPr lang="zh-CN" altLang="zh-TW">
              <a:solidFill>
                <a:schemeClr val="bg1"/>
              </a:solidFill>
              <a:latin typeface="黑体" panose="02010609060101010101" pitchFamily="49" charset="-122"/>
              <a:ea typeface="黑体" panose="02010609060101010101" pitchFamily="49" charset="-122"/>
            </a:endParaRPr>
          </a:p>
          <a:p>
            <a:pPr marL="552450" indent="-552450" fontAlgn="auto">
              <a:lnSpc>
                <a:spcPct val="50000"/>
              </a:lnSpc>
              <a:spcAft>
                <a:spcPts val="0"/>
              </a:spcAft>
              <a:buFont typeface="Wingdings" panose="05000000000000000000" pitchFamily="2" charset="2"/>
              <a:buNone/>
            </a:pPr>
            <a:endParaRPr lang="zh-CN" altLang="en-US">
              <a:solidFill>
                <a:schemeClr val="bg1"/>
              </a:solidFill>
              <a:latin typeface="黑体" panose="02010609060101010101" pitchFamily="49" charset="-122"/>
              <a:ea typeface="黑体" panose="02010609060101010101" pitchFamily="49" charset="-122"/>
            </a:endParaRPr>
          </a:p>
          <a:p>
            <a:pPr marL="552450" indent="-552450" fontAlgn="auto">
              <a:lnSpc>
                <a:spcPct val="50000"/>
              </a:lnSpc>
              <a:spcAft>
                <a:spcPts val="0"/>
              </a:spcAft>
              <a:buFont typeface="Wingdings" panose="05000000000000000000" pitchFamily="2" charset="2"/>
              <a:buNone/>
            </a:pPr>
            <a:r>
              <a:rPr lang="zh-CN" altLang="zh-TW">
                <a:solidFill>
                  <a:schemeClr val="bg1"/>
                </a:solidFill>
                <a:latin typeface="黑体" panose="02010609060101010101" pitchFamily="49" charset="-122"/>
                <a:ea typeface="黑体" panose="02010609060101010101" pitchFamily="49" charset="-122"/>
              </a:rPr>
              <a:t>	</a:t>
            </a:r>
            <a:r>
              <a:rPr lang="zh-CN" altLang="en-US">
                <a:solidFill>
                  <a:schemeClr val="bg1"/>
                </a:solidFill>
                <a:latin typeface="黑体" panose="02010609060101010101" pitchFamily="49" charset="-122"/>
                <a:ea typeface="黑体" panose="02010609060101010101" pitchFamily="49" charset="-122"/>
              </a:rPr>
              <a:t>	力量练习：等长、收放</a:t>
            </a:r>
            <a:r>
              <a:rPr lang="en-US" altLang="zh-CN">
                <a:solidFill>
                  <a:schemeClr val="bg1"/>
                </a:solidFill>
                <a:latin typeface="黑体" panose="02010609060101010101" pitchFamily="49" charset="-122"/>
                <a:ea typeface="黑体" panose="02010609060101010101" pitchFamily="49" charset="-122"/>
              </a:rPr>
              <a:t>10</a:t>
            </a:r>
            <a:r>
              <a:rPr lang="zh-CN" altLang="en-US">
                <a:solidFill>
                  <a:schemeClr val="bg1"/>
                </a:solidFill>
                <a:latin typeface="黑体" panose="02010609060101010101" pitchFamily="49" charset="-122"/>
                <a:ea typeface="黑体" panose="02010609060101010101" pitchFamily="49" charset="-122"/>
              </a:rPr>
              <a:t>秒、重复</a:t>
            </a:r>
            <a:r>
              <a:rPr lang="en-US" altLang="zh-CN">
                <a:solidFill>
                  <a:schemeClr val="bg1"/>
                </a:solidFill>
                <a:latin typeface="黑体" panose="02010609060101010101" pitchFamily="49" charset="-122"/>
                <a:ea typeface="黑体" panose="02010609060101010101" pitchFamily="49" charset="-122"/>
              </a:rPr>
              <a:t>3</a:t>
            </a:r>
            <a:r>
              <a:rPr lang="zh-CN" altLang="en-US">
                <a:solidFill>
                  <a:schemeClr val="bg1"/>
                </a:solidFill>
                <a:latin typeface="黑体" panose="02010609060101010101" pitchFamily="49" charset="-122"/>
                <a:ea typeface="黑体" panose="02010609060101010101" pitchFamily="49" charset="-122"/>
              </a:rPr>
              <a:t>分钟</a:t>
            </a:r>
            <a:endParaRPr lang="zh-CN" altLang="zh-TW">
              <a:solidFill>
                <a:schemeClr val="bg1"/>
              </a:solidFill>
              <a:latin typeface="黑体" panose="02010609060101010101" pitchFamily="49" charset="-122"/>
              <a:ea typeface="黑体" panose="02010609060101010101" pitchFamily="49" charset="-122"/>
            </a:endParaRPr>
          </a:p>
          <a:p>
            <a:pPr marL="552450" indent="-552450" fontAlgn="auto">
              <a:lnSpc>
                <a:spcPct val="50000"/>
              </a:lnSpc>
              <a:spcAft>
                <a:spcPts val="0"/>
              </a:spcAft>
              <a:buFont typeface="Wingdings" panose="05000000000000000000" pitchFamily="2" charset="2"/>
              <a:buNone/>
            </a:pPr>
            <a:endParaRPr lang="zh-CN" altLang="en-US">
              <a:solidFill>
                <a:schemeClr val="bg1"/>
              </a:solidFill>
              <a:latin typeface="黑体" panose="02010609060101010101" pitchFamily="49" charset="-122"/>
              <a:ea typeface="黑体" panose="02010609060101010101" pitchFamily="49" charset="-122"/>
            </a:endParaRPr>
          </a:p>
          <a:p>
            <a:pPr marL="552450" indent="-552450" fontAlgn="auto">
              <a:lnSpc>
                <a:spcPct val="50000"/>
              </a:lnSpc>
              <a:spcAft>
                <a:spcPts val="0"/>
              </a:spcAft>
              <a:buFont typeface="Wingdings" panose="05000000000000000000" pitchFamily="2" charset="2"/>
              <a:buNone/>
            </a:pPr>
            <a:r>
              <a:rPr lang="zh-CN" altLang="zh-TW">
                <a:solidFill>
                  <a:schemeClr val="bg1"/>
                </a:solidFill>
                <a:latin typeface="黑体" panose="02010609060101010101" pitchFamily="49" charset="-122"/>
                <a:ea typeface="黑体" panose="02010609060101010101" pitchFamily="49" charset="-122"/>
              </a:rPr>
              <a:t> </a:t>
            </a:r>
            <a:r>
              <a:rPr lang="zh-CN" altLang="en-US">
                <a:solidFill>
                  <a:schemeClr val="bg1"/>
                </a:solidFill>
                <a:latin typeface="黑体" panose="02010609060101010101" pitchFamily="49" charset="-122"/>
                <a:ea typeface="黑体" panose="02010609060101010101" pitchFamily="49" charset="-122"/>
              </a:rPr>
              <a:t> 伸展练习：不痛、持续</a:t>
            </a:r>
            <a:r>
              <a:rPr lang="en-US" altLang="zh-CN">
                <a:solidFill>
                  <a:schemeClr val="bg1"/>
                </a:solidFill>
                <a:latin typeface="黑体" panose="02010609060101010101" pitchFamily="49" charset="-122"/>
                <a:ea typeface="黑体" panose="02010609060101010101" pitchFamily="49" charset="-122"/>
              </a:rPr>
              <a:t>15</a:t>
            </a:r>
            <a:r>
              <a:rPr lang="zh-CN" altLang="en-US">
                <a:solidFill>
                  <a:schemeClr val="bg1"/>
                </a:solidFill>
                <a:latin typeface="黑体" panose="02010609060101010101" pitchFamily="49" charset="-122"/>
                <a:ea typeface="黑体" panose="02010609060101010101" pitchFamily="49" charset="-122"/>
              </a:rPr>
              <a:t>秒、加大幅度</a:t>
            </a:r>
            <a:endParaRPr lang="zh-CN" altLang="zh-TW">
              <a:solidFill>
                <a:schemeClr val="bg1"/>
              </a:solidFill>
              <a:latin typeface="黑体" panose="02010609060101010101" pitchFamily="49" charset="-122"/>
              <a:ea typeface="黑体" panose="02010609060101010101" pitchFamily="49" charset="-122"/>
            </a:endParaRPr>
          </a:p>
          <a:p>
            <a:pPr marL="552450" indent="-552450" fontAlgn="auto">
              <a:lnSpc>
                <a:spcPct val="50000"/>
              </a:lnSpc>
              <a:spcAft>
                <a:spcPts val="0"/>
              </a:spcAft>
              <a:buFont typeface="Wingdings" panose="05000000000000000000" pitchFamily="2" charset="2"/>
              <a:buNone/>
            </a:pPr>
            <a:endParaRPr lang="zh-CN" altLang="en-US">
              <a:solidFill>
                <a:schemeClr val="bg1"/>
              </a:solidFill>
              <a:latin typeface="黑体" panose="02010609060101010101" pitchFamily="49" charset="-122"/>
              <a:ea typeface="黑体" panose="02010609060101010101" pitchFamily="49" charset="-122"/>
            </a:endParaRPr>
          </a:p>
          <a:p>
            <a:pPr marL="552450" indent="-552450" fontAlgn="auto">
              <a:lnSpc>
                <a:spcPct val="50000"/>
              </a:lnSpc>
              <a:spcAft>
                <a:spcPts val="0"/>
              </a:spcAft>
              <a:buFont typeface="Wingdings" panose="05000000000000000000" pitchFamily="2" charset="2"/>
              <a:buNone/>
            </a:pPr>
            <a:r>
              <a:rPr lang="zh-CN" altLang="en-US">
                <a:solidFill>
                  <a:schemeClr val="bg1"/>
                </a:solidFill>
                <a:latin typeface="黑体" panose="02010609060101010101" pitchFamily="49" charset="-122"/>
                <a:ea typeface="黑体" panose="02010609060101010101" pitchFamily="49" charset="-122"/>
              </a:rPr>
              <a:t>紧急处理：</a:t>
            </a:r>
            <a:r>
              <a:rPr lang="en-US" altLang="zh-CN">
                <a:solidFill>
                  <a:schemeClr val="bg1"/>
                </a:solidFill>
                <a:latin typeface="黑体" panose="02010609060101010101" pitchFamily="49" charset="-122"/>
                <a:ea typeface="黑体" panose="02010609060101010101" pitchFamily="49" charset="-122"/>
              </a:rPr>
              <a:t>PRICE 72</a:t>
            </a:r>
            <a:r>
              <a:rPr lang="zh-CN" altLang="en-US">
                <a:solidFill>
                  <a:schemeClr val="bg1"/>
                </a:solidFill>
                <a:latin typeface="黑体" panose="02010609060101010101" pitchFamily="49" charset="-122"/>
                <a:ea typeface="黑体" panose="02010609060101010101" pitchFamily="49" charset="-122"/>
              </a:rPr>
              <a:t>小时</a:t>
            </a:r>
            <a:endParaRPr lang="zh-CN" altLang="en-US" dirty="0">
              <a:solidFill>
                <a:schemeClr val="bg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81188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
                                            <p:txEl>
                                              <p:pRg st="10" end="10"/>
                                            </p:txEl>
                                          </p:spTgt>
                                        </p:tgtEl>
                                        <p:attrNameLst>
                                          <p:attrName>style.visibility</p:attrName>
                                        </p:attrNameLst>
                                      </p:cBhvr>
                                      <p:to>
                                        <p:strVal val="visible"/>
                                      </p:to>
                                    </p:set>
                                    <p:animEffect transition="in" filter="strips(downRight)">
                                      <p:cBhvr>
                                        <p:cTn id="7" dur="500"/>
                                        <p:tgtEl>
                                          <p:spTgt spid="6">
                                            <p:txEl>
                                              <p:pRg st="10" end="1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6">
                                            <p:txEl>
                                              <p:pRg st="8" end="8"/>
                                            </p:txEl>
                                          </p:spTgt>
                                        </p:tgtEl>
                                        <p:attrNameLst>
                                          <p:attrName>style.visibility</p:attrName>
                                        </p:attrNameLst>
                                      </p:cBhvr>
                                      <p:to>
                                        <p:strVal val="visible"/>
                                      </p:to>
                                    </p:set>
                                    <p:animEffect transition="in" filter="strips(downRight)">
                                      <p:cBhvr>
                                        <p:cTn id="12" dur="500"/>
                                        <p:tgtEl>
                                          <p:spTgt spid="6">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strips(downRight)">
                                      <p:cBhvr>
                                        <p:cTn id="17" dur="500"/>
                                        <p:tgtEl>
                                          <p:spTgt spid="6">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strips(downRight)">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strips(downRigh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strips(downRight)">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E98F6D3-774F-4C75-A7D3-8E189BAB3911}"/>
              </a:ext>
            </a:extLst>
          </p:cNvPr>
          <p:cNvSpPr>
            <a:spLocks noGrp="1"/>
          </p:cNvSpPr>
          <p:nvPr>
            <p:ph type="title"/>
          </p:nvPr>
        </p:nvSpPr>
        <p:spPr>
          <a:xfrm>
            <a:off x="680873" y="365125"/>
            <a:ext cx="8541855" cy="1325563"/>
          </a:xfrm>
        </p:spPr>
        <p:txBody>
          <a:bodyPr/>
          <a:lstStyle/>
          <a:p>
            <a:r>
              <a:rPr lang="zh-CN" altLang="en-US" dirty="0"/>
              <a:t>良好的医疗与康复</a:t>
            </a:r>
            <a:br>
              <a:rPr lang="en-US" altLang="zh-CN" dirty="0"/>
            </a:br>
            <a:r>
              <a:rPr lang="zh-CN" altLang="en-US" dirty="0"/>
              <a:t>也未必能重返赛场</a:t>
            </a:r>
          </a:p>
        </p:txBody>
      </p:sp>
      <p:sp>
        <p:nvSpPr>
          <p:cNvPr id="5" name="内容占位符 4">
            <a:extLst>
              <a:ext uri="{FF2B5EF4-FFF2-40B4-BE49-F238E27FC236}">
                <a16:creationId xmlns:a16="http://schemas.microsoft.com/office/drawing/2014/main" id="{5C4A9E3B-8457-477C-AFC8-E7397DE39E38}"/>
              </a:ext>
            </a:extLst>
          </p:cNvPr>
          <p:cNvSpPr txBox="1">
            <a:spLocks/>
          </p:cNvSpPr>
          <p:nvPr/>
        </p:nvSpPr>
        <p:spPr>
          <a:xfrm>
            <a:off x="680819" y="1816124"/>
            <a:ext cx="8873185" cy="438861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ts val="0"/>
              </a:spcAft>
            </a:pPr>
            <a:r>
              <a:rPr lang="zh-TW" altLang="en-US" sz="2400" dirty="0"/>
              <a:t>返回体育活动之前，</a:t>
            </a:r>
            <a:r>
              <a:rPr lang="zh-CN" altLang="en-US" sz="2400" dirty="0"/>
              <a:t>运动</a:t>
            </a:r>
            <a:r>
              <a:rPr lang="zh-TW" altLang="en-US" sz="2400" dirty="0"/>
              <a:t>员的受伤必须完全治愈。</a:t>
            </a:r>
            <a:r>
              <a:rPr lang="zh-CN" altLang="en-US" sz="2400" dirty="0">
                <a:solidFill>
                  <a:srgbClr val="C00000"/>
                </a:solidFill>
              </a:rPr>
              <a:t>（医疗）</a:t>
            </a:r>
            <a:endParaRPr lang="zh-TW" altLang="en-US" sz="2400" dirty="0">
              <a:solidFill>
                <a:srgbClr val="C00000"/>
              </a:solidFill>
            </a:endParaRPr>
          </a:p>
          <a:p>
            <a:pPr fontAlgn="base">
              <a:spcAft>
                <a:spcPts val="0"/>
              </a:spcAft>
            </a:pPr>
            <a:r>
              <a:rPr lang="zh-CN" altLang="en-US" sz="2400" dirty="0"/>
              <a:t>如果是</a:t>
            </a:r>
            <a:r>
              <a:rPr lang="zh-TW" altLang="en-US" sz="2400" dirty="0"/>
              <a:t>关节问题，</a:t>
            </a:r>
            <a:r>
              <a:rPr lang="zh-CN" altLang="en-US" sz="2400" dirty="0"/>
              <a:t>运动</a:t>
            </a:r>
            <a:r>
              <a:rPr lang="zh-TW" altLang="en-US" sz="2400" dirty="0"/>
              <a:t>员必须没有疼痛，没有肿胀，</a:t>
            </a:r>
            <a:r>
              <a:rPr lang="zh-CN" altLang="en-US" sz="2400" dirty="0"/>
              <a:t>完整的活动度</a:t>
            </a:r>
            <a:r>
              <a:rPr lang="zh-TW" altLang="en-US" sz="2400" dirty="0"/>
              <a:t>和正常的力量。</a:t>
            </a:r>
            <a:r>
              <a:rPr lang="zh-CN" altLang="en-US" sz="2400" dirty="0">
                <a:solidFill>
                  <a:srgbClr val="C00000"/>
                </a:solidFill>
              </a:rPr>
              <a:t>（康复）</a:t>
            </a:r>
            <a:endParaRPr lang="zh-TW" altLang="en-US" sz="2400" dirty="0">
              <a:solidFill>
                <a:srgbClr val="C00000"/>
              </a:solidFill>
            </a:endParaRPr>
          </a:p>
          <a:p>
            <a:pPr fontAlgn="base">
              <a:spcAft>
                <a:spcPts val="0"/>
              </a:spcAft>
            </a:pPr>
            <a:r>
              <a:rPr lang="zh-CN" altLang="en-US" sz="2400" dirty="0"/>
              <a:t>如果是</a:t>
            </a:r>
            <a:r>
              <a:rPr lang="zh-TW" altLang="en-US" sz="2400" dirty="0"/>
              <a:t>脑震荡，运动员</a:t>
            </a:r>
            <a:r>
              <a:rPr lang="zh-CN" altLang="en-US" sz="2400" dirty="0"/>
              <a:t>在</a:t>
            </a:r>
            <a:r>
              <a:rPr lang="zh-TW" altLang="en-US" sz="2400" dirty="0"/>
              <a:t>休息或运动</a:t>
            </a:r>
            <a:r>
              <a:rPr lang="zh-CN" altLang="en-US" sz="2400" dirty="0"/>
              <a:t>终都必须没有</a:t>
            </a:r>
            <a:r>
              <a:rPr lang="zh-TW" altLang="en-US" sz="2400" dirty="0"/>
              <a:t>症状，并且应由适当</a:t>
            </a:r>
            <a:r>
              <a:rPr lang="zh-CN" altLang="en-US" sz="2400" dirty="0"/>
              <a:t>的医务人员确诊</a:t>
            </a:r>
            <a:r>
              <a:rPr lang="zh-TW" altLang="en-US" sz="2400" dirty="0"/>
              <a:t>。</a:t>
            </a:r>
          </a:p>
          <a:p>
            <a:pPr fontAlgn="base">
              <a:spcAft>
                <a:spcPts val="0"/>
              </a:spcAft>
            </a:pPr>
            <a:r>
              <a:rPr lang="zh-TW" altLang="en-US" sz="2400" dirty="0"/>
              <a:t>关于职业运动员在受伤后尽早恢复比赛的媒体报导会让人觉得任何得到适当治疗的运动员都可以在相同的能力水平上回归比赛，甚至更好。</a:t>
            </a:r>
          </a:p>
          <a:p>
            <a:pPr fontAlgn="base">
              <a:spcAft>
                <a:spcPts val="0"/>
              </a:spcAft>
            </a:pPr>
            <a:r>
              <a:rPr lang="zh-CN" altLang="en-US" sz="2400" dirty="0"/>
              <a:t>然而运动员</a:t>
            </a:r>
            <a:r>
              <a:rPr lang="zh-TW" altLang="en-US" sz="2400" dirty="0"/>
              <a:t>，家长和教练必须明白，</a:t>
            </a:r>
            <a:r>
              <a:rPr lang="zh-CN" altLang="en-US" sz="2400" dirty="0"/>
              <a:t>由于</a:t>
            </a:r>
            <a:r>
              <a:rPr lang="zh-TW" altLang="en-US" sz="2400" dirty="0"/>
              <a:t>伤病类型</a:t>
            </a:r>
            <a:r>
              <a:rPr lang="zh-CN" altLang="en-US" sz="2400" dirty="0"/>
              <a:t>、治疗需要</a:t>
            </a:r>
            <a:r>
              <a:rPr lang="zh-TW" altLang="en-US" sz="2400" dirty="0"/>
              <a:t>的不同，年轻运动员可能无法在相同的水平上重返</a:t>
            </a:r>
            <a:r>
              <a:rPr lang="zh-CN" altLang="en-US" sz="2400" dirty="0"/>
              <a:t>赛场</a:t>
            </a:r>
            <a:r>
              <a:rPr lang="en-US" altLang="zh-CN" sz="2400" dirty="0"/>
              <a:t>--</a:t>
            </a:r>
            <a:r>
              <a:rPr lang="zh-TW" altLang="en-US" sz="2400" dirty="0"/>
              <a:t>无论</a:t>
            </a:r>
            <a:r>
              <a:rPr lang="zh-CN" altLang="en-US" sz="2400" dirty="0"/>
              <a:t>多么</a:t>
            </a:r>
            <a:r>
              <a:rPr lang="zh-TW" altLang="en-US" sz="2400" dirty="0"/>
              <a:t>努力</a:t>
            </a:r>
            <a:r>
              <a:rPr lang="zh-CN" altLang="en-US" sz="2400" dirty="0"/>
              <a:t>进行</a:t>
            </a:r>
            <a:r>
              <a:rPr lang="zh-TW" altLang="en-US" sz="2400" dirty="0"/>
              <a:t>伤害康复。</a:t>
            </a:r>
            <a:endParaRPr lang="en-US" altLang="zh-TW" sz="2400" dirty="0"/>
          </a:p>
          <a:p>
            <a:pPr fontAlgn="base">
              <a:spcAft>
                <a:spcPts val="0"/>
              </a:spcAft>
            </a:pPr>
            <a:r>
              <a:rPr lang="en-US" altLang="zh-TW" sz="2400" dirty="0"/>
              <a:t>https://orthoinfo.aaos.org/en/diseases--conditions/high-school-sports-injuries/</a:t>
            </a:r>
            <a:endParaRPr lang="zh-TW" altLang="en-US" sz="2400" dirty="0"/>
          </a:p>
          <a:p>
            <a:pPr fontAlgn="base">
              <a:spcAft>
                <a:spcPts val="0"/>
              </a:spcAft>
            </a:pPr>
            <a:endParaRPr lang="en-US" altLang="zh-CN" sz="2400" dirty="0"/>
          </a:p>
          <a:p>
            <a:pPr fontAlgn="auto">
              <a:spcAft>
                <a:spcPts val="0"/>
              </a:spcAft>
            </a:pPr>
            <a:endParaRPr lang="zh-CN" altLang="en-US" sz="2400" dirty="0"/>
          </a:p>
        </p:txBody>
      </p:sp>
      <p:pic>
        <p:nvPicPr>
          <p:cNvPr id="6" name="Picture 2" descr="header logo">
            <a:extLst>
              <a:ext uri="{FF2B5EF4-FFF2-40B4-BE49-F238E27FC236}">
                <a16:creationId xmlns:a16="http://schemas.microsoft.com/office/drawing/2014/main" id="{D53BF9DD-9815-41AD-82C8-C863C2232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4248" y="1027906"/>
            <a:ext cx="2122346" cy="524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3123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dirty="0"/>
              <a:t>R2P: Rehabilitation to Performance</a:t>
            </a:r>
            <a:br>
              <a:rPr lang="en-US" altLang="zh-CN" dirty="0"/>
            </a:br>
            <a:r>
              <a:rPr lang="zh-CN" altLang="en-US" dirty="0"/>
              <a:t>木桶理论、周期论、病理与生理</a:t>
            </a:r>
          </a:p>
        </p:txBody>
      </p:sp>
      <p:sp>
        <p:nvSpPr>
          <p:cNvPr id="3" name="内容占位符 2"/>
          <p:cNvSpPr>
            <a:spLocks noGrp="1"/>
          </p:cNvSpPr>
          <p:nvPr>
            <p:ph type="body" idx="1"/>
          </p:nvPr>
        </p:nvSpPr>
        <p:spPr>
          <a:xfrm>
            <a:off x="361920" y="2009070"/>
            <a:ext cx="3214911" cy="4589050"/>
          </a:xfrm>
        </p:spPr>
        <p:txBody>
          <a:bodyPr>
            <a:normAutofit/>
          </a:bodyPr>
          <a:lstStyle/>
          <a:p>
            <a:pPr marL="342900" indent="-342900">
              <a:buFont typeface="Arial" panose="020B0604020202020204" pitchFamily="34" charset="0"/>
              <a:buChar char="•"/>
            </a:pPr>
            <a:r>
              <a:rPr lang="zh-CN" altLang="en-US" dirty="0">
                <a:solidFill>
                  <a:schemeClr val="tx1"/>
                </a:solidFill>
                <a:latin typeface="+mn-ea"/>
              </a:rPr>
              <a:t>康复</a:t>
            </a:r>
            <a:endParaRPr lang="en-US" altLang="zh-CN" dirty="0">
              <a:solidFill>
                <a:schemeClr val="tx1"/>
              </a:solidFill>
              <a:latin typeface="+mn-ea"/>
            </a:endParaRPr>
          </a:p>
          <a:p>
            <a:pPr marL="800100" lvl="1" indent="-342900">
              <a:buFont typeface="Arial" panose="020B0604020202020204" pitchFamily="34" charset="0"/>
              <a:buChar char="•"/>
            </a:pPr>
            <a:r>
              <a:rPr lang="zh-CN" altLang="en-US" sz="2800" dirty="0">
                <a:latin typeface="+mn-ea"/>
              </a:rPr>
              <a:t>降低血液循环</a:t>
            </a:r>
            <a:endParaRPr lang="en-US" altLang="zh-CN" sz="2800" dirty="0">
              <a:latin typeface="+mn-ea"/>
            </a:endParaRPr>
          </a:p>
          <a:p>
            <a:pPr marL="800100" lvl="1" indent="-342900">
              <a:buFont typeface="Arial" panose="020B0604020202020204" pitchFamily="34" charset="0"/>
              <a:buChar char="•"/>
            </a:pPr>
            <a:r>
              <a:rPr lang="zh-CN" altLang="en-US" sz="2800" dirty="0">
                <a:latin typeface="+mn-ea"/>
              </a:rPr>
              <a:t>增加血液循环</a:t>
            </a:r>
            <a:endParaRPr lang="en-US" altLang="zh-CN" sz="2800" dirty="0">
              <a:latin typeface="+mn-ea"/>
            </a:endParaRPr>
          </a:p>
          <a:p>
            <a:pPr marL="800100" lvl="1" indent="-342900">
              <a:buFont typeface="Arial" panose="020B0604020202020204" pitchFamily="34" charset="0"/>
              <a:buChar char="•"/>
            </a:pPr>
            <a:r>
              <a:rPr lang="zh-CN" altLang="en-US" sz="2800" dirty="0">
                <a:latin typeface="+mn-ea"/>
              </a:rPr>
              <a:t>减低发炎与疼痛</a:t>
            </a:r>
            <a:endParaRPr lang="en-US" altLang="zh-CN" sz="2800" dirty="0">
              <a:latin typeface="+mn-ea"/>
            </a:endParaRPr>
          </a:p>
          <a:p>
            <a:pPr marL="800100" lvl="1" indent="-342900">
              <a:buFont typeface="Arial" panose="020B0604020202020204" pitchFamily="34" charset="0"/>
              <a:buChar char="•"/>
            </a:pPr>
            <a:r>
              <a:rPr lang="zh-CN" altLang="en-US" sz="2800" dirty="0">
                <a:latin typeface="+mn-ea"/>
              </a:rPr>
              <a:t>改善关节活动度</a:t>
            </a:r>
            <a:endParaRPr lang="en-US" altLang="zh-CN" sz="2800" dirty="0">
              <a:latin typeface="+mn-ea"/>
            </a:endParaRPr>
          </a:p>
          <a:p>
            <a:pPr marL="800100" lvl="1" indent="-342900">
              <a:buFont typeface="Arial" panose="020B0604020202020204" pitchFamily="34" charset="0"/>
              <a:buChar char="•"/>
            </a:pPr>
            <a:r>
              <a:rPr lang="zh-CN" altLang="en-US" sz="2800" dirty="0">
                <a:latin typeface="+mn-ea"/>
              </a:rPr>
              <a:t>改善肌肉力量</a:t>
            </a:r>
            <a:endParaRPr lang="en-US" altLang="zh-CN" sz="2800" dirty="0">
              <a:latin typeface="+mn-ea"/>
            </a:endParaRPr>
          </a:p>
          <a:p>
            <a:pPr marL="800100" lvl="1" indent="-342900">
              <a:buFont typeface="Arial" panose="020B0604020202020204" pitchFamily="34" charset="0"/>
              <a:buChar char="•"/>
            </a:pPr>
            <a:r>
              <a:rPr lang="zh-CN" altLang="en-US" sz="2800" dirty="0">
                <a:latin typeface="+mn-ea"/>
              </a:rPr>
              <a:t>改善本体感觉</a:t>
            </a:r>
            <a:endParaRPr lang="en-US" altLang="zh-CN" sz="2800" dirty="0">
              <a:latin typeface="+mn-ea"/>
            </a:endParaRPr>
          </a:p>
          <a:p>
            <a:pPr lvl="1"/>
            <a:endParaRPr lang="zh-CN" altLang="en-US" sz="2030" dirty="0"/>
          </a:p>
        </p:txBody>
      </p:sp>
      <p:sp>
        <p:nvSpPr>
          <p:cNvPr id="4" name="内容占位符 3"/>
          <p:cNvSpPr>
            <a:spLocks noGrp="1"/>
          </p:cNvSpPr>
          <p:nvPr>
            <p:ph sz="half" idx="4294967295"/>
          </p:nvPr>
        </p:nvSpPr>
        <p:spPr>
          <a:xfrm>
            <a:off x="9713912" y="2018099"/>
            <a:ext cx="3279775" cy="2760663"/>
          </a:xfrm>
        </p:spPr>
        <p:txBody>
          <a:bodyPr>
            <a:noAutofit/>
          </a:bodyPr>
          <a:lstStyle/>
          <a:p>
            <a:r>
              <a:rPr lang="zh-CN" altLang="en-US" dirty="0">
                <a:latin typeface="+mn-ea"/>
              </a:rPr>
              <a:t>体能</a:t>
            </a:r>
            <a:endParaRPr lang="en-US" altLang="zh-CN" dirty="0">
              <a:latin typeface="+mn-ea"/>
            </a:endParaRPr>
          </a:p>
          <a:p>
            <a:pPr lvl="1"/>
            <a:r>
              <a:rPr lang="zh-CN" altLang="en-US" sz="2800" dirty="0">
                <a:latin typeface="+mn-ea"/>
              </a:rPr>
              <a:t>身体组成</a:t>
            </a:r>
            <a:endParaRPr lang="en-US" altLang="zh-CN" sz="2800" dirty="0">
              <a:latin typeface="+mn-ea"/>
            </a:endParaRPr>
          </a:p>
          <a:p>
            <a:pPr lvl="1"/>
            <a:r>
              <a:rPr lang="zh-CN" altLang="en-US" sz="2800" dirty="0">
                <a:latin typeface="+mn-ea"/>
              </a:rPr>
              <a:t>柔韧性</a:t>
            </a:r>
            <a:endParaRPr lang="en-US" altLang="zh-CN" sz="2800" dirty="0">
              <a:latin typeface="+mn-ea"/>
            </a:endParaRPr>
          </a:p>
          <a:p>
            <a:pPr lvl="1"/>
            <a:r>
              <a:rPr lang="zh-CN" altLang="en-US" sz="2800" dirty="0">
                <a:latin typeface="+mn-ea"/>
              </a:rPr>
              <a:t>肌力、肌耐力</a:t>
            </a:r>
            <a:endParaRPr lang="en-US" altLang="zh-CN" sz="2800" dirty="0">
              <a:latin typeface="+mn-ea"/>
            </a:endParaRPr>
          </a:p>
          <a:p>
            <a:pPr lvl="1"/>
            <a:r>
              <a:rPr lang="zh-CN" altLang="en-US" sz="2800" dirty="0">
                <a:latin typeface="+mn-ea"/>
              </a:rPr>
              <a:t>心肺耐力</a:t>
            </a:r>
            <a:endParaRPr lang="en-US" altLang="zh-CN" sz="2800" dirty="0">
              <a:latin typeface="+mn-ea"/>
            </a:endParaRPr>
          </a:p>
          <a:p>
            <a:pPr lvl="1"/>
            <a:r>
              <a:rPr lang="zh-CN" altLang="en-US" sz="2800" dirty="0">
                <a:latin typeface="+mn-ea"/>
              </a:rPr>
              <a:t>平衡与协调性</a:t>
            </a:r>
            <a:endParaRPr lang="en-US" altLang="zh-CN" sz="2800" dirty="0">
              <a:latin typeface="+mn-ea"/>
            </a:endParaRPr>
          </a:p>
          <a:p>
            <a:pPr lvl="1"/>
            <a:r>
              <a:rPr lang="en-US" altLang="zh-CN" sz="2800" dirty="0">
                <a:latin typeface="+mn-ea"/>
              </a:rPr>
              <a:t>Power</a:t>
            </a:r>
            <a:r>
              <a:rPr lang="zh-CN" altLang="en-US" sz="2800" dirty="0">
                <a:latin typeface="+mn-ea"/>
              </a:rPr>
              <a:t>爆发力</a:t>
            </a:r>
            <a:endParaRPr lang="en-US" altLang="zh-CN" sz="2800" dirty="0">
              <a:latin typeface="+mn-ea"/>
            </a:endParaRPr>
          </a:p>
          <a:p>
            <a:pPr lvl="1"/>
            <a:r>
              <a:rPr lang="en-US" altLang="zh-CN" sz="2800" dirty="0">
                <a:latin typeface="+mn-ea"/>
              </a:rPr>
              <a:t>SAQ</a:t>
            </a:r>
            <a:r>
              <a:rPr lang="zh-CN" altLang="en-US" sz="2800" dirty="0">
                <a:latin typeface="+mn-ea"/>
              </a:rPr>
              <a:t>速度、反应、敏捷</a:t>
            </a:r>
            <a:endParaRPr lang="en-US" altLang="zh-CN" sz="2800" dirty="0">
              <a:latin typeface="+mn-ea"/>
            </a:endParaRPr>
          </a:p>
          <a:p>
            <a:pPr lvl="1"/>
            <a:r>
              <a:rPr lang="en-US" altLang="zh-CN" sz="2800" dirty="0">
                <a:latin typeface="+mn-ea"/>
              </a:rPr>
              <a:t>COD</a:t>
            </a:r>
            <a:r>
              <a:rPr lang="zh-CN" altLang="en-US" sz="2800" dirty="0">
                <a:latin typeface="+mn-ea"/>
              </a:rPr>
              <a:t>变向能力</a:t>
            </a:r>
            <a:endParaRPr lang="en-US" altLang="zh-CN" sz="2800" dirty="0">
              <a:latin typeface="+mn-ea"/>
            </a:endParaRPr>
          </a:p>
          <a:p>
            <a:pPr lvl="1"/>
            <a:endParaRPr lang="en-US" altLang="zh-CN" sz="2800" dirty="0">
              <a:latin typeface="+mn-ea"/>
            </a:endParaRPr>
          </a:p>
        </p:txBody>
      </p:sp>
      <p:sp>
        <p:nvSpPr>
          <p:cNvPr id="22" name="AutoShape 6">
            <a:extLst>
              <a:ext uri="{FF2B5EF4-FFF2-40B4-BE49-F238E27FC236}">
                <a16:creationId xmlns:a16="http://schemas.microsoft.com/office/drawing/2014/main" id="{84926241-BA0C-4F88-81D8-CFFA4F3C323D}"/>
              </a:ext>
            </a:extLst>
          </p:cNvPr>
          <p:cNvSpPr/>
          <p:nvPr/>
        </p:nvSpPr>
        <p:spPr>
          <a:xfrm>
            <a:off x="3617013" y="2009070"/>
            <a:ext cx="3455599" cy="1687618"/>
          </a:xfrm>
          <a:prstGeom prst="rightArrowCallout">
            <a:avLst>
              <a:gd name="adj1" fmla="val 25000"/>
              <a:gd name="adj2" fmla="val 25000"/>
              <a:gd name="adj3" fmla="val 34126"/>
              <a:gd name="adj4" fmla="val 66667"/>
            </a:avLst>
          </a:prstGeom>
          <a:noFill/>
          <a:ln w="76200" cap="flat" cmpd="sng">
            <a:solidFill>
              <a:srgbClr val="FF0000"/>
            </a:solidFill>
            <a:prstDash val="solid"/>
            <a:miter/>
            <a:headEnd type="none" w="med" len="med"/>
            <a:tailEnd type="none" w="med" len="med"/>
          </a:ln>
        </p:spPr>
        <p:txBody>
          <a:bodyPr wrap="none" anchor="ctr"/>
          <a:lstStyle/>
          <a:p>
            <a:r>
              <a:rPr lang="en-US" altLang="zh-TW" sz="1898" dirty="0">
                <a:latin typeface="Arial" panose="020B0604020202020204" pitchFamily="34" charset="0"/>
                <a:ea typeface="新宋体" panose="02010609030101010101" pitchFamily="49" charset="-122"/>
              </a:rPr>
              <a:t>1. </a:t>
            </a:r>
            <a:r>
              <a:rPr lang="zh-TW" altLang="en-US" sz="1898" dirty="0">
                <a:latin typeface="Arial" panose="020B0604020202020204" pitchFamily="34" charset="0"/>
                <a:ea typeface="新宋体" panose="02010609030101010101" pitchFamily="49" charset="-122"/>
              </a:rPr>
              <a:t>明确伤害问题的</a:t>
            </a:r>
            <a:br>
              <a:rPr lang="zh-TW" altLang="en-US" sz="1898" dirty="0">
                <a:latin typeface="Arial" panose="020B0604020202020204" pitchFamily="34" charset="0"/>
                <a:ea typeface="新宋体" panose="02010609030101010101" pitchFamily="49" charset="-122"/>
              </a:rPr>
            </a:br>
            <a:r>
              <a:rPr lang="zh-TW" altLang="en-US" sz="1898" dirty="0">
                <a:latin typeface="Arial" panose="020B0604020202020204" pitchFamily="34" charset="0"/>
                <a:ea typeface="新宋体" panose="02010609030101010101" pitchFamily="49" charset="-122"/>
              </a:rPr>
              <a:t>    范围：</a:t>
            </a:r>
          </a:p>
          <a:p>
            <a:r>
              <a:rPr lang="zh-TW" altLang="en-US" sz="1898" dirty="0">
                <a:latin typeface="Arial" panose="020B0604020202020204" pitchFamily="34" charset="0"/>
                <a:ea typeface="新宋体" panose="02010609030101010101" pitchFamily="49" charset="-122"/>
              </a:rPr>
              <a:t>    * 发生频率</a:t>
            </a:r>
          </a:p>
          <a:p>
            <a:r>
              <a:rPr lang="zh-TW" altLang="en-US" sz="1898" dirty="0">
                <a:latin typeface="Arial" panose="020B0604020202020204" pitchFamily="34" charset="0"/>
                <a:ea typeface="新宋体" panose="02010609030101010101" pitchFamily="49" charset="-122"/>
              </a:rPr>
              <a:t>    * 严重性</a:t>
            </a:r>
          </a:p>
          <a:p>
            <a:endParaRPr lang="en-US" altLang="zh-TW" sz="1898" dirty="0">
              <a:latin typeface="Arial" panose="020B0604020202020204" pitchFamily="34" charset="0"/>
              <a:ea typeface="新宋体" panose="02010609030101010101" pitchFamily="49" charset="-122"/>
            </a:endParaRPr>
          </a:p>
        </p:txBody>
      </p:sp>
      <p:sp>
        <p:nvSpPr>
          <p:cNvPr id="23" name="AutoShape 7">
            <a:extLst>
              <a:ext uri="{FF2B5EF4-FFF2-40B4-BE49-F238E27FC236}">
                <a16:creationId xmlns:a16="http://schemas.microsoft.com/office/drawing/2014/main" id="{85895EFA-EE70-4D6B-A6B6-626C624C6240}"/>
              </a:ext>
            </a:extLst>
          </p:cNvPr>
          <p:cNvSpPr/>
          <p:nvPr/>
        </p:nvSpPr>
        <p:spPr>
          <a:xfrm>
            <a:off x="7152975" y="2009070"/>
            <a:ext cx="2330521" cy="2491246"/>
          </a:xfrm>
          <a:prstGeom prst="downArrowCallout">
            <a:avLst>
              <a:gd name="adj1" fmla="val 25000"/>
              <a:gd name="adj2" fmla="val 25000"/>
              <a:gd name="adj3" fmla="val 17816"/>
              <a:gd name="adj4" fmla="val 66667"/>
            </a:avLst>
          </a:prstGeom>
          <a:noFill/>
          <a:ln w="76200" cap="flat" cmpd="sng">
            <a:solidFill>
              <a:srgbClr val="CC00CC"/>
            </a:solidFill>
            <a:prstDash val="solid"/>
            <a:miter/>
            <a:headEnd type="none" w="med" len="med"/>
            <a:tailEnd type="none" w="med" len="med"/>
          </a:ln>
        </p:spPr>
        <p:txBody>
          <a:bodyPr wrap="none" anchor="ctr"/>
          <a:lstStyle/>
          <a:p>
            <a:r>
              <a:rPr lang="en-US" altLang="zh-TW" sz="1898" dirty="0">
                <a:latin typeface="Arial" panose="020B0604020202020204" pitchFamily="34" charset="0"/>
                <a:ea typeface="新宋体" panose="02010609030101010101" pitchFamily="49" charset="-122"/>
              </a:rPr>
              <a:t>2. </a:t>
            </a:r>
            <a:r>
              <a:rPr lang="zh-CN" altLang="en-US" sz="1898" dirty="0">
                <a:latin typeface="Arial" panose="020B0604020202020204" pitchFamily="34" charset="0"/>
                <a:ea typeface="新宋体" panose="02010609030101010101" pitchFamily="49" charset="-122"/>
              </a:rPr>
              <a:t>明确运动伤害的</a:t>
            </a:r>
            <a:br>
              <a:rPr lang="zh-CN" altLang="zh-TW" sz="1898" dirty="0">
                <a:latin typeface="Arial" panose="020B0604020202020204" pitchFamily="34" charset="0"/>
                <a:ea typeface="新宋体" panose="02010609030101010101" pitchFamily="49" charset="-122"/>
              </a:rPr>
            </a:br>
            <a:r>
              <a:rPr lang="zh-CN" altLang="en-US" sz="1898" dirty="0">
                <a:latin typeface="Arial" panose="020B0604020202020204" pitchFamily="34" charset="0"/>
                <a:ea typeface="新宋体" panose="02010609030101010101" pitchFamily="49" charset="-122"/>
              </a:rPr>
              <a:t> </a:t>
            </a:r>
            <a:r>
              <a:rPr lang="zh-CN" altLang="zh-TW" sz="1898" dirty="0">
                <a:latin typeface="Arial" panose="020B0604020202020204" pitchFamily="34" charset="0"/>
                <a:ea typeface="新宋体" panose="02010609030101010101" pitchFamily="49" charset="-122"/>
              </a:rPr>
              <a:t> </a:t>
            </a:r>
            <a:r>
              <a:rPr lang="zh-CN" altLang="en-US" sz="1898" dirty="0">
                <a:latin typeface="Arial" panose="020B0604020202020204" pitchFamily="34" charset="0"/>
                <a:ea typeface="新宋体" panose="02010609030101010101" pitchFamily="49" charset="-122"/>
              </a:rPr>
              <a:t> </a:t>
            </a:r>
            <a:r>
              <a:rPr lang="zh-CN" altLang="zh-TW" sz="1898" dirty="0">
                <a:latin typeface="Arial" panose="020B0604020202020204" pitchFamily="34" charset="0"/>
                <a:ea typeface="新宋体" panose="02010609030101010101" pitchFamily="49" charset="-122"/>
              </a:rPr>
              <a:t> </a:t>
            </a:r>
            <a:r>
              <a:rPr lang="zh-CN" altLang="en-US" sz="1898" dirty="0">
                <a:latin typeface="Arial" panose="020B0604020202020204" pitchFamily="34" charset="0"/>
                <a:ea typeface="新宋体" panose="02010609030101010101" pitchFamily="49" charset="-122"/>
              </a:rPr>
              <a:t>病因与机制</a:t>
            </a:r>
            <a:r>
              <a:rPr lang="zh-TW" altLang="en-US" sz="1898" dirty="0">
                <a:latin typeface="Arial" panose="020B0604020202020204" pitchFamily="34" charset="0"/>
                <a:ea typeface="新宋体" panose="02010609030101010101" pitchFamily="49" charset="-122"/>
              </a:rPr>
              <a:t> </a:t>
            </a:r>
          </a:p>
        </p:txBody>
      </p:sp>
      <p:sp>
        <p:nvSpPr>
          <p:cNvPr id="24" name="AutoShape 8">
            <a:extLst>
              <a:ext uri="{FF2B5EF4-FFF2-40B4-BE49-F238E27FC236}">
                <a16:creationId xmlns:a16="http://schemas.microsoft.com/office/drawing/2014/main" id="{8B416D10-A6B2-48AA-BB00-6DE29D3C7CC3}"/>
              </a:ext>
            </a:extLst>
          </p:cNvPr>
          <p:cNvSpPr/>
          <p:nvPr/>
        </p:nvSpPr>
        <p:spPr>
          <a:xfrm>
            <a:off x="6027897" y="4661041"/>
            <a:ext cx="3455599" cy="1687618"/>
          </a:xfrm>
          <a:prstGeom prst="leftArrowCallout">
            <a:avLst>
              <a:gd name="adj1" fmla="val 25000"/>
              <a:gd name="adj2" fmla="val 25000"/>
              <a:gd name="adj3" fmla="val 34126"/>
              <a:gd name="adj4" fmla="val 66667"/>
            </a:avLst>
          </a:prstGeom>
          <a:noFill/>
          <a:ln w="76200" cap="flat" cmpd="sng">
            <a:solidFill>
              <a:srgbClr val="0033CC"/>
            </a:solidFill>
            <a:prstDash val="solid"/>
            <a:miter/>
            <a:headEnd type="none" w="med" len="med"/>
            <a:tailEnd type="none" w="med" len="med"/>
          </a:ln>
        </p:spPr>
        <p:txBody>
          <a:bodyPr wrap="none" anchor="ctr"/>
          <a:lstStyle/>
          <a:p>
            <a:pPr algn="ctr"/>
            <a:r>
              <a:rPr lang="en-US" altLang="zh-TW" sz="1898" dirty="0">
                <a:latin typeface="Arial" panose="020B0604020202020204" pitchFamily="34" charset="0"/>
                <a:ea typeface="PMingLiU" panose="02020500000000000000" pitchFamily="18" charset="-120"/>
              </a:rPr>
              <a:t>3. </a:t>
            </a:r>
            <a:r>
              <a:rPr lang="zh-TW" altLang="en-US" sz="1898" dirty="0">
                <a:latin typeface="Arial" panose="020B0604020202020204" pitchFamily="34" charset="0"/>
                <a:ea typeface="PMingLiU" panose="02020500000000000000" pitchFamily="18" charset="-120"/>
              </a:rPr>
              <a:t>引进预防的方法</a:t>
            </a:r>
          </a:p>
        </p:txBody>
      </p:sp>
      <p:sp>
        <p:nvSpPr>
          <p:cNvPr id="25" name="AutoShape 9">
            <a:extLst>
              <a:ext uri="{FF2B5EF4-FFF2-40B4-BE49-F238E27FC236}">
                <a16:creationId xmlns:a16="http://schemas.microsoft.com/office/drawing/2014/main" id="{6B6784C7-F269-464E-BF70-FA86BABCB844}"/>
              </a:ext>
            </a:extLst>
          </p:cNvPr>
          <p:cNvSpPr/>
          <p:nvPr/>
        </p:nvSpPr>
        <p:spPr>
          <a:xfrm>
            <a:off x="3617013" y="3777051"/>
            <a:ext cx="2330521" cy="2571609"/>
          </a:xfrm>
          <a:prstGeom prst="upArrowCallout">
            <a:avLst>
              <a:gd name="adj1" fmla="val 25000"/>
              <a:gd name="adj2" fmla="val 25000"/>
              <a:gd name="adj3" fmla="val 18390"/>
              <a:gd name="adj4" fmla="val 66667"/>
            </a:avLst>
          </a:prstGeom>
          <a:noFill/>
          <a:ln w="76200" cap="flat" cmpd="sng">
            <a:solidFill>
              <a:srgbClr val="008000"/>
            </a:solidFill>
            <a:prstDash val="solid"/>
            <a:miter/>
            <a:headEnd type="none" w="med" len="med"/>
            <a:tailEnd type="none" w="med" len="med"/>
          </a:ln>
        </p:spPr>
        <p:txBody>
          <a:bodyPr wrap="none" anchor="ctr"/>
          <a:lstStyle/>
          <a:p>
            <a:r>
              <a:rPr lang="en-US" altLang="zh-TW" sz="1898" dirty="0">
                <a:latin typeface="Arial" panose="020B0604020202020204" pitchFamily="34" charset="0"/>
                <a:ea typeface="新宋体" panose="02010609030101010101" pitchFamily="49" charset="-122"/>
              </a:rPr>
              <a:t>4. </a:t>
            </a:r>
            <a:r>
              <a:rPr lang="zh-CN" altLang="en-US" sz="1898" dirty="0">
                <a:latin typeface="Arial" panose="020B0604020202020204" pitchFamily="34" charset="0"/>
                <a:ea typeface="新宋体" panose="02010609030101010101" pitchFamily="49" charset="-122"/>
              </a:rPr>
              <a:t>通过重复步骤一</a:t>
            </a:r>
            <a:br>
              <a:rPr lang="zh-CN" altLang="zh-TW" sz="1898" dirty="0">
                <a:latin typeface="Arial" panose="020B0604020202020204" pitchFamily="34" charset="0"/>
                <a:ea typeface="新宋体" panose="02010609030101010101" pitchFamily="49" charset="-122"/>
              </a:rPr>
            </a:br>
            <a:r>
              <a:rPr lang="zh-CN" altLang="en-US" sz="1898" dirty="0">
                <a:latin typeface="Arial" panose="020B0604020202020204" pitchFamily="34" charset="0"/>
                <a:ea typeface="新宋体" panose="02010609030101010101" pitchFamily="49" charset="-122"/>
              </a:rPr>
              <a:t> </a:t>
            </a:r>
            <a:r>
              <a:rPr lang="zh-CN" altLang="zh-TW" sz="1898" dirty="0">
                <a:latin typeface="Arial" panose="020B0604020202020204" pitchFamily="34" charset="0"/>
                <a:ea typeface="新宋体" panose="02010609030101010101" pitchFamily="49" charset="-122"/>
              </a:rPr>
              <a:t> </a:t>
            </a:r>
            <a:r>
              <a:rPr lang="zh-CN" altLang="en-US" sz="1898" dirty="0">
                <a:latin typeface="Arial" panose="020B0604020202020204" pitchFamily="34" charset="0"/>
                <a:ea typeface="新宋体" panose="02010609030101010101" pitchFamily="49" charset="-122"/>
              </a:rPr>
              <a:t> </a:t>
            </a:r>
            <a:r>
              <a:rPr lang="zh-CN" altLang="zh-TW" sz="1898" dirty="0">
                <a:latin typeface="Arial" panose="020B0604020202020204" pitchFamily="34" charset="0"/>
                <a:ea typeface="新宋体" panose="02010609030101010101" pitchFamily="49" charset="-122"/>
              </a:rPr>
              <a:t> </a:t>
            </a:r>
            <a:r>
              <a:rPr lang="zh-CN" altLang="en-US" sz="1898" dirty="0">
                <a:latin typeface="Arial" panose="020B0604020202020204" pitchFamily="34" charset="0"/>
                <a:ea typeface="新宋体" panose="02010609030101010101" pitchFamily="49" charset="-122"/>
              </a:rPr>
              <a:t>来评估效果</a:t>
            </a:r>
            <a:endParaRPr lang="zh-TW" altLang="en-US" sz="1898" dirty="0">
              <a:latin typeface="Arial" panose="020B0604020202020204" pitchFamily="34" charset="0"/>
              <a:ea typeface="新宋体" panose="02010609030101010101" pitchFamily="49" charset="-122"/>
            </a:endParaRPr>
          </a:p>
        </p:txBody>
      </p:sp>
    </p:spTree>
    <p:extLst>
      <p:ext uri="{BB962C8B-B14F-4D97-AF65-F5344CB8AC3E}">
        <p14:creationId xmlns:p14="http://schemas.microsoft.com/office/powerpoint/2010/main" val="199652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P spid="24" grpId="0" bldLvl="0" animBg="1"/>
      <p:bldP spid="25" grpId="0" bldLvl="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mmexport1470871153408">
            <a:extLst>
              <a:ext uri="{FF2B5EF4-FFF2-40B4-BE49-F238E27FC236}">
                <a16:creationId xmlns:a16="http://schemas.microsoft.com/office/drawing/2014/main" id="{4D78B6E0-01B7-4DCC-85AF-32883C34651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00892" y="2306251"/>
            <a:ext cx="6089015" cy="4154805"/>
          </a:xfrm>
          <a:prstGeom prst="rect">
            <a:avLst/>
          </a:prstGeom>
        </p:spPr>
      </p:pic>
      <p:sp>
        <p:nvSpPr>
          <p:cNvPr id="7" name="Rectangle 3">
            <a:extLst>
              <a:ext uri="{FF2B5EF4-FFF2-40B4-BE49-F238E27FC236}">
                <a16:creationId xmlns:a16="http://schemas.microsoft.com/office/drawing/2014/main" id="{FF4F74B6-6C1E-455C-AC81-D33C49733A7A}"/>
              </a:ext>
            </a:extLst>
          </p:cNvPr>
          <p:cNvSpPr>
            <a:spLocks noGrp="1"/>
          </p:cNvSpPr>
          <p:nvPr>
            <p:ph type="title"/>
          </p:nvPr>
        </p:nvSpPr>
        <p:spPr>
          <a:xfrm>
            <a:off x="-6064" y="160476"/>
            <a:ext cx="10515600" cy="1325563"/>
          </a:xfrm>
        </p:spPr>
        <p:txBody>
          <a:bodyPr vert="horz" wrap="square" lIns="91440" tIns="45720" rIns="91440" bIns="45720" anchor="ctr">
            <a:normAutofit/>
          </a:bodyPr>
          <a:lstStyle/>
          <a:p>
            <a:pPr algn="ctr"/>
            <a:r>
              <a:rPr lang="zh-CN" altLang="en-US" sz="4800" dirty="0"/>
              <a:t>预防伤病；预防恶化；预防残疾。</a:t>
            </a:r>
            <a:endParaRPr lang="zh-CN" altLang="zh-TW" sz="4800" dirty="0">
              <a:latin typeface="微软雅黑" panose="020B0503020204020204" charset="-122"/>
              <a:ea typeface="微软雅黑" panose="020B0503020204020204" charset="-122"/>
            </a:endParaRPr>
          </a:p>
        </p:txBody>
      </p:sp>
      <p:sp>
        <p:nvSpPr>
          <p:cNvPr id="8" name="Rectangle 4">
            <a:extLst>
              <a:ext uri="{FF2B5EF4-FFF2-40B4-BE49-F238E27FC236}">
                <a16:creationId xmlns:a16="http://schemas.microsoft.com/office/drawing/2014/main" id="{7F027A0F-24C8-48EB-BB9E-D347D3F57BC3}"/>
              </a:ext>
            </a:extLst>
          </p:cNvPr>
          <p:cNvSpPr txBox="1">
            <a:spLocks/>
          </p:cNvSpPr>
          <p:nvPr/>
        </p:nvSpPr>
        <p:spPr>
          <a:xfrm>
            <a:off x="524719" y="1486039"/>
            <a:ext cx="8463917" cy="4938503"/>
          </a:xfrm>
          <a:prstGeom prst="rect">
            <a:avLst/>
          </a:prstGeom>
        </p:spPr>
        <p:txBody>
          <a:bodyPr vert="horz" wrap="square" lIns="91440" tIns="45720" rIns="91440" bIns="45720" rtlCol="0" anchor="t">
            <a:normAutofit fontScale="90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300"/>
              </a:spcAft>
            </a:pPr>
            <a:r>
              <a:rPr lang="zh-CN" altLang="en-US" sz="3200" dirty="0">
                <a:latin typeface="微软雅黑" panose="020B0503020204020204" charset="-122"/>
                <a:ea typeface="微软雅黑" panose="020B0503020204020204" charset="-122"/>
              </a:rPr>
              <a:t>预防或治疗运动不足、过量、失误造成的伤病，运动锻炼与训练不能缺位，运动急救必须准备。</a:t>
            </a:r>
          </a:p>
          <a:p>
            <a:pPr fontAlgn="auto">
              <a:spcAft>
                <a:spcPts val="300"/>
              </a:spcAft>
            </a:pPr>
            <a:r>
              <a:rPr lang="zh-CN" altLang="en-US" dirty="0">
                <a:latin typeface="微软雅黑" panose="020B0503020204020204" charset="-122"/>
                <a:ea typeface="微软雅黑" panose="020B0503020204020204" charset="-122"/>
              </a:rPr>
              <a:t>明确问题</a:t>
            </a:r>
            <a:r>
              <a:rPr lang="zh-CN" altLang="en-US" dirty="0">
                <a:latin typeface="微软雅黑" panose="020B0503020204020204" charset="-122"/>
                <a:ea typeface="微软雅黑" panose="020B0503020204020204" charset="-122"/>
                <a:sym typeface="+mn-ea"/>
              </a:rPr>
              <a:t>何</a:t>
            </a:r>
            <a:endParaRPr lang="zh-CN" altLang="en-US" dirty="0">
              <a:latin typeface="微软雅黑" panose="020B0503020204020204" charset="-122"/>
              <a:ea typeface="微软雅黑" panose="020B0503020204020204" charset="-122"/>
            </a:endParaRPr>
          </a:p>
          <a:p>
            <a:pPr fontAlgn="auto">
              <a:spcAft>
                <a:spcPts val="300"/>
              </a:spcAft>
            </a:pPr>
            <a:r>
              <a:rPr lang="zh-CN" altLang="en-US" dirty="0">
                <a:latin typeface="微软雅黑" panose="020B0503020204020204" charset="-122"/>
                <a:ea typeface="微软雅黑" panose="020B0503020204020204" charset="-122"/>
              </a:rPr>
              <a:t>环境风险避</a:t>
            </a:r>
          </a:p>
          <a:p>
            <a:pPr fontAlgn="auto">
              <a:spcAft>
                <a:spcPts val="300"/>
              </a:spcAft>
            </a:pPr>
            <a:r>
              <a:rPr lang="zh-CN" altLang="en-US" dirty="0">
                <a:latin typeface="微软雅黑" panose="020B0503020204020204" charset="-122"/>
                <a:ea typeface="微软雅黑" panose="020B0503020204020204" charset="-122"/>
              </a:rPr>
              <a:t>外部可补强</a:t>
            </a:r>
          </a:p>
          <a:p>
            <a:pPr fontAlgn="auto">
              <a:spcAft>
                <a:spcPts val="300"/>
              </a:spcAft>
            </a:pPr>
            <a:r>
              <a:rPr lang="zh-CN" altLang="en-US" dirty="0">
                <a:latin typeface="微软雅黑" panose="020B0503020204020204" charset="-122"/>
                <a:ea typeface="微软雅黑" panose="020B0503020204020204" charset="-122"/>
              </a:rPr>
              <a:t>内在锻炼齐</a:t>
            </a:r>
          </a:p>
          <a:p>
            <a:pPr fontAlgn="auto">
              <a:spcAft>
                <a:spcPts val="300"/>
              </a:spcAft>
            </a:pPr>
            <a:r>
              <a:rPr lang="zh-CN" altLang="en-US" dirty="0">
                <a:latin typeface="微软雅黑" panose="020B0503020204020204" charset="-122"/>
                <a:ea typeface="微软雅黑" panose="020B0503020204020204" charset="-122"/>
                <a:sym typeface="+mn-ea"/>
              </a:rPr>
              <a:t>劳逸相结合</a:t>
            </a:r>
            <a:endParaRPr lang="zh-CN" altLang="zh-TW" dirty="0">
              <a:latin typeface="微软雅黑" panose="020B0503020204020204" charset="-122"/>
              <a:ea typeface="微软雅黑" panose="020B0503020204020204" charset="-122"/>
            </a:endParaRPr>
          </a:p>
          <a:p>
            <a:pPr fontAlgn="auto">
              <a:spcAft>
                <a:spcPts val="300"/>
              </a:spcAft>
            </a:pPr>
            <a:r>
              <a:rPr lang="zh-CN" altLang="en-US" dirty="0">
                <a:latin typeface="微软雅黑" panose="020B0503020204020204" charset="-122"/>
                <a:ea typeface="微软雅黑" panose="020B0503020204020204" charset="-122"/>
                <a:sym typeface="+mn-ea"/>
              </a:rPr>
              <a:t>中西医皆宜</a:t>
            </a:r>
          </a:p>
          <a:p>
            <a:pPr fontAlgn="auto">
              <a:spcAft>
                <a:spcPts val="300"/>
              </a:spcAft>
            </a:pPr>
            <a:r>
              <a:rPr lang="zh-CN" altLang="en-US" dirty="0">
                <a:latin typeface="微软雅黑" panose="020B0503020204020204" charset="-122"/>
                <a:ea typeface="微软雅黑" panose="020B0503020204020204" charset="-122"/>
                <a:sym typeface="+mn-ea"/>
              </a:rPr>
              <a:t>预防胜治疗</a:t>
            </a:r>
            <a:endParaRPr lang="zh-CN" altLang="zh-TW" dirty="0">
              <a:latin typeface="微软雅黑" panose="020B0503020204020204" charset="-122"/>
              <a:ea typeface="微软雅黑" panose="020B0503020204020204" charset="-122"/>
            </a:endParaRPr>
          </a:p>
          <a:p>
            <a:pPr fontAlgn="auto">
              <a:spcAft>
                <a:spcPts val="300"/>
              </a:spcAft>
            </a:pPr>
            <a:r>
              <a:rPr lang="zh-CN" altLang="en-US" dirty="0">
                <a:latin typeface="微软雅黑" panose="020B0503020204020204" charset="-122"/>
                <a:ea typeface="微软雅黑" panose="020B0503020204020204" charset="-122"/>
              </a:rPr>
              <a:t>团队创佳绩</a:t>
            </a:r>
            <a:endParaRPr lang="zh-TW" altLang="en-US" dirty="0">
              <a:latin typeface="微软雅黑" panose="020B0503020204020204" charset="-122"/>
              <a:ea typeface="微软雅黑" panose="020B0503020204020204" charset="-122"/>
            </a:endParaRPr>
          </a:p>
        </p:txBody>
      </p:sp>
      <p:sp>
        <p:nvSpPr>
          <p:cNvPr id="9" name="Text Box 5">
            <a:extLst>
              <a:ext uri="{FF2B5EF4-FFF2-40B4-BE49-F238E27FC236}">
                <a16:creationId xmlns:a16="http://schemas.microsoft.com/office/drawing/2014/main" id="{DAE8EBBA-0AE3-4D72-A043-09033CA3360E}"/>
              </a:ext>
            </a:extLst>
          </p:cNvPr>
          <p:cNvSpPr txBox="1"/>
          <p:nvPr/>
        </p:nvSpPr>
        <p:spPr>
          <a:xfrm>
            <a:off x="7205556" y="6056243"/>
            <a:ext cx="1783080" cy="368300"/>
          </a:xfrm>
          <a:prstGeom prst="rect">
            <a:avLst/>
          </a:prstGeom>
          <a:noFill/>
          <a:ln w="9525">
            <a:noFill/>
          </a:ln>
        </p:spPr>
        <p:txBody>
          <a:bodyPr wrap="none">
            <a:spAutoFit/>
          </a:bodyPr>
          <a:lstStyle/>
          <a:p>
            <a:pPr lvl="0"/>
            <a:r>
              <a:rPr lang="zh-TW" altLang="en-US" dirty="0">
                <a:solidFill>
                  <a:schemeClr val="bg1"/>
                </a:solidFill>
                <a:latin typeface="Arial" panose="020B0604020202020204" pitchFamily="34" charset="0"/>
                <a:ea typeface="黑体" panose="02010609060101010101" pitchFamily="49" charset="-122"/>
              </a:rPr>
              <a:t>北京大觉寺御匾</a:t>
            </a:r>
          </a:p>
        </p:txBody>
      </p:sp>
      <p:sp>
        <p:nvSpPr>
          <p:cNvPr id="10" name="标题 1">
            <a:extLst>
              <a:ext uri="{FF2B5EF4-FFF2-40B4-BE49-F238E27FC236}">
                <a16:creationId xmlns:a16="http://schemas.microsoft.com/office/drawing/2014/main" id="{8176847E-5A02-4F4B-B86F-11C887FDD76E}"/>
              </a:ext>
            </a:extLst>
          </p:cNvPr>
          <p:cNvSpPr txBox="1">
            <a:spLocks/>
          </p:cNvSpPr>
          <p:nvPr/>
        </p:nvSpPr>
        <p:spPr>
          <a:xfrm>
            <a:off x="9698038" y="2684231"/>
            <a:ext cx="2241659" cy="478998"/>
          </a:xfrm>
        </p:spPr>
        <p:txBody>
          <a:bodyPr>
            <a:noAutofit/>
          </a:bodyPr>
          <a:lstStyle>
            <a:lvl1pPr algn="l" defTabSz="914400" rtl="0" eaLnBrk="1" latinLnBrk="0" hangingPunct="1">
              <a:lnSpc>
                <a:spcPct val="90000"/>
              </a:lnSpc>
              <a:spcBef>
                <a:spcPct val="0"/>
              </a:spcBef>
              <a:buNone/>
              <a:defRPr sz="4400" b="1" kern="1200">
                <a:solidFill>
                  <a:schemeClr val="bg1">
                    <a:lumMod val="50000"/>
                  </a:schemeClr>
                </a:solidFill>
                <a:latin typeface="+mj-lt"/>
                <a:ea typeface="+mj-ea"/>
                <a:cs typeface="+mj-cs"/>
              </a:defRPr>
            </a:lvl1pPr>
          </a:lstStyle>
          <a:p>
            <a:pPr algn="ctr" fontAlgn="auto">
              <a:spcAft>
                <a:spcPts val="0"/>
              </a:spcAft>
            </a:pPr>
            <a:r>
              <a:rPr lang="zh-CN" altLang="en-US" sz="1800" dirty="0"/>
              <a:t>http://www.nata.org/practice-patient-care/health-issues</a:t>
            </a:r>
          </a:p>
        </p:txBody>
      </p:sp>
      <p:pic>
        <p:nvPicPr>
          <p:cNvPr id="11" name="内容占位符 15" descr="QQ截图20161109014112">
            <a:extLst>
              <a:ext uri="{FF2B5EF4-FFF2-40B4-BE49-F238E27FC236}">
                <a16:creationId xmlns:a16="http://schemas.microsoft.com/office/drawing/2014/main" id="{0EC0A5CE-AE78-4356-BF92-CB1DC1A3DB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78574" y="1528093"/>
            <a:ext cx="2052338" cy="1092932"/>
          </a:xfrm>
          <a:prstGeom prst="rect">
            <a:avLst/>
          </a:prstGeom>
          <a:solidFill>
            <a:schemeClr val="lt1"/>
          </a:solidFill>
          <a:ln>
            <a:solidFill>
              <a:schemeClr val="accent1">
                <a:lumMod val="60000"/>
                <a:lumOff val="40000"/>
              </a:schemeClr>
            </a:solidFill>
          </a:ln>
        </p:spPr>
      </p:pic>
      <p:sp>
        <p:nvSpPr>
          <p:cNvPr id="12" name="标题 1">
            <a:extLst>
              <a:ext uri="{FF2B5EF4-FFF2-40B4-BE49-F238E27FC236}">
                <a16:creationId xmlns:a16="http://schemas.microsoft.com/office/drawing/2014/main" id="{7A0299C0-03AA-47F0-99C5-51C8DA5529CF}"/>
              </a:ext>
            </a:extLst>
          </p:cNvPr>
          <p:cNvSpPr txBox="1">
            <a:spLocks/>
          </p:cNvSpPr>
          <p:nvPr/>
        </p:nvSpPr>
        <p:spPr>
          <a:xfrm>
            <a:off x="9699910" y="4461010"/>
            <a:ext cx="2274081" cy="811499"/>
          </a:xfrm>
        </p:spPr>
        <p:txBody>
          <a:bodyPr>
            <a:noAutofit/>
          </a:bodyPr>
          <a:lstStyle>
            <a:lvl1pPr algn="l" defTabSz="914400" rtl="0" eaLnBrk="1" latinLnBrk="0" hangingPunct="1">
              <a:lnSpc>
                <a:spcPct val="90000"/>
              </a:lnSpc>
              <a:spcBef>
                <a:spcPct val="0"/>
              </a:spcBef>
              <a:buNone/>
              <a:defRPr sz="4400" b="1" kern="1200">
                <a:solidFill>
                  <a:schemeClr val="bg1">
                    <a:lumMod val="50000"/>
                  </a:schemeClr>
                </a:solidFill>
                <a:latin typeface="+mj-lt"/>
                <a:ea typeface="+mj-ea"/>
                <a:cs typeface="+mj-cs"/>
              </a:defRPr>
            </a:lvl1pPr>
          </a:lstStyle>
          <a:p>
            <a:pPr fontAlgn="auto">
              <a:spcAft>
                <a:spcPts val="0"/>
              </a:spcAft>
            </a:pPr>
            <a:r>
              <a:rPr lang="en-US" altLang="zh-CN" sz="1800" dirty="0"/>
              <a:t>https://athletictrainingtw.com/</a:t>
            </a:r>
            <a:endParaRPr lang="zh-CN" altLang="en-US" sz="1800" dirty="0"/>
          </a:p>
        </p:txBody>
      </p:sp>
      <p:pic>
        <p:nvPicPr>
          <p:cNvPr id="13" name="内容占位符 4">
            <a:extLst>
              <a:ext uri="{FF2B5EF4-FFF2-40B4-BE49-F238E27FC236}">
                <a16:creationId xmlns:a16="http://schemas.microsoft.com/office/drawing/2014/main" id="{CA271164-99C2-47F3-AF0F-92A78F3BDFF7}"/>
              </a:ext>
            </a:extLst>
          </p:cNvPr>
          <p:cNvPicPr>
            <a:picLocks noChangeAspect="1"/>
          </p:cNvPicPr>
          <p:nvPr/>
        </p:nvPicPr>
        <p:blipFill rotWithShape="1">
          <a:blip r:embed="rId4">
            <a:extLst>
              <a:ext uri="{28A0092B-C50C-407E-A947-70E740481C1C}">
                <a14:useLocalDpi xmlns:a14="http://schemas.microsoft.com/office/drawing/2010/main"/>
              </a:ext>
            </a:extLst>
          </a:blip>
          <a:srcRect l="14753" r="17880"/>
          <a:stretch/>
        </p:blipFill>
        <p:spPr>
          <a:xfrm flipH="1">
            <a:off x="9771126" y="3616325"/>
            <a:ext cx="546681" cy="811498"/>
          </a:xfrm>
          <a:prstGeom prst="rect">
            <a:avLst/>
          </a:prstGeom>
        </p:spPr>
      </p:pic>
      <p:sp>
        <p:nvSpPr>
          <p:cNvPr id="14" name="内容占位符 5">
            <a:extLst>
              <a:ext uri="{FF2B5EF4-FFF2-40B4-BE49-F238E27FC236}">
                <a16:creationId xmlns:a16="http://schemas.microsoft.com/office/drawing/2014/main" id="{EA9C6B1D-FF81-45BF-AB91-B4EBB9577703}"/>
              </a:ext>
            </a:extLst>
          </p:cNvPr>
          <p:cNvSpPr txBox="1">
            <a:spLocks/>
          </p:cNvSpPr>
          <p:nvPr/>
        </p:nvSpPr>
        <p:spPr>
          <a:xfrm>
            <a:off x="10317807" y="3616325"/>
            <a:ext cx="1661351" cy="867833"/>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zh-CN" altLang="en-US" sz="1400" dirty="0">
                <a:solidFill>
                  <a:schemeClr val="tx1">
                    <a:lumMod val="65000"/>
                    <a:lumOff val="35000"/>
                  </a:schemeClr>
                </a:solidFill>
              </a:rPr>
              <a:t>运动防护专业知识</a:t>
            </a:r>
            <a:br>
              <a:rPr lang="en-US" altLang="zh-CN" sz="1400" dirty="0">
                <a:solidFill>
                  <a:schemeClr val="tx1">
                    <a:lumMod val="65000"/>
                    <a:lumOff val="35000"/>
                  </a:schemeClr>
                </a:solidFill>
              </a:rPr>
            </a:br>
            <a:r>
              <a:rPr lang="zh-CN" altLang="en-US" sz="1400" dirty="0">
                <a:solidFill>
                  <a:schemeClr val="tx1">
                    <a:lumMod val="65000"/>
                    <a:lumOff val="35000"/>
                  </a:schemeClr>
                </a:solidFill>
              </a:rPr>
              <a:t>黄昱伦 </a:t>
            </a:r>
            <a:r>
              <a:rPr lang="en-US" altLang="zh-TW" sz="1400" dirty="0">
                <a:solidFill>
                  <a:schemeClr val="tx1">
                    <a:lumMod val="65000"/>
                    <a:lumOff val="35000"/>
                  </a:schemeClr>
                </a:solidFill>
              </a:rPr>
              <a:t>Anita Huang​, MS, ATC (US), </a:t>
            </a:r>
            <a:br>
              <a:rPr lang="en-US" altLang="zh-TW" sz="1400" dirty="0">
                <a:solidFill>
                  <a:schemeClr val="tx1">
                    <a:lumMod val="65000"/>
                    <a:lumOff val="35000"/>
                  </a:schemeClr>
                </a:solidFill>
              </a:rPr>
            </a:br>
            <a:r>
              <a:rPr lang="en-US" altLang="zh-TW" sz="1400" dirty="0">
                <a:solidFill>
                  <a:schemeClr val="tx1">
                    <a:lumMod val="65000"/>
                    <a:lumOff val="35000"/>
                  </a:schemeClr>
                </a:solidFill>
              </a:rPr>
              <a:t>ATC (TW), EMT-1</a:t>
            </a:r>
          </a:p>
        </p:txBody>
      </p:sp>
      <p:sp>
        <p:nvSpPr>
          <p:cNvPr id="15" name="标题 1">
            <a:extLst>
              <a:ext uri="{FF2B5EF4-FFF2-40B4-BE49-F238E27FC236}">
                <a16:creationId xmlns:a16="http://schemas.microsoft.com/office/drawing/2014/main" id="{9F4795D6-F8D3-4145-9799-5B7E45E19E85}"/>
              </a:ext>
            </a:extLst>
          </p:cNvPr>
          <p:cNvSpPr txBox="1">
            <a:spLocks/>
          </p:cNvSpPr>
          <p:nvPr/>
        </p:nvSpPr>
        <p:spPr>
          <a:xfrm>
            <a:off x="9718011" y="6178600"/>
            <a:ext cx="2274082" cy="462061"/>
          </a:xfrm>
        </p:spPr>
        <p:txBody>
          <a:bodyPr>
            <a:noAutofit/>
          </a:bodyPr>
          <a:lstStyle>
            <a:lvl1pPr algn="l" defTabSz="914400" rtl="0" eaLnBrk="1" latinLnBrk="0" hangingPunct="1">
              <a:lnSpc>
                <a:spcPct val="90000"/>
              </a:lnSpc>
              <a:spcBef>
                <a:spcPct val="0"/>
              </a:spcBef>
              <a:buNone/>
              <a:defRPr sz="4400" b="1" kern="1200">
                <a:solidFill>
                  <a:schemeClr val="bg1">
                    <a:lumMod val="50000"/>
                  </a:schemeClr>
                </a:solidFill>
                <a:latin typeface="+mj-lt"/>
                <a:ea typeface="+mj-ea"/>
                <a:cs typeface="+mj-cs"/>
              </a:defRPr>
            </a:lvl1pPr>
          </a:lstStyle>
          <a:p>
            <a:pPr algn="ctr" fontAlgn="auto">
              <a:spcAft>
                <a:spcPts val="0"/>
              </a:spcAft>
            </a:pPr>
            <a:r>
              <a:rPr lang="en-US" altLang="zh-CN" sz="1800" dirty="0"/>
              <a:t>https://www.fifa.com/development/medical/index.html</a:t>
            </a:r>
            <a:endParaRPr lang="zh-CN" altLang="en-US" sz="1800" dirty="0"/>
          </a:p>
        </p:txBody>
      </p:sp>
      <p:pic>
        <p:nvPicPr>
          <p:cNvPr id="16" name="内容占位符 4">
            <a:extLst>
              <a:ext uri="{FF2B5EF4-FFF2-40B4-BE49-F238E27FC236}">
                <a16:creationId xmlns:a16="http://schemas.microsoft.com/office/drawing/2014/main" id="{8A7A6B4A-F111-44F8-B525-42DD316921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15052" y="5175128"/>
            <a:ext cx="2105874" cy="966887"/>
          </a:xfrm>
          <a:prstGeom prst="rect">
            <a:avLst/>
          </a:prstGeom>
        </p:spPr>
      </p:pic>
    </p:spTree>
    <p:extLst>
      <p:ext uri="{BB962C8B-B14F-4D97-AF65-F5344CB8AC3E}">
        <p14:creationId xmlns:p14="http://schemas.microsoft.com/office/powerpoint/2010/main" val="37061448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59"/>
          <p:cNvSpPr>
            <a:spLocks noChangeArrowheads="1"/>
          </p:cNvSpPr>
          <p:nvPr/>
        </p:nvSpPr>
        <p:spPr bwMode="auto">
          <a:xfrm>
            <a:off x="1671998" y="3847202"/>
            <a:ext cx="3920559" cy="73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4800" b="1" cap="all" dirty="0">
                <a:solidFill>
                  <a:schemeClr val="bg1"/>
                </a:solidFill>
                <a:effectLst>
                  <a:outerShdw blurRad="38100" dist="38100" dir="2700000" algn="tl">
                    <a:srgbClr val="000000">
                      <a:alpha val="43137"/>
                    </a:srgbClr>
                  </a:outerShdw>
                </a:effectLst>
                <a:cs typeface="Arial" panose="020B0604020202020204" pitchFamily="34" charset="0"/>
              </a:rPr>
              <a:t>THANK YOU </a:t>
            </a:r>
          </a:p>
        </p:txBody>
      </p:sp>
      <p:cxnSp>
        <p:nvCxnSpPr>
          <p:cNvPr id="5" name="直接连接符 4"/>
          <p:cNvCxnSpPr>
            <a:cxnSpLocks/>
          </p:cNvCxnSpPr>
          <p:nvPr/>
        </p:nvCxnSpPr>
        <p:spPr>
          <a:xfrm>
            <a:off x="780415" y="3782662"/>
            <a:ext cx="583285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6A974C0E-D65C-42A9-A6D9-D423BD1EBC53}"/>
              </a:ext>
            </a:extLst>
          </p:cNvPr>
          <p:cNvSpPr txBox="1"/>
          <p:nvPr/>
        </p:nvSpPr>
        <p:spPr>
          <a:xfrm>
            <a:off x="596726" y="2104157"/>
            <a:ext cx="6103217" cy="1569660"/>
          </a:xfrm>
          <a:prstGeom prst="rect">
            <a:avLst/>
          </a:prstGeom>
          <a:noFill/>
        </p:spPr>
        <p:txBody>
          <a:bodyPr wrap="square" rtlCol="0">
            <a:spAutoFit/>
          </a:bodyPr>
          <a:lstStyle/>
          <a:p>
            <a:pPr algn="r"/>
            <a:r>
              <a:rPr lang="zh-CN" altLang="en-US" sz="3200" b="1" spc="3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让运动员在赛场上发挥好表现</a:t>
            </a:r>
            <a:br>
              <a:rPr lang="en-US" altLang="zh-CN" sz="3200" b="1" spc="3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br>
            <a:r>
              <a:rPr lang="zh-CN" altLang="en-US" sz="3200" b="1" spc="3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让大众健康的享受体育的乐趣</a:t>
            </a:r>
            <a:endParaRPr lang="en-US" altLang="zh-CN" sz="3200" b="1" spc="3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r"/>
            <a:r>
              <a:rPr lang="en-US" altLang="zh-CN" sz="3200" b="1" spc="3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b="1" spc="3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王百川运动防护师</a:t>
            </a:r>
          </a:p>
        </p:txBody>
      </p:sp>
      <p:pic>
        <p:nvPicPr>
          <p:cNvPr id="7" name="图片 6">
            <a:extLst>
              <a:ext uri="{FF2B5EF4-FFF2-40B4-BE49-F238E27FC236}">
                <a16:creationId xmlns:a16="http://schemas.microsoft.com/office/drawing/2014/main" id="{0CDE89AB-B039-4B50-AFCB-173A422BBD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575" y="4216454"/>
            <a:ext cx="3523046" cy="2481545"/>
          </a:xfrm>
          <a:prstGeom prst="rect">
            <a:avLst/>
          </a:prstGeom>
        </p:spPr>
      </p:pic>
      <p:pic>
        <p:nvPicPr>
          <p:cNvPr id="8" name="图片 7" descr="w1">
            <a:extLst>
              <a:ext uri="{FF2B5EF4-FFF2-40B4-BE49-F238E27FC236}">
                <a16:creationId xmlns:a16="http://schemas.microsoft.com/office/drawing/2014/main" id="{3672D93A-CA07-4269-8709-09A36874A6D4}"/>
              </a:ext>
            </a:extLst>
          </p:cNvPr>
          <p:cNvPicPr>
            <a:picLocks noChangeAspect="1"/>
          </p:cNvPicPr>
          <p:nvPr/>
        </p:nvPicPr>
        <p:blipFill>
          <a:blip r:embed="rId4"/>
          <a:stretch>
            <a:fillRect/>
          </a:stretch>
        </p:blipFill>
        <p:spPr>
          <a:xfrm>
            <a:off x="8229575" y="1500862"/>
            <a:ext cx="3523046" cy="2643665"/>
          </a:xfrm>
          <a:prstGeom prst="rect">
            <a:avLst/>
          </a:prstGeom>
          <a:solidFill>
            <a:schemeClr val="lt1"/>
          </a:solidFill>
        </p:spPr>
      </p:pic>
    </p:spTree>
  </p:cSld>
  <p:clrMapOvr>
    <a:masterClrMapping/>
  </p:clrMapOvr>
  <mc:AlternateContent xmlns:mc="http://schemas.openxmlformats.org/markup-compatibility/2006" xmlns:p14="http://schemas.microsoft.com/office/powerpoint/2010/main">
    <mc:Choice Requires="p14">
      <p:transition spd="slow" p14:dur="1250" advClick="0" advTm="2000">
        <p14:switch dir="l"/>
      </p:transition>
    </mc:Choice>
    <mc:Fallback xmlns="">
      <p:transition spd="slow" advClick="0" advTm="2000">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图片 7">
            <a:extLst>
              <a:ext uri="{FF2B5EF4-FFF2-40B4-BE49-F238E27FC236}">
                <a16:creationId xmlns:a16="http://schemas.microsoft.com/office/drawing/2014/main" id="{880681F6-CB3F-4483-8921-2A59509E25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63"/>
          <a:stretch/>
        </p:blipFill>
        <p:spPr bwMode="auto">
          <a:xfrm>
            <a:off x="14239" y="-88589"/>
            <a:ext cx="12858749" cy="732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3" descr="吉林体院校徽">
            <a:extLst>
              <a:ext uri="{FF2B5EF4-FFF2-40B4-BE49-F238E27FC236}">
                <a16:creationId xmlns:a16="http://schemas.microsoft.com/office/drawing/2014/main" id="{A9C132EA-8021-4323-A9A7-C0CBBEB4FE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57" t="-325" r="56935" b="325"/>
          <a:stretch/>
        </p:blipFill>
        <p:spPr bwMode="auto">
          <a:xfrm>
            <a:off x="-4873" y="6114062"/>
            <a:ext cx="1958490" cy="1116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3" descr="吉林体院校徽">
            <a:extLst>
              <a:ext uri="{FF2B5EF4-FFF2-40B4-BE49-F238E27FC236}">
                <a16:creationId xmlns:a16="http://schemas.microsoft.com/office/drawing/2014/main" id="{CF67BAEC-D9E6-433C-B5F7-60A4FC903B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091" t="-325" r="43511" b="325"/>
          <a:stretch/>
        </p:blipFill>
        <p:spPr bwMode="auto">
          <a:xfrm>
            <a:off x="1953617" y="6114062"/>
            <a:ext cx="8940254" cy="111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descr="吉林体院校徽">
            <a:extLst>
              <a:ext uri="{FF2B5EF4-FFF2-40B4-BE49-F238E27FC236}">
                <a16:creationId xmlns:a16="http://schemas.microsoft.com/office/drawing/2014/main" id="{97508C75-237A-4E4C-B10E-6B865407AB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489" t="-325" b="325"/>
          <a:stretch/>
        </p:blipFill>
        <p:spPr bwMode="auto">
          <a:xfrm>
            <a:off x="10708522" y="6109689"/>
            <a:ext cx="2150227" cy="111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标题 3">
            <a:extLst>
              <a:ext uri="{FF2B5EF4-FFF2-40B4-BE49-F238E27FC236}">
                <a16:creationId xmlns:a16="http://schemas.microsoft.com/office/drawing/2014/main" id="{5CDB2157-835A-4C9C-9EE6-2A59E655D8FE}"/>
              </a:ext>
            </a:extLst>
          </p:cNvPr>
          <p:cNvSpPr>
            <a:spLocks noGrp="1"/>
          </p:cNvSpPr>
          <p:nvPr>
            <p:ph type="ctrTitle"/>
          </p:nvPr>
        </p:nvSpPr>
        <p:spPr>
          <a:xfrm>
            <a:off x="1385309" y="802308"/>
            <a:ext cx="5057832" cy="2518034"/>
          </a:xfrm>
        </p:spPr>
        <p:txBody>
          <a:bodyPr/>
          <a:lstStyle/>
          <a:p>
            <a:pPr>
              <a:defRPr/>
            </a:pPr>
            <a:r>
              <a:rPr lang="zh-CN" altLang="en-US" dirty="0">
                <a:solidFill>
                  <a:srgbClr val="FFC000"/>
                </a:solidFill>
              </a:rPr>
              <a:t>建设体育强国</a:t>
            </a:r>
            <a:br>
              <a:rPr lang="en-US" altLang="zh-CN" dirty="0">
                <a:solidFill>
                  <a:srgbClr val="FFC000"/>
                </a:solidFill>
              </a:rPr>
            </a:br>
            <a:r>
              <a:rPr lang="zh-CN" altLang="en-US" dirty="0">
                <a:solidFill>
                  <a:srgbClr val="FFC000"/>
                </a:solidFill>
              </a:rPr>
              <a:t>实现健康中国</a:t>
            </a:r>
          </a:p>
        </p:txBody>
      </p:sp>
      <p:sp>
        <p:nvSpPr>
          <p:cNvPr id="24581" name="副标题 4">
            <a:extLst>
              <a:ext uri="{FF2B5EF4-FFF2-40B4-BE49-F238E27FC236}">
                <a16:creationId xmlns:a16="http://schemas.microsoft.com/office/drawing/2014/main" id="{25A15573-F6D7-4CF3-8F5A-CB83313120BF}"/>
              </a:ext>
            </a:extLst>
          </p:cNvPr>
          <p:cNvSpPr>
            <a:spLocks noGrp="1" noChangeArrowheads="1"/>
          </p:cNvSpPr>
          <p:nvPr>
            <p:ph type="subTitle" idx="1"/>
          </p:nvPr>
        </p:nvSpPr>
        <p:spPr>
          <a:xfrm>
            <a:off x="1477262" y="3711226"/>
            <a:ext cx="5057832" cy="1413046"/>
          </a:xfrm>
        </p:spPr>
        <p:txBody>
          <a:bodyPr/>
          <a:lstStyle/>
          <a:p>
            <a:r>
              <a:rPr lang="zh-CN" altLang="en-US" sz="3375" b="1" dirty="0">
                <a:solidFill>
                  <a:schemeClr val="bg1"/>
                </a:solidFill>
                <a:latin typeface="黑体" panose="02010609060101010101" pitchFamily="49" charset="-122"/>
                <a:ea typeface="黑体" panose="02010609060101010101" pitchFamily="49" charset="-122"/>
              </a:rPr>
              <a:t>谢谢聆听、敬请指正！</a:t>
            </a:r>
          </a:p>
        </p:txBody>
      </p:sp>
      <p:pic>
        <p:nvPicPr>
          <p:cNvPr id="6" name="图片 5" descr="职业分类大典">
            <a:extLst>
              <a:ext uri="{FF2B5EF4-FFF2-40B4-BE49-F238E27FC236}">
                <a16:creationId xmlns:a16="http://schemas.microsoft.com/office/drawing/2014/main" id="{B45539E3-5365-44FB-A650-D8A538D278DC}"/>
              </a:ext>
            </a:extLst>
          </p:cNvPr>
          <p:cNvPicPr>
            <a:picLocks noChangeAspect="1"/>
          </p:cNvPicPr>
          <p:nvPr/>
        </p:nvPicPr>
        <p:blipFill rotWithShape="1">
          <a:blip r:embed="rId5"/>
          <a:srcRect l="4299" t="6031" b="3491"/>
          <a:stretch/>
        </p:blipFill>
        <p:spPr>
          <a:xfrm>
            <a:off x="10628291" y="486809"/>
            <a:ext cx="1690300" cy="2278254"/>
          </a:xfrm>
          <a:prstGeom prst="rect">
            <a:avLst/>
          </a:prstGeom>
          <a:solidFill>
            <a:schemeClr val="lt1"/>
          </a:solidFill>
        </p:spPr>
      </p:pic>
      <p:sp>
        <p:nvSpPr>
          <p:cNvPr id="2" name="矩形 1">
            <a:extLst>
              <a:ext uri="{FF2B5EF4-FFF2-40B4-BE49-F238E27FC236}">
                <a16:creationId xmlns:a16="http://schemas.microsoft.com/office/drawing/2014/main" id="{11BF2C13-F383-42DF-8F9A-22317C31949B}"/>
              </a:ext>
            </a:extLst>
          </p:cNvPr>
          <p:cNvSpPr/>
          <p:nvPr/>
        </p:nvSpPr>
        <p:spPr>
          <a:xfrm>
            <a:off x="10778211" y="2928706"/>
            <a:ext cx="1614358" cy="646331"/>
          </a:xfrm>
          <a:prstGeom prst="rect">
            <a:avLst/>
          </a:prstGeom>
        </p:spPr>
        <p:txBody>
          <a:bodyPr wrap="square">
            <a:spAutoFit/>
          </a:bodyPr>
          <a:lstStyle/>
          <a:p>
            <a:pPr algn="ctr"/>
            <a:r>
              <a:rPr lang="en-US" altLang="zh-CN" dirty="0">
                <a:solidFill>
                  <a:schemeClr val="bg1"/>
                </a:solidFill>
                <a:sym typeface="宋体" panose="02010600030101010101" pitchFamily="2" charset="-122"/>
              </a:rPr>
              <a:t>2-09-07-04 </a:t>
            </a:r>
            <a:br>
              <a:rPr lang="en-US" altLang="zh-CN" dirty="0">
                <a:solidFill>
                  <a:schemeClr val="bg1"/>
                </a:solidFill>
                <a:sym typeface="宋体" panose="02010600030101010101" pitchFamily="2" charset="-122"/>
              </a:rPr>
            </a:br>
            <a:r>
              <a:rPr lang="zh-CN" altLang="en-US" dirty="0">
                <a:solidFill>
                  <a:schemeClr val="bg1"/>
                </a:solidFill>
                <a:sym typeface="宋体" panose="02010600030101010101" pitchFamily="2" charset="-122"/>
              </a:rPr>
              <a:t>运动防护师</a:t>
            </a:r>
            <a:endParaRPr lang="zh-CN" altLang="en-US" dirty="0">
              <a:solidFill>
                <a:schemeClr val="bg1"/>
              </a:solidFill>
            </a:endParaRPr>
          </a:p>
        </p:txBody>
      </p:sp>
      <p:sp>
        <p:nvSpPr>
          <p:cNvPr id="8" name="文本框 7">
            <a:extLst>
              <a:ext uri="{FF2B5EF4-FFF2-40B4-BE49-F238E27FC236}">
                <a16:creationId xmlns:a16="http://schemas.microsoft.com/office/drawing/2014/main" id="{37E1737D-0EC8-4B18-8C70-7735EE494B30}"/>
              </a:ext>
            </a:extLst>
          </p:cNvPr>
          <p:cNvSpPr txBox="1"/>
          <p:nvPr/>
        </p:nvSpPr>
        <p:spPr>
          <a:xfrm>
            <a:off x="2180903" y="6351327"/>
            <a:ext cx="2659702" cy="461665"/>
          </a:xfrm>
          <a:prstGeom prst="rect">
            <a:avLst/>
          </a:prstGeom>
          <a:noFill/>
        </p:spPr>
        <p:txBody>
          <a:bodyPr wrap="none" rtlCol="0">
            <a:spAutoFit/>
          </a:bodyPr>
          <a:lstStyle/>
          <a:p>
            <a:pPr algn="ctr"/>
            <a:r>
              <a:rPr lang="zh-CN" altLang="en-US" sz="2400" b="1" dirty="0">
                <a:solidFill>
                  <a:schemeClr val="bg1"/>
                </a:solidFill>
                <a:latin typeface="方正舒体" panose="02010601030101010101" pitchFamily="2" charset="-122"/>
                <a:ea typeface="方正舒体" panose="02010601030101010101" pitchFamily="2" charset="-122"/>
              </a:rPr>
              <a:t>运动健康技术学院</a:t>
            </a:r>
          </a:p>
        </p:txBody>
      </p:sp>
      <p:sp>
        <p:nvSpPr>
          <p:cNvPr id="9" name="文本框 8">
            <a:extLst>
              <a:ext uri="{FF2B5EF4-FFF2-40B4-BE49-F238E27FC236}">
                <a16:creationId xmlns:a16="http://schemas.microsoft.com/office/drawing/2014/main" id="{3C99140E-5307-410D-B9B3-75DEB9A7C7B5}"/>
              </a:ext>
            </a:extLst>
          </p:cNvPr>
          <p:cNvSpPr txBox="1"/>
          <p:nvPr/>
        </p:nvSpPr>
        <p:spPr>
          <a:xfrm>
            <a:off x="1714717" y="6718456"/>
            <a:ext cx="3513996" cy="253916"/>
          </a:xfrm>
          <a:prstGeom prst="rect">
            <a:avLst/>
          </a:prstGeom>
          <a:noFill/>
        </p:spPr>
        <p:txBody>
          <a:bodyPr wrap="square" rtlCol="0">
            <a:spAutoFit/>
          </a:bodyPr>
          <a:lstStyle/>
          <a:p>
            <a:pPr algn="ctr"/>
            <a:r>
              <a:rPr lang="en-US" altLang="zh-CN" sz="1000" dirty="0">
                <a:solidFill>
                  <a:schemeClr val="bg1"/>
                </a:solidFill>
              </a:rPr>
              <a:t>HEALTH TECH, Changchun, Jilin, China </a:t>
            </a:r>
          </a:p>
        </p:txBody>
      </p:sp>
      <p:sp>
        <p:nvSpPr>
          <p:cNvPr id="10" name="Rectangle 4">
            <a:extLst>
              <a:ext uri="{FF2B5EF4-FFF2-40B4-BE49-F238E27FC236}">
                <a16:creationId xmlns:a16="http://schemas.microsoft.com/office/drawing/2014/main" id="{13BCC6E8-9229-4BC5-AE2A-D30F418500C5}"/>
              </a:ext>
            </a:extLst>
          </p:cNvPr>
          <p:cNvSpPr>
            <a:spLocks noGrp="1" noChangeArrowheads="1"/>
          </p:cNvSpPr>
          <p:nvPr/>
        </p:nvSpPr>
        <p:spPr>
          <a:xfrm>
            <a:off x="5097198" y="6514907"/>
            <a:ext cx="5027623" cy="330507"/>
          </a:xfrm>
          <a:prstGeom prst="rect">
            <a:avLst/>
          </a:prstGeom>
        </p:spPr>
        <p:txBody>
          <a:bodyPr vert="horz" wrap="square" lIns="105550" tIns="52775" rIns="105550" bIns="52775" numCol="1" rtlCol="0" anchor="t" anchorCtr="0" compatLnSpc="1">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74557" indent="-474557" defTabSz="622197"/>
            <a:r>
              <a:rPr lang="zh-CN" altLang="en-US" sz="1266" noProof="1">
                <a:solidFill>
                  <a:srgbClr val="C00000"/>
                </a:solidFill>
                <a:latin typeface="微软雅黑" panose="020B0503020204020204" charset="-122"/>
                <a:ea typeface="微软雅黑" panose="020B0503020204020204" charset="-122"/>
              </a:rPr>
              <a:t>视野 </a:t>
            </a:r>
            <a:r>
              <a:rPr lang="en-US" altLang="zh-CN" sz="1266" noProof="1">
                <a:solidFill>
                  <a:srgbClr val="C00000"/>
                </a:solidFill>
                <a:latin typeface="微软雅黑" panose="020B0503020204020204" charset="-122"/>
                <a:ea typeface="微软雅黑" panose="020B0503020204020204" charset="-122"/>
              </a:rPr>
              <a:t>View, </a:t>
            </a:r>
            <a:r>
              <a:rPr lang="zh-CN" altLang="en-US" sz="1266" noProof="1">
                <a:solidFill>
                  <a:srgbClr val="C00000"/>
                </a:solidFill>
                <a:latin typeface="微软雅黑" panose="020B0503020204020204" charset="-122"/>
                <a:ea typeface="微软雅黑" panose="020B0503020204020204" charset="-122"/>
              </a:rPr>
              <a:t>愿景</a:t>
            </a:r>
            <a:r>
              <a:rPr lang="en-US" altLang="zh-CN" sz="1266" noProof="1">
                <a:solidFill>
                  <a:srgbClr val="C00000"/>
                </a:solidFill>
                <a:latin typeface="微软雅黑" panose="020B0503020204020204" charset="-122"/>
                <a:ea typeface="微软雅黑" panose="020B0503020204020204" charset="-122"/>
              </a:rPr>
              <a:t> Vision, </a:t>
            </a:r>
            <a:r>
              <a:rPr lang="zh-CN" altLang="en-US" sz="1266" noProof="1">
                <a:solidFill>
                  <a:srgbClr val="C00000"/>
                </a:solidFill>
                <a:latin typeface="微软雅黑" panose="020B0503020204020204" charset="-122"/>
                <a:ea typeface="微软雅黑" panose="020B0503020204020204" charset="-122"/>
              </a:rPr>
              <a:t>致胜</a:t>
            </a:r>
            <a:r>
              <a:rPr lang="en-US" altLang="zh-CN" sz="1266" noProof="1">
                <a:solidFill>
                  <a:srgbClr val="C00000"/>
                </a:solidFill>
                <a:latin typeface="微软雅黑" panose="020B0503020204020204" charset="-122"/>
                <a:ea typeface="微软雅黑" panose="020B0503020204020204" charset="-122"/>
              </a:rPr>
              <a:t> Victory, </a:t>
            </a:r>
            <a:r>
              <a:rPr lang="zh-CN" altLang="en-US" sz="1266" noProof="1">
                <a:solidFill>
                  <a:srgbClr val="C00000"/>
                </a:solidFill>
                <a:latin typeface="微软雅黑" panose="020B0503020204020204" charset="-122"/>
                <a:ea typeface="微软雅黑" panose="020B0503020204020204" charset="-122"/>
              </a:rPr>
              <a:t>价值</a:t>
            </a:r>
            <a:r>
              <a:rPr lang="en-US" altLang="zh-CN" sz="1266" noProof="1">
                <a:solidFill>
                  <a:srgbClr val="C00000"/>
                </a:solidFill>
                <a:latin typeface="微软雅黑" panose="020B0503020204020204" charset="-122"/>
                <a:ea typeface="微软雅黑" panose="020B0503020204020204" charset="-122"/>
              </a:rPr>
              <a:t> Vaule, </a:t>
            </a:r>
            <a:r>
              <a:rPr lang="zh-CN" altLang="en-US" sz="1266" noProof="1">
                <a:solidFill>
                  <a:srgbClr val="C00000"/>
                </a:solidFill>
                <a:latin typeface="微软雅黑" panose="020B0503020204020204" charset="-122"/>
                <a:ea typeface="微软雅黑" panose="020B0503020204020204" charset="-122"/>
              </a:rPr>
              <a:t>活力</a:t>
            </a:r>
            <a:r>
              <a:rPr lang="en-US" altLang="zh-CN" sz="1266" noProof="1">
                <a:solidFill>
                  <a:srgbClr val="C00000"/>
                </a:solidFill>
                <a:latin typeface="微软雅黑" panose="020B0503020204020204" charset="-122"/>
                <a:ea typeface="微软雅黑" panose="020B0503020204020204" charset="-122"/>
              </a:rPr>
              <a:t> Vitality</a:t>
            </a:r>
            <a:endParaRPr lang="zh-CN" altLang="en-US" sz="1266" noProof="1">
              <a:solidFill>
                <a:srgbClr val="C00000"/>
              </a:solidFill>
              <a:latin typeface="微软雅黑" panose="020B0503020204020204" charset="-122"/>
              <a:ea typeface="微软雅黑" panose="020B0503020204020204" charset="-122"/>
            </a:endParaRPr>
          </a:p>
        </p:txBody>
      </p:sp>
      <p:sp>
        <p:nvSpPr>
          <p:cNvPr id="15" name="文本框 14">
            <a:extLst>
              <a:ext uri="{FF2B5EF4-FFF2-40B4-BE49-F238E27FC236}">
                <a16:creationId xmlns:a16="http://schemas.microsoft.com/office/drawing/2014/main" id="{EFA34054-0A4F-4B9C-AF46-105622839468}"/>
              </a:ext>
            </a:extLst>
          </p:cNvPr>
          <p:cNvSpPr txBox="1"/>
          <p:nvPr/>
        </p:nvSpPr>
        <p:spPr>
          <a:xfrm>
            <a:off x="2160726" y="6342627"/>
            <a:ext cx="2659702" cy="461665"/>
          </a:xfrm>
          <a:prstGeom prst="rect">
            <a:avLst/>
          </a:prstGeom>
          <a:noFill/>
        </p:spPr>
        <p:txBody>
          <a:bodyPr wrap="none" rtlCol="0">
            <a:spAutoFit/>
          </a:bodyPr>
          <a:lstStyle/>
          <a:p>
            <a:pPr algn="ctr"/>
            <a:r>
              <a:rPr lang="zh-CN" altLang="en-US" sz="2400" b="1" dirty="0">
                <a:solidFill>
                  <a:srgbClr val="B60007"/>
                </a:solidFill>
                <a:latin typeface="方正舒体" panose="02010601030101010101" pitchFamily="2" charset="-122"/>
                <a:ea typeface="方正舒体" panose="02010601030101010101" pitchFamily="2" charset="-122"/>
              </a:rPr>
              <a:t>运动健康技术学院</a:t>
            </a:r>
          </a:p>
        </p:txBody>
      </p:sp>
      <p:sp>
        <p:nvSpPr>
          <p:cNvPr id="16" name="文本框 15">
            <a:extLst>
              <a:ext uri="{FF2B5EF4-FFF2-40B4-BE49-F238E27FC236}">
                <a16:creationId xmlns:a16="http://schemas.microsoft.com/office/drawing/2014/main" id="{9B1D851A-F60E-46CA-AF9D-26752624E7C8}"/>
              </a:ext>
            </a:extLst>
          </p:cNvPr>
          <p:cNvSpPr txBox="1"/>
          <p:nvPr/>
        </p:nvSpPr>
        <p:spPr>
          <a:xfrm>
            <a:off x="2324919" y="6719301"/>
            <a:ext cx="2376264" cy="230832"/>
          </a:xfrm>
          <a:prstGeom prst="rect">
            <a:avLst/>
          </a:prstGeom>
          <a:noFill/>
        </p:spPr>
        <p:txBody>
          <a:bodyPr wrap="square" rtlCol="0">
            <a:spAutoFit/>
          </a:bodyPr>
          <a:lstStyle/>
          <a:p>
            <a:pPr algn="ctr"/>
            <a:r>
              <a:rPr lang="en-US" altLang="zh-CN" sz="900" dirty="0">
                <a:solidFill>
                  <a:srgbClr val="C00000"/>
                </a:solidFill>
              </a:rPr>
              <a:t>HEALTH TECH, Changchun, Jilin, China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84B7D-4A3D-46BC-BD26-DD12F25DFC70}"/>
              </a:ext>
            </a:extLst>
          </p:cNvPr>
          <p:cNvSpPr>
            <a:spLocks noGrp="1"/>
          </p:cNvSpPr>
          <p:nvPr>
            <p:ph type="title"/>
          </p:nvPr>
        </p:nvSpPr>
        <p:spPr>
          <a:xfrm>
            <a:off x="5493310" y="446855"/>
            <a:ext cx="4555089" cy="1033145"/>
          </a:xfrm>
        </p:spPr>
        <p:txBody>
          <a:bodyPr>
            <a:normAutofit fontScale="90000"/>
          </a:bodyPr>
          <a:lstStyle/>
          <a:p>
            <a:r>
              <a:rPr lang="en-US" altLang="zh-CN" dirty="0"/>
              <a:t>Lakers</a:t>
            </a:r>
            <a:br>
              <a:rPr lang="en-US" altLang="zh-CN" dirty="0"/>
            </a:br>
            <a:r>
              <a:rPr lang="en-US" altLang="zh-CN" dirty="0"/>
              <a:t>Coaching Staff</a:t>
            </a:r>
            <a:endParaRPr lang="zh-CN" altLang="en-US" dirty="0"/>
          </a:p>
        </p:txBody>
      </p:sp>
      <p:pic>
        <p:nvPicPr>
          <p:cNvPr id="5" name="图片 4">
            <a:extLst>
              <a:ext uri="{FF2B5EF4-FFF2-40B4-BE49-F238E27FC236}">
                <a16:creationId xmlns:a16="http://schemas.microsoft.com/office/drawing/2014/main" id="{87EC901F-39E0-4757-9EBF-DAE452B56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79" y="239660"/>
            <a:ext cx="5246557" cy="4420845"/>
          </a:xfrm>
          <a:prstGeom prst="rect">
            <a:avLst/>
          </a:prstGeom>
        </p:spPr>
      </p:pic>
      <p:pic>
        <p:nvPicPr>
          <p:cNvPr id="7" name="图片 6">
            <a:extLst>
              <a:ext uri="{FF2B5EF4-FFF2-40B4-BE49-F238E27FC236}">
                <a16:creationId xmlns:a16="http://schemas.microsoft.com/office/drawing/2014/main" id="{A9F33652-05EB-451B-B99B-58A22692B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071" y="1687195"/>
            <a:ext cx="5180791" cy="4172400"/>
          </a:xfrm>
          <a:prstGeom prst="rect">
            <a:avLst/>
          </a:prstGeom>
        </p:spPr>
      </p:pic>
      <p:pic>
        <p:nvPicPr>
          <p:cNvPr id="9" name="图片 8">
            <a:extLst>
              <a:ext uri="{FF2B5EF4-FFF2-40B4-BE49-F238E27FC236}">
                <a16:creationId xmlns:a16="http://schemas.microsoft.com/office/drawing/2014/main" id="{0EDDA412-AE2E-4BFC-A33C-CFA41148D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1816" y="2562870"/>
            <a:ext cx="5202713" cy="4435459"/>
          </a:xfrm>
          <a:prstGeom prst="rect">
            <a:avLst/>
          </a:prstGeom>
        </p:spPr>
      </p:pic>
      <p:sp>
        <p:nvSpPr>
          <p:cNvPr id="10" name="矩形 9">
            <a:extLst>
              <a:ext uri="{FF2B5EF4-FFF2-40B4-BE49-F238E27FC236}">
                <a16:creationId xmlns:a16="http://schemas.microsoft.com/office/drawing/2014/main" id="{A3776ACA-1218-481C-82C8-1CAB2ADC778E}"/>
              </a:ext>
            </a:extLst>
          </p:cNvPr>
          <p:cNvSpPr/>
          <p:nvPr/>
        </p:nvSpPr>
        <p:spPr>
          <a:xfrm>
            <a:off x="3808337" y="5883328"/>
            <a:ext cx="3538213" cy="369332"/>
          </a:xfrm>
          <a:prstGeom prst="rect">
            <a:avLst/>
          </a:prstGeom>
        </p:spPr>
        <p:txBody>
          <a:bodyPr wrap="none">
            <a:spAutoFit/>
          </a:bodyPr>
          <a:lstStyle/>
          <a:p>
            <a:r>
              <a:rPr lang="zh-CN" altLang="en-US" dirty="0">
                <a:solidFill>
                  <a:schemeClr val="bg1"/>
                </a:solidFill>
              </a:rPr>
              <a:t>https://www.nba.com/lakers/roster</a:t>
            </a:r>
          </a:p>
        </p:txBody>
      </p:sp>
    </p:spTree>
    <p:extLst>
      <p:ext uri="{BB962C8B-B14F-4D97-AF65-F5344CB8AC3E}">
        <p14:creationId xmlns:p14="http://schemas.microsoft.com/office/powerpoint/2010/main" val="2861784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1B51C6-173C-4D33-949D-0A2A57E58B35}"/>
              </a:ext>
            </a:extLst>
          </p:cNvPr>
          <p:cNvSpPr>
            <a:spLocks noGrp="1"/>
          </p:cNvSpPr>
          <p:nvPr>
            <p:ph type="title"/>
          </p:nvPr>
        </p:nvSpPr>
        <p:spPr>
          <a:xfrm>
            <a:off x="6285359" y="308154"/>
            <a:ext cx="4443948" cy="1033145"/>
          </a:xfrm>
        </p:spPr>
        <p:txBody>
          <a:bodyPr>
            <a:normAutofit fontScale="90000"/>
          </a:bodyPr>
          <a:lstStyle/>
          <a:p>
            <a:r>
              <a:rPr lang="en-US" altLang="zh-CN" dirty="0"/>
              <a:t>Lakers </a:t>
            </a:r>
            <a:br>
              <a:rPr lang="en-US" altLang="zh-CN" dirty="0"/>
            </a:br>
            <a:r>
              <a:rPr lang="en-US" altLang="zh-CN" dirty="0"/>
              <a:t>Training Staff</a:t>
            </a:r>
            <a:endParaRPr lang="zh-CN" altLang="en-US" dirty="0"/>
          </a:p>
        </p:txBody>
      </p:sp>
      <p:pic>
        <p:nvPicPr>
          <p:cNvPr id="5" name="图片 4">
            <a:extLst>
              <a:ext uri="{FF2B5EF4-FFF2-40B4-BE49-F238E27FC236}">
                <a16:creationId xmlns:a16="http://schemas.microsoft.com/office/drawing/2014/main" id="{1C415855-FDF9-4961-ADC5-045F58842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95" y="144861"/>
            <a:ext cx="5866657" cy="5101441"/>
          </a:xfrm>
          <a:prstGeom prst="rect">
            <a:avLst/>
          </a:prstGeom>
        </p:spPr>
      </p:pic>
      <p:pic>
        <p:nvPicPr>
          <p:cNvPr id="7" name="图片 6">
            <a:extLst>
              <a:ext uri="{FF2B5EF4-FFF2-40B4-BE49-F238E27FC236}">
                <a16:creationId xmlns:a16="http://schemas.microsoft.com/office/drawing/2014/main" id="{496FF037-5961-468C-9A3E-D42AACECF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1468" y="2755157"/>
            <a:ext cx="5883114" cy="4212803"/>
          </a:xfrm>
          <a:prstGeom prst="rect">
            <a:avLst/>
          </a:prstGeom>
        </p:spPr>
      </p:pic>
      <p:pic>
        <p:nvPicPr>
          <p:cNvPr id="9" name="图片 8">
            <a:extLst>
              <a:ext uri="{FF2B5EF4-FFF2-40B4-BE49-F238E27FC236}">
                <a16:creationId xmlns:a16="http://schemas.microsoft.com/office/drawing/2014/main" id="{C373202B-9DDC-413C-9CD0-299BCFF96874}"/>
              </a:ext>
            </a:extLst>
          </p:cNvPr>
          <p:cNvPicPr>
            <a:picLocks noChangeAspect="1"/>
          </p:cNvPicPr>
          <p:nvPr/>
        </p:nvPicPr>
        <p:blipFill rotWithShape="1">
          <a:blip r:embed="rId4">
            <a:extLst>
              <a:ext uri="{28A0092B-C50C-407E-A947-70E740481C1C}">
                <a14:useLocalDpi xmlns:a14="http://schemas.microsoft.com/office/drawing/2010/main" val="0"/>
              </a:ext>
            </a:extLst>
          </a:blip>
          <a:srcRect b="16921"/>
          <a:stretch/>
        </p:blipFill>
        <p:spPr>
          <a:xfrm>
            <a:off x="6795964" y="5008299"/>
            <a:ext cx="5866658" cy="2064410"/>
          </a:xfrm>
          <a:prstGeom prst="rect">
            <a:avLst/>
          </a:prstGeom>
        </p:spPr>
      </p:pic>
      <p:sp>
        <p:nvSpPr>
          <p:cNvPr id="10" name="矩形 9">
            <a:extLst>
              <a:ext uri="{FF2B5EF4-FFF2-40B4-BE49-F238E27FC236}">
                <a16:creationId xmlns:a16="http://schemas.microsoft.com/office/drawing/2014/main" id="{DF915DEE-C544-4FBA-896C-28E9C26A4E8E}"/>
              </a:ext>
            </a:extLst>
          </p:cNvPr>
          <p:cNvSpPr/>
          <p:nvPr/>
        </p:nvSpPr>
        <p:spPr>
          <a:xfrm>
            <a:off x="8306969" y="4676892"/>
            <a:ext cx="4184094" cy="369332"/>
          </a:xfrm>
          <a:prstGeom prst="rect">
            <a:avLst/>
          </a:prstGeom>
        </p:spPr>
        <p:txBody>
          <a:bodyPr wrap="none">
            <a:spAutoFit/>
          </a:bodyPr>
          <a:lstStyle/>
          <a:p>
            <a:r>
              <a:rPr lang="zh-CN" altLang="en-US" dirty="0">
                <a:solidFill>
                  <a:schemeClr val="bg1"/>
                </a:solidFill>
              </a:rPr>
              <a:t>https://www.nba.com/lakers/training-staff</a:t>
            </a:r>
          </a:p>
        </p:txBody>
      </p:sp>
      <p:sp>
        <p:nvSpPr>
          <p:cNvPr id="11" name="文本框 10">
            <a:extLst>
              <a:ext uri="{FF2B5EF4-FFF2-40B4-BE49-F238E27FC236}">
                <a16:creationId xmlns:a16="http://schemas.microsoft.com/office/drawing/2014/main" id="{F8CD12BB-A73C-42DD-A560-33AF2B2B9005}"/>
              </a:ext>
            </a:extLst>
          </p:cNvPr>
          <p:cNvSpPr txBox="1"/>
          <p:nvPr/>
        </p:nvSpPr>
        <p:spPr>
          <a:xfrm>
            <a:off x="782419" y="3490201"/>
            <a:ext cx="1098634" cy="369332"/>
          </a:xfrm>
          <a:prstGeom prst="rect">
            <a:avLst/>
          </a:prstGeom>
          <a:noFill/>
        </p:spPr>
        <p:txBody>
          <a:bodyPr wrap="none" rtlCol="0">
            <a:spAutoFit/>
          </a:bodyPr>
          <a:lstStyle/>
          <a:p>
            <a:r>
              <a:rPr lang="en-US" altLang="zh-CN" dirty="0">
                <a:solidFill>
                  <a:schemeClr val="bg1"/>
                </a:solidFill>
              </a:rPr>
              <a:t>ATC, CSCS</a:t>
            </a:r>
            <a:endParaRPr lang="zh-CN" altLang="en-US" dirty="0">
              <a:solidFill>
                <a:schemeClr val="bg1"/>
              </a:solidFill>
            </a:endParaRPr>
          </a:p>
        </p:txBody>
      </p:sp>
      <p:pic>
        <p:nvPicPr>
          <p:cNvPr id="1026" name="Picture 2" descr="ç¸éåç">
            <a:extLst>
              <a:ext uri="{FF2B5EF4-FFF2-40B4-BE49-F238E27FC236}">
                <a16:creationId xmlns:a16="http://schemas.microsoft.com/office/drawing/2014/main" id="{45CFDBAB-959C-47E8-8B22-ABBB389AD15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3742"/>
          <a:stretch/>
        </p:blipFill>
        <p:spPr bwMode="auto">
          <a:xfrm>
            <a:off x="10232518" y="2705507"/>
            <a:ext cx="2391035" cy="1848895"/>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a:extLst>
              <a:ext uri="{FF2B5EF4-FFF2-40B4-BE49-F238E27FC236}">
                <a16:creationId xmlns:a16="http://schemas.microsoft.com/office/drawing/2014/main" id="{95AD7D12-3BEB-444E-97F3-45A1A6C4BB15}"/>
              </a:ext>
            </a:extLst>
          </p:cNvPr>
          <p:cNvSpPr txBox="1"/>
          <p:nvPr/>
        </p:nvSpPr>
        <p:spPr>
          <a:xfrm>
            <a:off x="5781303" y="4264397"/>
            <a:ext cx="530594" cy="369332"/>
          </a:xfrm>
          <a:prstGeom prst="rect">
            <a:avLst/>
          </a:prstGeom>
          <a:noFill/>
        </p:spPr>
        <p:txBody>
          <a:bodyPr wrap="none" rtlCol="0">
            <a:spAutoFit/>
          </a:bodyPr>
          <a:lstStyle/>
          <a:p>
            <a:r>
              <a:rPr lang="en-US" altLang="zh-CN" dirty="0">
                <a:solidFill>
                  <a:schemeClr val="bg1"/>
                </a:solidFill>
              </a:rPr>
              <a:t>ATC</a:t>
            </a:r>
            <a:endParaRPr lang="zh-CN" altLang="en-US" dirty="0">
              <a:solidFill>
                <a:schemeClr val="bg1"/>
              </a:solidFill>
            </a:endParaRPr>
          </a:p>
        </p:txBody>
      </p:sp>
      <p:sp>
        <p:nvSpPr>
          <p:cNvPr id="14" name="文本框 13">
            <a:extLst>
              <a:ext uri="{FF2B5EF4-FFF2-40B4-BE49-F238E27FC236}">
                <a16:creationId xmlns:a16="http://schemas.microsoft.com/office/drawing/2014/main" id="{86FE10B3-C9BE-4949-B443-32DF03B6D725}"/>
              </a:ext>
            </a:extLst>
          </p:cNvPr>
          <p:cNvSpPr txBox="1"/>
          <p:nvPr/>
        </p:nvSpPr>
        <p:spPr>
          <a:xfrm>
            <a:off x="5532812" y="6257948"/>
            <a:ext cx="990015" cy="369332"/>
          </a:xfrm>
          <a:prstGeom prst="rect">
            <a:avLst/>
          </a:prstGeom>
          <a:noFill/>
        </p:spPr>
        <p:txBody>
          <a:bodyPr wrap="none" rtlCol="0">
            <a:spAutoFit/>
          </a:bodyPr>
          <a:lstStyle/>
          <a:p>
            <a:r>
              <a:rPr lang="en-US" altLang="zh-CN" dirty="0" err="1">
                <a:solidFill>
                  <a:schemeClr val="bg1"/>
                </a:solidFill>
              </a:rPr>
              <a:t>DPT</a:t>
            </a:r>
            <a:r>
              <a:rPr lang="en-US" altLang="zh-CN" dirty="0">
                <a:solidFill>
                  <a:schemeClr val="bg1"/>
                </a:solidFill>
              </a:rPr>
              <a:t>, ATC</a:t>
            </a:r>
            <a:endParaRPr lang="zh-CN" altLang="en-US" dirty="0">
              <a:solidFill>
                <a:schemeClr val="bg1"/>
              </a:solidFill>
            </a:endParaRPr>
          </a:p>
        </p:txBody>
      </p:sp>
      <p:pic>
        <p:nvPicPr>
          <p:cNvPr id="1028" name="Picture 4" descr="Nina Hsieh in action">
            <a:extLst>
              <a:ext uri="{FF2B5EF4-FFF2-40B4-BE49-F238E27FC236}">
                <a16:creationId xmlns:a16="http://schemas.microsoft.com/office/drawing/2014/main" id="{4219845C-9115-4B1B-9101-6421C04CA6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6969" y="1580854"/>
            <a:ext cx="2432756" cy="1848894"/>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a:extLst>
              <a:ext uri="{FF2B5EF4-FFF2-40B4-BE49-F238E27FC236}">
                <a16:creationId xmlns:a16="http://schemas.microsoft.com/office/drawing/2014/main" id="{CE8DE6E9-DB4B-4AAC-9002-F17A80D4879B}"/>
              </a:ext>
            </a:extLst>
          </p:cNvPr>
          <p:cNvSpPr txBox="1"/>
          <p:nvPr/>
        </p:nvSpPr>
        <p:spPr>
          <a:xfrm>
            <a:off x="4282694" y="4256017"/>
            <a:ext cx="530594" cy="369332"/>
          </a:xfrm>
          <a:prstGeom prst="rect">
            <a:avLst/>
          </a:prstGeom>
          <a:noFill/>
        </p:spPr>
        <p:txBody>
          <a:bodyPr wrap="none" rtlCol="0">
            <a:spAutoFit/>
          </a:bodyPr>
          <a:lstStyle/>
          <a:p>
            <a:r>
              <a:rPr lang="en-US" altLang="zh-CN" dirty="0">
                <a:solidFill>
                  <a:schemeClr val="bg1"/>
                </a:solidFill>
              </a:rPr>
              <a:t>ATC</a:t>
            </a:r>
            <a:endParaRPr lang="zh-CN" altLang="en-US" dirty="0">
              <a:solidFill>
                <a:schemeClr val="bg1"/>
              </a:solidFill>
            </a:endParaRPr>
          </a:p>
        </p:txBody>
      </p:sp>
      <p:pic>
        <p:nvPicPr>
          <p:cNvPr id="1030" name="Picture 6" descr="ãNBA Lakers Nina Hsiehãçåçæå°çµæ">
            <a:extLst>
              <a:ext uri="{FF2B5EF4-FFF2-40B4-BE49-F238E27FC236}">
                <a16:creationId xmlns:a16="http://schemas.microsoft.com/office/drawing/2014/main" id="{33055859-6B8A-4EC0-BB42-8981513D143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735"/>
          <a:stretch/>
        </p:blipFill>
        <p:spPr bwMode="auto">
          <a:xfrm>
            <a:off x="452711" y="3922224"/>
            <a:ext cx="1747801" cy="1231552"/>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a:extLst>
              <a:ext uri="{FF2B5EF4-FFF2-40B4-BE49-F238E27FC236}">
                <a16:creationId xmlns:a16="http://schemas.microsoft.com/office/drawing/2014/main" id="{CEB8E46A-007D-4374-B30D-08E7E417D179}"/>
              </a:ext>
            </a:extLst>
          </p:cNvPr>
          <p:cNvSpPr txBox="1"/>
          <p:nvPr/>
        </p:nvSpPr>
        <p:spPr>
          <a:xfrm>
            <a:off x="2807373" y="6271329"/>
            <a:ext cx="669674" cy="369332"/>
          </a:xfrm>
          <a:prstGeom prst="rect">
            <a:avLst/>
          </a:prstGeom>
          <a:noFill/>
        </p:spPr>
        <p:txBody>
          <a:bodyPr wrap="square" rtlCol="0">
            <a:spAutoFit/>
          </a:bodyPr>
          <a:lstStyle/>
          <a:p>
            <a:r>
              <a:rPr lang="en-US" altLang="zh-CN" dirty="0">
                <a:solidFill>
                  <a:schemeClr val="bg1"/>
                </a:solidFill>
              </a:rPr>
              <a:t>CSCS</a:t>
            </a:r>
            <a:endParaRPr lang="zh-CN" altLang="en-US" dirty="0">
              <a:solidFill>
                <a:schemeClr val="bg1"/>
              </a:solidFill>
            </a:endParaRPr>
          </a:p>
        </p:txBody>
      </p:sp>
    </p:spTree>
    <p:extLst>
      <p:ext uri="{BB962C8B-B14F-4D97-AF65-F5344CB8AC3E}">
        <p14:creationId xmlns:p14="http://schemas.microsoft.com/office/powerpoint/2010/main" val="261646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D2EAFE0-989D-414D-A9A6-276EF160CD0D}"/>
              </a:ext>
            </a:extLst>
          </p:cNvPr>
          <p:cNvSpPr txBox="1"/>
          <p:nvPr/>
        </p:nvSpPr>
        <p:spPr>
          <a:xfrm>
            <a:off x="3619529" y="4012274"/>
            <a:ext cx="2454454" cy="546753"/>
          </a:xfrm>
          <a:prstGeom prst="rect">
            <a:avLst/>
          </a:prstGeom>
          <a:noFill/>
        </p:spPr>
        <p:txBody>
          <a:bodyPr wrap="none" rtlCol="0">
            <a:spAutoFit/>
          </a:bodyPr>
          <a:lstStyle/>
          <a:p>
            <a:r>
              <a:rPr lang="zh-CN" altLang="en-US" sz="2953" dirty="0"/>
              <a:t>物理治疗师</a:t>
            </a:r>
            <a:r>
              <a:rPr lang="en-US" altLang="zh-CN" sz="2953" dirty="0"/>
              <a:t>PT</a:t>
            </a:r>
            <a:endParaRPr lang="zh-CN" altLang="en-US" sz="2953" dirty="0"/>
          </a:p>
        </p:txBody>
      </p:sp>
      <p:sp>
        <p:nvSpPr>
          <p:cNvPr id="7" name="文本框 6">
            <a:extLst>
              <a:ext uri="{FF2B5EF4-FFF2-40B4-BE49-F238E27FC236}">
                <a16:creationId xmlns:a16="http://schemas.microsoft.com/office/drawing/2014/main" id="{65129F10-279C-45F6-9CBC-7F41EBF066AC}"/>
              </a:ext>
            </a:extLst>
          </p:cNvPr>
          <p:cNvSpPr txBox="1"/>
          <p:nvPr/>
        </p:nvSpPr>
        <p:spPr>
          <a:xfrm>
            <a:off x="5405617" y="2631781"/>
            <a:ext cx="2450607" cy="546753"/>
          </a:xfrm>
          <a:prstGeom prst="rect">
            <a:avLst/>
          </a:prstGeom>
          <a:noFill/>
        </p:spPr>
        <p:txBody>
          <a:bodyPr wrap="none" rtlCol="0">
            <a:spAutoFit/>
          </a:bodyPr>
          <a:lstStyle/>
          <a:p>
            <a:r>
              <a:rPr lang="zh-CN" altLang="en-US" sz="2953" dirty="0"/>
              <a:t>运动防护师</a:t>
            </a:r>
            <a:r>
              <a:rPr lang="en-US" altLang="zh-CN" sz="2953" dirty="0"/>
              <a:t>AT</a:t>
            </a:r>
            <a:endParaRPr lang="zh-CN" altLang="en-US" sz="2953" dirty="0"/>
          </a:p>
        </p:txBody>
      </p:sp>
      <p:sp>
        <p:nvSpPr>
          <p:cNvPr id="8" name="文本框 7">
            <a:extLst>
              <a:ext uri="{FF2B5EF4-FFF2-40B4-BE49-F238E27FC236}">
                <a16:creationId xmlns:a16="http://schemas.microsoft.com/office/drawing/2014/main" id="{840886D3-83A5-42F0-938E-0314DF9A73B8}"/>
              </a:ext>
            </a:extLst>
          </p:cNvPr>
          <p:cNvSpPr txBox="1"/>
          <p:nvPr/>
        </p:nvSpPr>
        <p:spPr>
          <a:xfrm>
            <a:off x="5477625" y="5361480"/>
            <a:ext cx="2456122" cy="546753"/>
          </a:xfrm>
          <a:prstGeom prst="rect">
            <a:avLst/>
          </a:prstGeom>
          <a:noFill/>
        </p:spPr>
        <p:txBody>
          <a:bodyPr wrap="none" rtlCol="0">
            <a:spAutoFit/>
          </a:bodyPr>
          <a:lstStyle/>
          <a:p>
            <a:r>
              <a:rPr lang="zh-CN" altLang="en-US" sz="2953" dirty="0"/>
              <a:t>体育保健师</a:t>
            </a:r>
            <a:r>
              <a:rPr lang="en-US" altLang="zh-CN" sz="2953" dirty="0"/>
              <a:t>EP</a:t>
            </a:r>
            <a:endParaRPr lang="zh-CN" altLang="en-US" sz="2953" dirty="0"/>
          </a:p>
        </p:txBody>
      </p:sp>
      <p:sp>
        <p:nvSpPr>
          <p:cNvPr id="9" name="文本框 8">
            <a:extLst>
              <a:ext uri="{FF2B5EF4-FFF2-40B4-BE49-F238E27FC236}">
                <a16:creationId xmlns:a16="http://schemas.microsoft.com/office/drawing/2014/main" id="{626B6192-E2A3-4FCF-ABF9-BC67C10A48B8}"/>
              </a:ext>
            </a:extLst>
          </p:cNvPr>
          <p:cNvSpPr txBox="1"/>
          <p:nvPr/>
        </p:nvSpPr>
        <p:spPr>
          <a:xfrm>
            <a:off x="7127169" y="4029359"/>
            <a:ext cx="2278124" cy="546753"/>
          </a:xfrm>
          <a:prstGeom prst="rect">
            <a:avLst/>
          </a:prstGeom>
          <a:noFill/>
        </p:spPr>
        <p:txBody>
          <a:bodyPr wrap="none" rtlCol="0">
            <a:spAutoFit/>
          </a:bodyPr>
          <a:lstStyle/>
          <a:p>
            <a:r>
              <a:rPr lang="zh-CN" altLang="en-US" sz="2953" dirty="0"/>
              <a:t>健身教练</a:t>
            </a:r>
            <a:r>
              <a:rPr lang="en-US" altLang="zh-CN" sz="2953" dirty="0"/>
              <a:t>CPT</a:t>
            </a:r>
            <a:endParaRPr lang="zh-CN" altLang="en-US" sz="2953" dirty="0"/>
          </a:p>
        </p:txBody>
      </p:sp>
      <p:sp>
        <p:nvSpPr>
          <p:cNvPr id="11" name="文本框 10">
            <a:extLst>
              <a:ext uri="{FF2B5EF4-FFF2-40B4-BE49-F238E27FC236}">
                <a16:creationId xmlns:a16="http://schemas.microsoft.com/office/drawing/2014/main" id="{A930849A-F972-4652-B8C4-1E74BA5E2D03}"/>
              </a:ext>
            </a:extLst>
          </p:cNvPr>
          <p:cNvSpPr txBox="1"/>
          <p:nvPr/>
        </p:nvSpPr>
        <p:spPr>
          <a:xfrm>
            <a:off x="9399996" y="3517374"/>
            <a:ext cx="1697901" cy="1661096"/>
          </a:xfrm>
          <a:prstGeom prst="rect">
            <a:avLst/>
          </a:prstGeom>
          <a:noFill/>
        </p:spPr>
        <p:txBody>
          <a:bodyPr wrap="none" rtlCol="0">
            <a:spAutoFit/>
          </a:bodyPr>
          <a:lstStyle/>
          <a:p>
            <a:r>
              <a:rPr lang="zh-CN" altLang="en-US" sz="2953" dirty="0">
                <a:solidFill>
                  <a:srgbClr val="339933"/>
                </a:solidFill>
              </a:rPr>
              <a:t>健康人</a:t>
            </a:r>
            <a:endParaRPr lang="en-US" altLang="zh-CN" sz="2953" dirty="0">
              <a:solidFill>
                <a:srgbClr val="339933"/>
              </a:solidFill>
            </a:endParaRPr>
          </a:p>
          <a:p>
            <a:r>
              <a:rPr lang="zh-CN" altLang="en-US" sz="2953" dirty="0">
                <a:solidFill>
                  <a:srgbClr val="339933"/>
                </a:solidFill>
              </a:rPr>
              <a:t>健康促进</a:t>
            </a:r>
            <a:endParaRPr lang="en-US" altLang="zh-CN" sz="2953" dirty="0">
              <a:solidFill>
                <a:srgbClr val="339933"/>
              </a:solidFill>
            </a:endParaRPr>
          </a:p>
          <a:p>
            <a:r>
              <a:rPr lang="en-US" altLang="zh-CN" sz="2144" dirty="0">
                <a:solidFill>
                  <a:srgbClr val="339933"/>
                </a:solidFill>
              </a:rPr>
              <a:t>Health</a:t>
            </a:r>
            <a:br>
              <a:rPr lang="en-US" altLang="zh-CN" sz="2144" dirty="0">
                <a:solidFill>
                  <a:srgbClr val="339933"/>
                </a:solidFill>
              </a:rPr>
            </a:br>
            <a:r>
              <a:rPr lang="en-US" altLang="zh-CN" sz="2144" dirty="0">
                <a:solidFill>
                  <a:srgbClr val="339933"/>
                </a:solidFill>
              </a:rPr>
              <a:t>Promotion</a:t>
            </a:r>
            <a:endParaRPr lang="zh-CN" altLang="en-US" sz="2144" dirty="0">
              <a:solidFill>
                <a:srgbClr val="339933"/>
              </a:solidFill>
            </a:endParaRPr>
          </a:p>
        </p:txBody>
      </p:sp>
      <p:sp>
        <p:nvSpPr>
          <p:cNvPr id="12" name="文本框 11">
            <a:extLst>
              <a:ext uri="{FF2B5EF4-FFF2-40B4-BE49-F238E27FC236}">
                <a16:creationId xmlns:a16="http://schemas.microsoft.com/office/drawing/2014/main" id="{BBEC185B-8899-41B0-AE11-BC36FBE683DD}"/>
              </a:ext>
            </a:extLst>
          </p:cNvPr>
          <p:cNvSpPr txBox="1"/>
          <p:nvPr/>
        </p:nvSpPr>
        <p:spPr>
          <a:xfrm>
            <a:off x="2881771" y="1489955"/>
            <a:ext cx="7095208" cy="941668"/>
          </a:xfrm>
          <a:prstGeom prst="rect">
            <a:avLst/>
          </a:prstGeom>
          <a:noFill/>
        </p:spPr>
        <p:txBody>
          <a:bodyPr wrap="square" rtlCol="0">
            <a:spAutoFit/>
          </a:bodyPr>
          <a:lstStyle/>
          <a:p>
            <a:pPr algn="ctr"/>
            <a:r>
              <a:rPr lang="zh-CN" altLang="en-US" sz="3375" dirty="0">
                <a:solidFill>
                  <a:srgbClr val="002060"/>
                </a:solidFill>
              </a:rPr>
              <a:t>肌骨与运动损伤</a:t>
            </a:r>
            <a:endParaRPr lang="en-US" altLang="zh-CN" sz="3375" dirty="0">
              <a:solidFill>
                <a:srgbClr val="002060"/>
              </a:solidFill>
            </a:endParaRPr>
          </a:p>
          <a:p>
            <a:pPr algn="ctr"/>
            <a:r>
              <a:rPr lang="en-US" altLang="zh-CN" sz="2144" dirty="0">
                <a:solidFill>
                  <a:srgbClr val="002060"/>
                </a:solidFill>
              </a:rPr>
              <a:t>Musculoskeletal Interventions, Sports Injuries &amp; illnesses.</a:t>
            </a:r>
          </a:p>
        </p:txBody>
      </p:sp>
      <p:sp>
        <p:nvSpPr>
          <p:cNvPr id="13" name="文本框 12">
            <a:extLst>
              <a:ext uri="{FF2B5EF4-FFF2-40B4-BE49-F238E27FC236}">
                <a16:creationId xmlns:a16="http://schemas.microsoft.com/office/drawing/2014/main" id="{13C2FD0C-8B65-4ABA-967E-ADCD29069942}"/>
              </a:ext>
            </a:extLst>
          </p:cNvPr>
          <p:cNvSpPr txBox="1"/>
          <p:nvPr/>
        </p:nvSpPr>
        <p:spPr>
          <a:xfrm>
            <a:off x="1875762" y="3478268"/>
            <a:ext cx="1732077" cy="1661096"/>
          </a:xfrm>
          <a:prstGeom prst="rect">
            <a:avLst/>
          </a:prstGeom>
          <a:noFill/>
        </p:spPr>
        <p:txBody>
          <a:bodyPr wrap="none" rtlCol="0">
            <a:spAutoFit/>
          </a:bodyPr>
          <a:lstStyle/>
          <a:p>
            <a:r>
              <a:rPr lang="zh-CN" altLang="en-US" sz="2953" dirty="0">
                <a:solidFill>
                  <a:srgbClr val="C00000"/>
                </a:solidFill>
              </a:rPr>
              <a:t>病患</a:t>
            </a:r>
            <a:endParaRPr lang="en-US" altLang="zh-CN" sz="2953" dirty="0">
              <a:solidFill>
                <a:srgbClr val="C00000"/>
              </a:solidFill>
            </a:endParaRPr>
          </a:p>
          <a:p>
            <a:r>
              <a:rPr lang="zh-CN" altLang="en-US" sz="2953" dirty="0">
                <a:solidFill>
                  <a:srgbClr val="C00000"/>
                </a:solidFill>
              </a:rPr>
              <a:t>治疗康复</a:t>
            </a:r>
            <a:endParaRPr lang="en-US" altLang="zh-CN" sz="2953" dirty="0">
              <a:solidFill>
                <a:srgbClr val="C00000"/>
              </a:solidFill>
            </a:endParaRPr>
          </a:p>
          <a:p>
            <a:r>
              <a:rPr lang="en-US" altLang="zh-CN" sz="2144" dirty="0">
                <a:solidFill>
                  <a:srgbClr val="C00000"/>
                </a:solidFill>
              </a:rPr>
              <a:t>Treatment &amp;</a:t>
            </a:r>
          </a:p>
          <a:p>
            <a:r>
              <a:rPr lang="en-US" altLang="zh-CN" sz="2144" dirty="0">
                <a:solidFill>
                  <a:srgbClr val="C00000"/>
                </a:solidFill>
              </a:rPr>
              <a:t>Rehabilitation</a:t>
            </a:r>
            <a:endParaRPr lang="zh-CN" altLang="en-US" sz="2144" dirty="0">
              <a:solidFill>
                <a:srgbClr val="C00000"/>
              </a:solidFill>
            </a:endParaRPr>
          </a:p>
        </p:txBody>
      </p:sp>
      <p:sp>
        <p:nvSpPr>
          <p:cNvPr id="14" name="文本框 13">
            <a:extLst>
              <a:ext uri="{FF2B5EF4-FFF2-40B4-BE49-F238E27FC236}">
                <a16:creationId xmlns:a16="http://schemas.microsoft.com/office/drawing/2014/main" id="{0DAD6320-6113-4DBF-90CB-28B2B830AA5B}"/>
              </a:ext>
            </a:extLst>
          </p:cNvPr>
          <p:cNvSpPr txBox="1"/>
          <p:nvPr/>
        </p:nvSpPr>
        <p:spPr>
          <a:xfrm>
            <a:off x="5401495" y="6000085"/>
            <a:ext cx="2055756" cy="876715"/>
          </a:xfrm>
          <a:prstGeom prst="rect">
            <a:avLst/>
          </a:prstGeom>
          <a:noFill/>
        </p:spPr>
        <p:txBody>
          <a:bodyPr wrap="none" rtlCol="0">
            <a:spAutoFit/>
          </a:bodyPr>
          <a:lstStyle/>
          <a:p>
            <a:pPr algn="ctr"/>
            <a:r>
              <a:rPr lang="zh-CN" altLang="en-US" sz="2953" dirty="0">
                <a:solidFill>
                  <a:srgbClr val="7030A0"/>
                </a:solidFill>
              </a:rPr>
              <a:t>慢性疾病</a:t>
            </a:r>
            <a:endParaRPr lang="en-US" altLang="zh-CN" sz="2953" dirty="0">
              <a:solidFill>
                <a:srgbClr val="7030A0"/>
              </a:solidFill>
            </a:endParaRPr>
          </a:p>
          <a:p>
            <a:pPr algn="ctr"/>
            <a:r>
              <a:rPr lang="en-US" altLang="zh-CN" sz="2144" dirty="0">
                <a:solidFill>
                  <a:srgbClr val="7030A0"/>
                </a:solidFill>
              </a:rPr>
              <a:t>Chronic Diseases</a:t>
            </a:r>
          </a:p>
        </p:txBody>
      </p:sp>
      <p:cxnSp>
        <p:nvCxnSpPr>
          <p:cNvPr id="24" name="直接箭头连接符 23">
            <a:extLst>
              <a:ext uri="{FF2B5EF4-FFF2-40B4-BE49-F238E27FC236}">
                <a16:creationId xmlns:a16="http://schemas.microsoft.com/office/drawing/2014/main" id="{B1758504-DD97-48BC-8338-71FEEF33C4AB}"/>
              </a:ext>
            </a:extLst>
          </p:cNvPr>
          <p:cNvCxnSpPr>
            <a:cxnSpLocks/>
            <a:stCxn id="13" idx="3"/>
            <a:endCxn id="11" idx="1"/>
          </p:cNvCxnSpPr>
          <p:nvPr/>
        </p:nvCxnSpPr>
        <p:spPr>
          <a:xfrm>
            <a:off x="3607839" y="4308816"/>
            <a:ext cx="5792157" cy="3910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973B7ECE-76BE-419B-BB9B-FC858250FBD1}"/>
              </a:ext>
            </a:extLst>
          </p:cNvPr>
          <p:cNvCxnSpPr>
            <a:cxnSpLocks/>
            <a:stCxn id="14" idx="0"/>
            <a:endCxn id="12" idx="2"/>
          </p:cNvCxnSpPr>
          <p:nvPr/>
        </p:nvCxnSpPr>
        <p:spPr>
          <a:xfrm flipV="1">
            <a:off x="6429373" y="2431623"/>
            <a:ext cx="2" cy="356846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D71C8AFB-F4FC-4123-91CE-189FA90284A4}"/>
              </a:ext>
            </a:extLst>
          </p:cNvPr>
          <p:cNvSpPr txBox="1"/>
          <p:nvPr/>
        </p:nvSpPr>
        <p:spPr>
          <a:xfrm>
            <a:off x="3163879" y="3388500"/>
            <a:ext cx="1571264" cy="284822"/>
          </a:xfrm>
          <a:prstGeom prst="rect">
            <a:avLst/>
          </a:prstGeom>
          <a:noFill/>
        </p:spPr>
        <p:txBody>
          <a:bodyPr wrap="none" rtlCol="0">
            <a:spAutoFit/>
          </a:bodyPr>
          <a:lstStyle/>
          <a:p>
            <a:r>
              <a:rPr lang="zh-CN" altLang="en-US" sz="1251" dirty="0"/>
              <a:t>骨科物理治疗师</a:t>
            </a:r>
            <a:r>
              <a:rPr lang="en-US" altLang="zh-CN" sz="1251" dirty="0"/>
              <a:t>OCS</a:t>
            </a:r>
          </a:p>
        </p:txBody>
      </p:sp>
      <p:sp>
        <p:nvSpPr>
          <p:cNvPr id="40" name="文本框 39">
            <a:extLst>
              <a:ext uri="{FF2B5EF4-FFF2-40B4-BE49-F238E27FC236}">
                <a16:creationId xmlns:a16="http://schemas.microsoft.com/office/drawing/2014/main" id="{98CF566E-7AEB-4D3A-B0B0-6F8E8AA169D9}"/>
              </a:ext>
            </a:extLst>
          </p:cNvPr>
          <p:cNvSpPr txBox="1"/>
          <p:nvPr/>
        </p:nvSpPr>
        <p:spPr>
          <a:xfrm>
            <a:off x="3883604" y="2780965"/>
            <a:ext cx="1539204" cy="284822"/>
          </a:xfrm>
          <a:prstGeom prst="rect">
            <a:avLst/>
          </a:prstGeom>
          <a:noFill/>
        </p:spPr>
        <p:txBody>
          <a:bodyPr wrap="none" rtlCol="0">
            <a:spAutoFit/>
          </a:bodyPr>
          <a:lstStyle/>
          <a:p>
            <a:r>
              <a:rPr lang="zh-CN" altLang="en-US" sz="1251" dirty="0"/>
              <a:t>运动物理治疗师</a:t>
            </a:r>
            <a:r>
              <a:rPr lang="en-US" altLang="zh-CN" sz="1251" dirty="0"/>
              <a:t>SCS</a:t>
            </a:r>
          </a:p>
        </p:txBody>
      </p:sp>
      <p:cxnSp>
        <p:nvCxnSpPr>
          <p:cNvPr id="42" name="直接箭头连接符 41">
            <a:extLst>
              <a:ext uri="{FF2B5EF4-FFF2-40B4-BE49-F238E27FC236}">
                <a16:creationId xmlns:a16="http://schemas.microsoft.com/office/drawing/2014/main" id="{B8828FF7-CAB0-450C-9CCB-277AB472A2A0}"/>
              </a:ext>
            </a:extLst>
          </p:cNvPr>
          <p:cNvCxnSpPr>
            <a:stCxn id="4" idx="0"/>
            <a:endCxn id="38" idx="2"/>
          </p:cNvCxnSpPr>
          <p:nvPr/>
        </p:nvCxnSpPr>
        <p:spPr>
          <a:xfrm flipH="1" flipV="1">
            <a:off x="3949511" y="3673322"/>
            <a:ext cx="897245" cy="338952"/>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10DB012B-5F7F-41C5-BE33-23211B42C82A}"/>
              </a:ext>
            </a:extLst>
          </p:cNvPr>
          <p:cNvCxnSpPr>
            <a:stCxn id="4" idx="0"/>
            <a:endCxn id="40" idx="2"/>
          </p:cNvCxnSpPr>
          <p:nvPr/>
        </p:nvCxnSpPr>
        <p:spPr>
          <a:xfrm flipH="1" flipV="1">
            <a:off x="4653206" y="3065787"/>
            <a:ext cx="193550" cy="946487"/>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12C2BB91-773A-4587-B586-5A2E3580B82D}"/>
              </a:ext>
            </a:extLst>
          </p:cNvPr>
          <p:cNvSpPr txBox="1"/>
          <p:nvPr/>
        </p:nvSpPr>
        <p:spPr>
          <a:xfrm>
            <a:off x="7021148" y="4804757"/>
            <a:ext cx="1694695" cy="477310"/>
          </a:xfrm>
          <a:prstGeom prst="rect">
            <a:avLst/>
          </a:prstGeom>
          <a:noFill/>
        </p:spPr>
        <p:txBody>
          <a:bodyPr wrap="none" rtlCol="0">
            <a:spAutoFit/>
          </a:bodyPr>
          <a:lstStyle/>
          <a:p>
            <a:r>
              <a:rPr lang="zh-CN" altLang="en-US" sz="1251" dirty="0"/>
              <a:t>健康教练</a:t>
            </a:r>
            <a:r>
              <a:rPr lang="en-US" altLang="zh-CN" sz="1251" dirty="0"/>
              <a:t>Health Coach</a:t>
            </a:r>
            <a:br>
              <a:rPr lang="en-US" altLang="zh-CN" sz="1251" dirty="0"/>
            </a:br>
            <a:r>
              <a:rPr lang="zh-CN" altLang="en-US" sz="1251" dirty="0"/>
              <a:t>医疗锻炼专家</a:t>
            </a:r>
            <a:r>
              <a:rPr lang="en-US" altLang="zh-CN" sz="1251" dirty="0" err="1"/>
              <a:t>MES</a:t>
            </a:r>
            <a:endParaRPr lang="zh-CN" altLang="en-US" sz="1251" dirty="0"/>
          </a:p>
        </p:txBody>
      </p:sp>
      <p:sp>
        <p:nvSpPr>
          <p:cNvPr id="49" name="文本框 48">
            <a:extLst>
              <a:ext uri="{FF2B5EF4-FFF2-40B4-BE49-F238E27FC236}">
                <a16:creationId xmlns:a16="http://schemas.microsoft.com/office/drawing/2014/main" id="{14481887-263F-4659-8DDB-06FC8C3C3E9C}"/>
              </a:ext>
            </a:extLst>
          </p:cNvPr>
          <p:cNvSpPr txBox="1"/>
          <p:nvPr/>
        </p:nvSpPr>
        <p:spPr>
          <a:xfrm>
            <a:off x="7093161" y="3236616"/>
            <a:ext cx="1603901" cy="477310"/>
          </a:xfrm>
          <a:prstGeom prst="rect">
            <a:avLst/>
          </a:prstGeom>
          <a:noFill/>
        </p:spPr>
        <p:txBody>
          <a:bodyPr wrap="none" rtlCol="0">
            <a:spAutoFit/>
          </a:bodyPr>
          <a:lstStyle/>
          <a:p>
            <a:r>
              <a:rPr lang="zh-CN" altLang="en-US" sz="1251" dirty="0"/>
              <a:t>矫治锻炼专家</a:t>
            </a:r>
            <a:r>
              <a:rPr lang="en-US" altLang="zh-CN" sz="1251" dirty="0"/>
              <a:t>CES</a:t>
            </a:r>
          </a:p>
          <a:p>
            <a:r>
              <a:rPr lang="zh-CN" altLang="en-US" sz="1251" dirty="0"/>
              <a:t>医学运动康复师</a:t>
            </a:r>
            <a:r>
              <a:rPr lang="en-US" altLang="zh-CN" sz="1251" dirty="0" err="1"/>
              <a:t>MTT</a:t>
            </a:r>
            <a:endParaRPr lang="en-US" altLang="zh-CN" sz="1251" dirty="0"/>
          </a:p>
        </p:txBody>
      </p:sp>
      <p:cxnSp>
        <p:nvCxnSpPr>
          <p:cNvPr id="51" name="直接箭头连接符 50">
            <a:extLst>
              <a:ext uri="{FF2B5EF4-FFF2-40B4-BE49-F238E27FC236}">
                <a16:creationId xmlns:a16="http://schemas.microsoft.com/office/drawing/2014/main" id="{A40B0E09-315B-42E6-83B3-4A885474B016}"/>
              </a:ext>
            </a:extLst>
          </p:cNvPr>
          <p:cNvCxnSpPr>
            <a:cxnSpLocks/>
            <a:stCxn id="9" idx="0"/>
            <a:endCxn id="49" idx="2"/>
          </p:cNvCxnSpPr>
          <p:nvPr/>
        </p:nvCxnSpPr>
        <p:spPr>
          <a:xfrm flipH="1" flipV="1">
            <a:off x="7895112" y="3713926"/>
            <a:ext cx="371119" cy="31543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903B9C59-2060-4696-8734-7294EBBC094A}"/>
              </a:ext>
            </a:extLst>
          </p:cNvPr>
          <p:cNvCxnSpPr>
            <a:cxnSpLocks/>
            <a:stCxn id="9" idx="2"/>
            <a:endCxn id="48" idx="0"/>
          </p:cNvCxnSpPr>
          <p:nvPr/>
        </p:nvCxnSpPr>
        <p:spPr>
          <a:xfrm flipH="1">
            <a:off x="7868496" y="4576112"/>
            <a:ext cx="397735" cy="22864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FDF17216-4A32-467F-89A5-38FC234B2F25}"/>
              </a:ext>
            </a:extLst>
          </p:cNvPr>
          <p:cNvSpPr txBox="1"/>
          <p:nvPr/>
        </p:nvSpPr>
        <p:spPr>
          <a:xfrm>
            <a:off x="3163879" y="5174064"/>
            <a:ext cx="2136046" cy="1247265"/>
          </a:xfrm>
          <a:prstGeom prst="rect">
            <a:avLst/>
          </a:prstGeom>
          <a:noFill/>
        </p:spPr>
        <p:txBody>
          <a:bodyPr wrap="square" rtlCol="0">
            <a:spAutoFit/>
          </a:bodyPr>
          <a:lstStyle/>
          <a:p>
            <a:r>
              <a:rPr lang="zh-CN" altLang="en-US" sz="1251" dirty="0"/>
              <a:t>神经物理治疗师</a:t>
            </a:r>
            <a:r>
              <a:rPr lang="en-US" altLang="zh-CN" sz="1251" dirty="0"/>
              <a:t>Neurology</a:t>
            </a:r>
          </a:p>
          <a:p>
            <a:r>
              <a:rPr lang="zh-CN" altLang="en-US" sz="1251" dirty="0"/>
              <a:t>心肺物理治疗师</a:t>
            </a:r>
            <a:br>
              <a:rPr lang="en-US" altLang="zh-CN" sz="1251" dirty="0"/>
            </a:br>
            <a:r>
              <a:rPr lang="en-US" altLang="zh-CN" sz="1251" dirty="0"/>
              <a:t>Cardiovascular and Pulmonary</a:t>
            </a:r>
          </a:p>
          <a:p>
            <a:r>
              <a:rPr lang="zh-CN" altLang="en-US" sz="1251" dirty="0"/>
              <a:t>小儿物理治疗师</a:t>
            </a:r>
            <a:r>
              <a:rPr lang="en-US" altLang="zh-CN" sz="1251" dirty="0"/>
              <a:t>Pediatrics</a:t>
            </a:r>
          </a:p>
          <a:p>
            <a:r>
              <a:rPr lang="en-US" altLang="zh-CN" sz="1251" dirty="0" err="1"/>
              <a:t>etc</a:t>
            </a:r>
            <a:endParaRPr lang="zh-CN" altLang="en-US" sz="1251" dirty="0"/>
          </a:p>
        </p:txBody>
      </p:sp>
      <p:cxnSp>
        <p:nvCxnSpPr>
          <p:cNvPr id="5" name="直接箭头连接符 4">
            <a:extLst>
              <a:ext uri="{FF2B5EF4-FFF2-40B4-BE49-F238E27FC236}">
                <a16:creationId xmlns:a16="http://schemas.microsoft.com/office/drawing/2014/main" id="{DE45BFA9-A9BB-49F9-8659-B6208639D1CA}"/>
              </a:ext>
            </a:extLst>
          </p:cNvPr>
          <p:cNvCxnSpPr>
            <a:cxnSpLocks/>
            <a:stCxn id="4" idx="2"/>
            <a:endCxn id="2" idx="0"/>
          </p:cNvCxnSpPr>
          <p:nvPr/>
        </p:nvCxnSpPr>
        <p:spPr>
          <a:xfrm flipH="1">
            <a:off x="4231902" y="4559027"/>
            <a:ext cx="614854" cy="615037"/>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标题 2">
            <a:extLst>
              <a:ext uri="{FF2B5EF4-FFF2-40B4-BE49-F238E27FC236}">
                <a16:creationId xmlns:a16="http://schemas.microsoft.com/office/drawing/2014/main" id="{CE505EAC-DB37-4334-9DF1-76AC62A3E70D}"/>
              </a:ext>
            </a:extLst>
          </p:cNvPr>
          <p:cNvSpPr>
            <a:spLocks noGrp="1"/>
          </p:cNvSpPr>
          <p:nvPr>
            <p:ph type="title"/>
          </p:nvPr>
        </p:nvSpPr>
        <p:spPr/>
        <p:txBody>
          <a:bodyPr/>
          <a:lstStyle/>
          <a:p>
            <a:r>
              <a:rPr lang="zh-CN" altLang="en-US" sz="4218" dirty="0"/>
              <a:t>运动康复的双重构面</a:t>
            </a:r>
          </a:p>
        </p:txBody>
      </p:sp>
    </p:spTree>
    <p:extLst>
      <p:ext uri="{BB962C8B-B14F-4D97-AF65-F5344CB8AC3E}">
        <p14:creationId xmlns:p14="http://schemas.microsoft.com/office/powerpoint/2010/main" val="3796129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9C0800-5C63-4562-BEDD-DDEF5D9F6CE1}"/>
              </a:ext>
            </a:extLst>
          </p:cNvPr>
          <p:cNvSpPr>
            <a:spLocks noGrp="1"/>
          </p:cNvSpPr>
          <p:nvPr>
            <p:ph type="title"/>
          </p:nvPr>
        </p:nvSpPr>
        <p:spPr/>
        <p:txBody>
          <a:bodyPr/>
          <a:lstStyle/>
          <a:p>
            <a:r>
              <a:rPr lang="en-US" altLang="zh-CN" sz="4218" dirty="0" err="1"/>
              <a:t>WFATT</a:t>
            </a:r>
            <a:r>
              <a:rPr lang="zh-CN" altLang="en-US" sz="4218" dirty="0"/>
              <a:t>、</a:t>
            </a:r>
            <a:r>
              <a:rPr lang="en-US" altLang="zh-CN" sz="4218" dirty="0"/>
              <a:t>ARTI</a:t>
            </a:r>
            <a:r>
              <a:rPr lang="zh-CN" altLang="en-US" sz="4218" dirty="0"/>
              <a:t>、</a:t>
            </a:r>
            <a:r>
              <a:rPr lang="en-US" altLang="zh-CN" sz="4218" dirty="0" err="1"/>
              <a:t>BASRaT</a:t>
            </a:r>
            <a:endParaRPr lang="zh-CN" altLang="en-US" sz="4218" dirty="0"/>
          </a:p>
        </p:txBody>
      </p:sp>
      <p:sp>
        <p:nvSpPr>
          <p:cNvPr id="3" name="文本占位符 2">
            <a:extLst>
              <a:ext uri="{FF2B5EF4-FFF2-40B4-BE49-F238E27FC236}">
                <a16:creationId xmlns:a16="http://schemas.microsoft.com/office/drawing/2014/main" id="{21CCAC75-615B-43F3-9DBD-15BB94D34812}"/>
              </a:ext>
            </a:extLst>
          </p:cNvPr>
          <p:cNvSpPr>
            <a:spLocks noGrp="1"/>
          </p:cNvSpPr>
          <p:nvPr>
            <p:ph type="body" idx="1"/>
          </p:nvPr>
        </p:nvSpPr>
        <p:spPr/>
        <p:txBody>
          <a:bodyPr/>
          <a:lstStyle/>
          <a:p>
            <a:endParaRPr lang="zh-CN" altLang="en-US"/>
          </a:p>
        </p:txBody>
      </p:sp>
      <p:pic>
        <p:nvPicPr>
          <p:cNvPr id="4" name="内容占位符 3">
            <a:extLst>
              <a:ext uri="{FF2B5EF4-FFF2-40B4-BE49-F238E27FC236}">
                <a16:creationId xmlns:a16="http://schemas.microsoft.com/office/drawing/2014/main" id="{40601CEF-BDDD-4930-A624-F07135B9DCB3}"/>
              </a:ext>
            </a:extLst>
          </p:cNvPr>
          <p:cNvPicPr>
            <a:picLocks noGrp="1" noChangeAspect="1"/>
          </p:cNvPicPr>
          <p:nvPr>
            <p:ph idx="4294967295"/>
          </p:nvPr>
        </p:nvPicPr>
        <p:blipFill rotWithShape="1">
          <a:blip r:embed="rId2" cstate="email">
            <a:extLst>
              <a:ext uri="{28A0092B-C50C-407E-A947-70E740481C1C}">
                <a14:useLocalDpi xmlns:a14="http://schemas.microsoft.com/office/drawing/2010/main"/>
              </a:ext>
            </a:extLst>
          </a:blip>
          <a:srcRect b="-1434"/>
          <a:stretch/>
        </p:blipFill>
        <p:spPr>
          <a:xfrm>
            <a:off x="4841553" y="4305803"/>
            <a:ext cx="4048125" cy="2733675"/>
          </a:xfrm>
          <a:prstGeom prst="rect">
            <a:avLst/>
          </a:prstGeom>
        </p:spPr>
      </p:pic>
      <p:pic>
        <p:nvPicPr>
          <p:cNvPr id="10" name="图片 9">
            <a:extLst>
              <a:ext uri="{FF2B5EF4-FFF2-40B4-BE49-F238E27FC236}">
                <a16:creationId xmlns:a16="http://schemas.microsoft.com/office/drawing/2014/main" id="{8B742FFE-64F2-4221-94B7-CF70D1BEE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94" y="1349250"/>
            <a:ext cx="4411995" cy="5604937"/>
          </a:xfrm>
          <a:prstGeom prst="rect">
            <a:avLst/>
          </a:prstGeom>
        </p:spPr>
      </p:pic>
      <p:pic>
        <p:nvPicPr>
          <p:cNvPr id="11" name="图片 10">
            <a:extLst>
              <a:ext uri="{FF2B5EF4-FFF2-40B4-BE49-F238E27FC236}">
                <a16:creationId xmlns:a16="http://schemas.microsoft.com/office/drawing/2014/main" id="{A64D4500-CA4C-4ABB-B588-A4DDF3EA0E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5899" y="1309497"/>
            <a:ext cx="3860605" cy="2842221"/>
          </a:xfrm>
          <a:prstGeom prst="rect">
            <a:avLst/>
          </a:prstGeom>
        </p:spPr>
      </p:pic>
      <p:pic>
        <p:nvPicPr>
          <p:cNvPr id="9" name="图片 8">
            <a:extLst>
              <a:ext uri="{FF2B5EF4-FFF2-40B4-BE49-F238E27FC236}">
                <a16:creationId xmlns:a16="http://schemas.microsoft.com/office/drawing/2014/main" id="{1BC2B26A-6A11-4027-8B58-2E306C2B2B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6637" y="3211706"/>
            <a:ext cx="3710142" cy="3965788"/>
          </a:xfrm>
          <a:prstGeom prst="rect">
            <a:avLst/>
          </a:prstGeom>
        </p:spPr>
      </p:pic>
      <p:pic>
        <p:nvPicPr>
          <p:cNvPr id="12" name="Picture 4" descr="照片 044">
            <a:extLst>
              <a:ext uri="{FF2B5EF4-FFF2-40B4-BE49-F238E27FC236}">
                <a16:creationId xmlns:a16="http://schemas.microsoft.com/office/drawing/2014/main" id="{9B9D571B-38B8-415B-BB96-640957E868FD}"/>
              </a:ext>
            </a:extLst>
          </p:cNvPr>
          <p:cNvPicPr>
            <a:picLocks noChangeAspect="1" noChangeArrowheads="1"/>
          </p:cNvPicPr>
          <p:nvPr/>
        </p:nvPicPr>
        <p:blipFill rotWithShape="1">
          <a:blip r:embed="rId6"/>
          <a:srcRect t="8293" b="14863"/>
          <a:stretch/>
        </p:blipFill>
        <p:spPr bwMode="auto">
          <a:xfrm>
            <a:off x="8934945" y="985160"/>
            <a:ext cx="3683306" cy="2135386"/>
          </a:xfrm>
          <a:prstGeom prst="rect">
            <a:avLst/>
          </a:prstGeom>
          <a:noFill/>
          <a:ln w="9525">
            <a:noFill/>
            <a:miter lim="800000"/>
            <a:headEnd/>
            <a:tailEnd/>
          </a:ln>
        </p:spPr>
      </p:pic>
    </p:spTree>
    <p:extLst>
      <p:ext uri="{BB962C8B-B14F-4D97-AF65-F5344CB8AC3E}">
        <p14:creationId xmlns:p14="http://schemas.microsoft.com/office/powerpoint/2010/main" val="392324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5D0814-4F2E-463B-A9FD-8056A2469339}"/>
              </a:ext>
            </a:extLst>
          </p:cNvPr>
          <p:cNvSpPr>
            <a:spLocks noGrp="1"/>
          </p:cNvSpPr>
          <p:nvPr>
            <p:ph type="title"/>
          </p:nvPr>
        </p:nvSpPr>
        <p:spPr/>
        <p:txBody>
          <a:bodyPr/>
          <a:lstStyle/>
          <a:p>
            <a:r>
              <a:rPr lang="en-US" altLang="zh-CN" sz="4218" dirty="0"/>
              <a:t>ACSM</a:t>
            </a:r>
            <a:r>
              <a:rPr lang="zh-CN" altLang="en-US" sz="4218" dirty="0"/>
              <a:t>、</a:t>
            </a:r>
            <a:r>
              <a:rPr lang="en-US" altLang="zh-CN" sz="4218" dirty="0" err="1"/>
              <a:t>ASEP</a:t>
            </a:r>
            <a:r>
              <a:rPr lang="zh-CN" altLang="en-US" sz="4218" dirty="0"/>
              <a:t>、</a:t>
            </a:r>
            <a:r>
              <a:rPr lang="en-US" altLang="zh-CN" sz="4218" dirty="0"/>
              <a:t>ESSA</a:t>
            </a:r>
            <a:endParaRPr lang="zh-CN" altLang="en-US" sz="4218" dirty="0"/>
          </a:p>
        </p:txBody>
      </p:sp>
      <p:sp>
        <p:nvSpPr>
          <p:cNvPr id="3" name="文本占位符 2">
            <a:extLst>
              <a:ext uri="{FF2B5EF4-FFF2-40B4-BE49-F238E27FC236}">
                <a16:creationId xmlns:a16="http://schemas.microsoft.com/office/drawing/2014/main" id="{C28D4C39-17CF-4DE3-A4D0-1C7BB43199C7}"/>
              </a:ext>
            </a:extLst>
          </p:cNvPr>
          <p:cNvSpPr>
            <a:spLocks noGrp="1"/>
          </p:cNvSpPr>
          <p:nvPr>
            <p:ph type="body" idx="1"/>
          </p:nvPr>
        </p:nvSpPr>
        <p:spPr/>
        <p:txBody>
          <a:bodyPr/>
          <a:lstStyle/>
          <a:p>
            <a:endParaRPr lang="zh-CN" altLang="en-US"/>
          </a:p>
        </p:txBody>
      </p:sp>
      <p:pic>
        <p:nvPicPr>
          <p:cNvPr id="5" name="内容占位符 4">
            <a:extLst>
              <a:ext uri="{FF2B5EF4-FFF2-40B4-BE49-F238E27FC236}">
                <a16:creationId xmlns:a16="http://schemas.microsoft.com/office/drawing/2014/main" id="{24852F60-B3E9-4C31-80EF-C35160E3AE97}"/>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9136063" y="1247775"/>
            <a:ext cx="3722687" cy="2597150"/>
          </a:xfrm>
        </p:spPr>
      </p:pic>
      <p:pic>
        <p:nvPicPr>
          <p:cNvPr id="7" name="图片 6">
            <a:extLst>
              <a:ext uri="{FF2B5EF4-FFF2-40B4-BE49-F238E27FC236}">
                <a16:creationId xmlns:a16="http://schemas.microsoft.com/office/drawing/2014/main" id="{0848AD83-E5FA-4295-8244-28565BD81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34" y="1541397"/>
            <a:ext cx="3922939" cy="3735537"/>
          </a:xfrm>
          <a:prstGeom prst="rect">
            <a:avLst/>
          </a:prstGeom>
        </p:spPr>
      </p:pic>
      <p:pic>
        <p:nvPicPr>
          <p:cNvPr id="9" name="图片 8">
            <a:extLst>
              <a:ext uri="{FF2B5EF4-FFF2-40B4-BE49-F238E27FC236}">
                <a16:creationId xmlns:a16="http://schemas.microsoft.com/office/drawing/2014/main" id="{06757A47-26B8-4686-B82A-E2238782676E}"/>
              </a:ext>
            </a:extLst>
          </p:cNvPr>
          <p:cNvPicPr>
            <a:picLocks noChangeAspect="1"/>
          </p:cNvPicPr>
          <p:nvPr/>
        </p:nvPicPr>
        <p:blipFill rotWithShape="1">
          <a:blip r:embed="rId4">
            <a:extLst>
              <a:ext uri="{28A0092B-C50C-407E-A947-70E740481C1C}">
                <a14:useLocalDpi xmlns:a14="http://schemas.microsoft.com/office/drawing/2010/main" val="0"/>
              </a:ext>
            </a:extLst>
          </a:blip>
          <a:srcRect b="60926"/>
          <a:stretch/>
        </p:blipFill>
        <p:spPr>
          <a:xfrm>
            <a:off x="602876" y="5125051"/>
            <a:ext cx="3459342" cy="1447761"/>
          </a:xfrm>
          <a:prstGeom prst="rect">
            <a:avLst/>
          </a:prstGeom>
        </p:spPr>
      </p:pic>
      <p:pic>
        <p:nvPicPr>
          <p:cNvPr id="13" name="图片 12">
            <a:extLst>
              <a:ext uri="{FF2B5EF4-FFF2-40B4-BE49-F238E27FC236}">
                <a16:creationId xmlns:a16="http://schemas.microsoft.com/office/drawing/2014/main" id="{96C05224-2724-4038-989C-3D28F988F9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0177" y="1519903"/>
            <a:ext cx="3723633" cy="3298074"/>
          </a:xfrm>
          <a:prstGeom prst="rect">
            <a:avLst/>
          </a:prstGeom>
        </p:spPr>
      </p:pic>
      <p:pic>
        <p:nvPicPr>
          <p:cNvPr id="8" name="内容占位符 4">
            <a:extLst>
              <a:ext uri="{FF2B5EF4-FFF2-40B4-BE49-F238E27FC236}">
                <a16:creationId xmlns:a16="http://schemas.microsoft.com/office/drawing/2014/main" id="{61A2BFA9-2A7E-47E4-A3E5-1A7F327B02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861" y="1541397"/>
            <a:ext cx="4171028" cy="2908370"/>
          </a:xfrm>
          <a:prstGeom prst="rect">
            <a:avLst/>
          </a:prstGeom>
        </p:spPr>
      </p:pic>
    </p:spTree>
    <p:extLst>
      <p:ext uri="{BB962C8B-B14F-4D97-AF65-F5344CB8AC3E}">
        <p14:creationId xmlns:p14="http://schemas.microsoft.com/office/powerpoint/2010/main" val="740438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203FEBF-202E-448C-845F-BF285C405E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858749" cy="7232650"/>
          </a:xfrm>
          <a:prstGeom prst="rect">
            <a:avLst/>
          </a:prstGeom>
        </p:spPr>
      </p:pic>
      <p:sp>
        <p:nvSpPr>
          <p:cNvPr id="4" name="文本框 3">
            <a:extLst>
              <a:ext uri="{FF2B5EF4-FFF2-40B4-BE49-F238E27FC236}">
                <a16:creationId xmlns:a16="http://schemas.microsoft.com/office/drawing/2014/main" id="{AA1066DC-6D06-4134-9474-2F7851027B92}"/>
              </a:ext>
            </a:extLst>
          </p:cNvPr>
          <p:cNvSpPr txBox="1"/>
          <p:nvPr/>
        </p:nvSpPr>
        <p:spPr>
          <a:xfrm>
            <a:off x="8846727" y="578654"/>
            <a:ext cx="3343288" cy="1001172"/>
          </a:xfrm>
          <a:prstGeom prst="rect">
            <a:avLst/>
          </a:prstGeom>
          <a:noFill/>
        </p:spPr>
        <p:txBody>
          <a:bodyPr wrap="none" rtlCol="0">
            <a:spAutoFit/>
          </a:bodyPr>
          <a:lstStyle/>
          <a:p>
            <a:r>
              <a:rPr lang="en-US" altLang="zh-CN" sz="2953" dirty="0">
                <a:effectLst>
                  <a:outerShdw blurRad="38100" dist="38100" dir="2700000" algn="tl">
                    <a:srgbClr val="000000">
                      <a:alpha val="43137"/>
                    </a:srgbClr>
                  </a:outerShdw>
                </a:effectLst>
              </a:rPr>
              <a:t>Techniques of </a:t>
            </a:r>
            <a:br>
              <a:rPr lang="en-US" altLang="zh-CN" sz="2953" dirty="0">
                <a:effectLst>
                  <a:outerShdw blurRad="38100" dist="38100" dir="2700000" algn="tl">
                    <a:srgbClr val="000000">
                      <a:alpha val="43137"/>
                    </a:srgbClr>
                  </a:outerShdw>
                </a:effectLst>
              </a:rPr>
            </a:br>
            <a:r>
              <a:rPr lang="en-US" altLang="zh-CN" sz="2953" dirty="0">
                <a:effectLst>
                  <a:outerShdw blurRad="38100" dist="38100" dir="2700000" algn="tl">
                    <a:srgbClr val="000000">
                      <a:alpha val="43137"/>
                    </a:srgbClr>
                  </a:outerShdw>
                </a:effectLst>
              </a:rPr>
              <a:t>Therapeutic Exercise</a:t>
            </a:r>
            <a:endParaRPr lang="zh-CN" altLang="en-US" sz="2953" dirty="0">
              <a:effectLst>
                <a:outerShdw blurRad="38100" dist="38100" dir="2700000" algn="tl">
                  <a:srgbClr val="000000">
                    <a:alpha val="43137"/>
                  </a:srgbClr>
                </a:outerShdw>
              </a:effectLst>
            </a:endParaRPr>
          </a:p>
        </p:txBody>
      </p:sp>
      <p:sp>
        <p:nvSpPr>
          <p:cNvPr id="5" name="文本框 4">
            <a:extLst>
              <a:ext uri="{FF2B5EF4-FFF2-40B4-BE49-F238E27FC236}">
                <a16:creationId xmlns:a16="http://schemas.microsoft.com/office/drawing/2014/main" id="{714C9616-FE90-400B-9650-D38F961947AE}"/>
              </a:ext>
            </a:extLst>
          </p:cNvPr>
          <p:cNvSpPr txBox="1"/>
          <p:nvPr/>
        </p:nvSpPr>
        <p:spPr>
          <a:xfrm>
            <a:off x="1909750" y="578654"/>
            <a:ext cx="1697901" cy="1001172"/>
          </a:xfrm>
          <a:prstGeom prst="rect">
            <a:avLst/>
          </a:prstGeom>
          <a:noFill/>
        </p:spPr>
        <p:txBody>
          <a:bodyPr wrap="none" rtlCol="0">
            <a:spAutoFit/>
          </a:bodyPr>
          <a:lstStyle/>
          <a:p>
            <a:r>
              <a:rPr lang="zh-CN" altLang="en-US" sz="2953" dirty="0">
                <a:effectLst>
                  <a:outerShdw blurRad="38100" dist="38100" dir="2700000" algn="tl">
                    <a:srgbClr val="000000">
                      <a:alpha val="43137"/>
                    </a:srgbClr>
                  </a:outerShdw>
                </a:effectLst>
              </a:rPr>
              <a:t>运动治疗</a:t>
            </a:r>
            <a:br>
              <a:rPr lang="en-US" altLang="zh-CN" sz="2953" dirty="0">
                <a:effectLst>
                  <a:outerShdw blurRad="38100" dist="38100" dir="2700000" algn="tl">
                    <a:srgbClr val="000000">
                      <a:alpha val="43137"/>
                    </a:srgbClr>
                  </a:outerShdw>
                </a:effectLst>
              </a:rPr>
            </a:br>
            <a:r>
              <a:rPr lang="zh-CN" altLang="en-US" sz="2953" dirty="0">
                <a:effectLst>
                  <a:outerShdw blurRad="38100" dist="38100" dir="2700000" algn="tl">
                    <a:srgbClr val="000000">
                      <a:alpha val="43137"/>
                    </a:srgbClr>
                  </a:outerShdw>
                </a:effectLst>
              </a:rPr>
              <a:t>相关技术</a:t>
            </a:r>
          </a:p>
        </p:txBody>
      </p:sp>
      <p:sp>
        <p:nvSpPr>
          <p:cNvPr id="6" name="文本框 5">
            <a:extLst>
              <a:ext uri="{FF2B5EF4-FFF2-40B4-BE49-F238E27FC236}">
                <a16:creationId xmlns:a16="http://schemas.microsoft.com/office/drawing/2014/main" id="{684FBD38-A953-46BF-B056-A08685E30E5E}"/>
              </a:ext>
            </a:extLst>
          </p:cNvPr>
          <p:cNvSpPr txBox="1"/>
          <p:nvPr/>
        </p:nvSpPr>
        <p:spPr>
          <a:xfrm>
            <a:off x="1252354" y="2173432"/>
            <a:ext cx="1479892" cy="481799"/>
          </a:xfrm>
          <a:prstGeom prst="rect">
            <a:avLst/>
          </a:prstGeom>
          <a:noFill/>
        </p:spPr>
        <p:txBody>
          <a:bodyPr wrap="none" rtlCol="0">
            <a:spAutoFit/>
          </a:bodyPr>
          <a:lstStyle/>
          <a:p>
            <a:r>
              <a:rPr lang="zh-CN" altLang="en-US" sz="2531" dirty="0">
                <a:solidFill>
                  <a:schemeClr val="bg1"/>
                </a:solidFill>
              </a:rPr>
              <a:t>人体科学</a:t>
            </a:r>
          </a:p>
        </p:txBody>
      </p:sp>
      <p:sp>
        <p:nvSpPr>
          <p:cNvPr id="7" name="文本框 6">
            <a:extLst>
              <a:ext uri="{FF2B5EF4-FFF2-40B4-BE49-F238E27FC236}">
                <a16:creationId xmlns:a16="http://schemas.microsoft.com/office/drawing/2014/main" id="{001033B6-6755-4B35-937F-E4ED8D926559}"/>
              </a:ext>
            </a:extLst>
          </p:cNvPr>
          <p:cNvSpPr txBox="1"/>
          <p:nvPr/>
        </p:nvSpPr>
        <p:spPr>
          <a:xfrm>
            <a:off x="9247110" y="2173432"/>
            <a:ext cx="1755609" cy="394723"/>
          </a:xfrm>
          <a:prstGeom prst="rect">
            <a:avLst/>
          </a:prstGeom>
          <a:noFill/>
        </p:spPr>
        <p:txBody>
          <a:bodyPr wrap="none" rtlCol="0">
            <a:spAutoFit/>
          </a:bodyPr>
          <a:lstStyle/>
          <a:p>
            <a:r>
              <a:rPr lang="en-US" altLang="zh-CN" sz="1965" dirty="0">
                <a:solidFill>
                  <a:schemeClr val="bg1"/>
                </a:solidFill>
              </a:rPr>
              <a:t>Human Science</a:t>
            </a:r>
            <a:endParaRPr lang="zh-CN" altLang="en-US" sz="1965" dirty="0">
              <a:solidFill>
                <a:schemeClr val="bg1"/>
              </a:solidFill>
            </a:endParaRPr>
          </a:p>
        </p:txBody>
      </p:sp>
      <p:sp>
        <p:nvSpPr>
          <p:cNvPr id="8" name="文本框 7">
            <a:extLst>
              <a:ext uri="{FF2B5EF4-FFF2-40B4-BE49-F238E27FC236}">
                <a16:creationId xmlns:a16="http://schemas.microsoft.com/office/drawing/2014/main" id="{7842CC27-8385-4A9B-979C-1405FD8B7488}"/>
              </a:ext>
            </a:extLst>
          </p:cNvPr>
          <p:cNvSpPr txBox="1"/>
          <p:nvPr/>
        </p:nvSpPr>
        <p:spPr>
          <a:xfrm>
            <a:off x="1244799" y="2999221"/>
            <a:ext cx="1479892" cy="481799"/>
          </a:xfrm>
          <a:prstGeom prst="rect">
            <a:avLst/>
          </a:prstGeom>
          <a:noFill/>
        </p:spPr>
        <p:txBody>
          <a:bodyPr wrap="none" rtlCol="0">
            <a:spAutoFit/>
          </a:bodyPr>
          <a:lstStyle/>
          <a:p>
            <a:r>
              <a:rPr lang="zh-CN" altLang="en-US" sz="2531" dirty="0">
                <a:solidFill>
                  <a:schemeClr val="bg1"/>
                </a:solidFill>
              </a:rPr>
              <a:t>健康科学</a:t>
            </a:r>
          </a:p>
        </p:txBody>
      </p:sp>
      <p:sp>
        <p:nvSpPr>
          <p:cNvPr id="9" name="文本框 8">
            <a:extLst>
              <a:ext uri="{FF2B5EF4-FFF2-40B4-BE49-F238E27FC236}">
                <a16:creationId xmlns:a16="http://schemas.microsoft.com/office/drawing/2014/main" id="{809E0069-D16F-4499-B54E-2B3D2CABD456}"/>
              </a:ext>
            </a:extLst>
          </p:cNvPr>
          <p:cNvSpPr txBox="1"/>
          <p:nvPr/>
        </p:nvSpPr>
        <p:spPr>
          <a:xfrm>
            <a:off x="1244799" y="3825011"/>
            <a:ext cx="1479892" cy="481799"/>
          </a:xfrm>
          <a:prstGeom prst="rect">
            <a:avLst/>
          </a:prstGeom>
          <a:noFill/>
        </p:spPr>
        <p:txBody>
          <a:bodyPr wrap="none" rtlCol="0">
            <a:spAutoFit/>
          </a:bodyPr>
          <a:lstStyle/>
          <a:p>
            <a:r>
              <a:rPr lang="zh-CN" altLang="en-US" sz="2531" dirty="0">
                <a:solidFill>
                  <a:schemeClr val="bg1"/>
                </a:solidFill>
              </a:rPr>
              <a:t>运动科学</a:t>
            </a:r>
          </a:p>
        </p:txBody>
      </p:sp>
      <p:sp>
        <p:nvSpPr>
          <p:cNvPr id="10" name="文本框 9">
            <a:extLst>
              <a:ext uri="{FF2B5EF4-FFF2-40B4-BE49-F238E27FC236}">
                <a16:creationId xmlns:a16="http://schemas.microsoft.com/office/drawing/2014/main" id="{040A7659-7A3B-4410-8669-B3345D56C2C6}"/>
              </a:ext>
            </a:extLst>
          </p:cNvPr>
          <p:cNvSpPr txBox="1"/>
          <p:nvPr/>
        </p:nvSpPr>
        <p:spPr>
          <a:xfrm>
            <a:off x="1244800" y="4650801"/>
            <a:ext cx="1803699" cy="481799"/>
          </a:xfrm>
          <a:prstGeom prst="rect">
            <a:avLst/>
          </a:prstGeom>
          <a:noFill/>
        </p:spPr>
        <p:txBody>
          <a:bodyPr wrap="none" rtlCol="0">
            <a:spAutoFit/>
          </a:bodyPr>
          <a:lstStyle/>
          <a:p>
            <a:r>
              <a:rPr lang="zh-CN" altLang="en-US" sz="2531" dirty="0">
                <a:solidFill>
                  <a:schemeClr val="bg1"/>
                </a:solidFill>
              </a:rPr>
              <a:t>风险与预防</a:t>
            </a:r>
          </a:p>
        </p:txBody>
      </p:sp>
      <p:sp>
        <p:nvSpPr>
          <p:cNvPr id="11" name="文本框 10">
            <a:extLst>
              <a:ext uri="{FF2B5EF4-FFF2-40B4-BE49-F238E27FC236}">
                <a16:creationId xmlns:a16="http://schemas.microsoft.com/office/drawing/2014/main" id="{CDD2D290-91B4-49ED-934E-22FF2B64F88A}"/>
              </a:ext>
            </a:extLst>
          </p:cNvPr>
          <p:cNvSpPr txBox="1"/>
          <p:nvPr/>
        </p:nvSpPr>
        <p:spPr>
          <a:xfrm>
            <a:off x="1727575" y="5476591"/>
            <a:ext cx="1803699" cy="481799"/>
          </a:xfrm>
          <a:prstGeom prst="rect">
            <a:avLst/>
          </a:prstGeom>
          <a:noFill/>
        </p:spPr>
        <p:txBody>
          <a:bodyPr wrap="none" rtlCol="0">
            <a:spAutoFit/>
          </a:bodyPr>
          <a:lstStyle/>
          <a:p>
            <a:r>
              <a:rPr lang="zh-CN" altLang="en-US" sz="2531" dirty="0">
                <a:solidFill>
                  <a:schemeClr val="bg1"/>
                </a:solidFill>
              </a:rPr>
              <a:t>损伤与疾病</a:t>
            </a:r>
          </a:p>
        </p:txBody>
      </p:sp>
      <p:sp>
        <p:nvSpPr>
          <p:cNvPr id="12" name="文本框 11">
            <a:extLst>
              <a:ext uri="{FF2B5EF4-FFF2-40B4-BE49-F238E27FC236}">
                <a16:creationId xmlns:a16="http://schemas.microsoft.com/office/drawing/2014/main" id="{16788491-3206-4CB7-9374-9ACB99DB82F8}"/>
              </a:ext>
            </a:extLst>
          </p:cNvPr>
          <p:cNvSpPr txBox="1"/>
          <p:nvPr/>
        </p:nvSpPr>
        <p:spPr>
          <a:xfrm>
            <a:off x="2097864" y="6302382"/>
            <a:ext cx="1479892" cy="481799"/>
          </a:xfrm>
          <a:prstGeom prst="rect">
            <a:avLst/>
          </a:prstGeom>
          <a:noFill/>
        </p:spPr>
        <p:txBody>
          <a:bodyPr wrap="none" rtlCol="0">
            <a:spAutoFit/>
          </a:bodyPr>
          <a:lstStyle/>
          <a:p>
            <a:r>
              <a:rPr lang="zh-CN" altLang="en-US" sz="2531" dirty="0">
                <a:solidFill>
                  <a:schemeClr val="bg1"/>
                </a:solidFill>
              </a:rPr>
              <a:t>临床医学</a:t>
            </a:r>
          </a:p>
        </p:txBody>
      </p:sp>
      <p:sp>
        <p:nvSpPr>
          <p:cNvPr id="13" name="文本框 12">
            <a:extLst>
              <a:ext uri="{FF2B5EF4-FFF2-40B4-BE49-F238E27FC236}">
                <a16:creationId xmlns:a16="http://schemas.microsoft.com/office/drawing/2014/main" id="{242819C6-8ED0-43AE-957A-D0916E1823E9}"/>
              </a:ext>
            </a:extLst>
          </p:cNvPr>
          <p:cNvSpPr txBox="1"/>
          <p:nvPr/>
        </p:nvSpPr>
        <p:spPr>
          <a:xfrm>
            <a:off x="9537780" y="2999221"/>
            <a:ext cx="1688283" cy="394723"/>
          </a:xfrm>
          <a:prstGeom prst="rect">
            <a:avLst/>
          </a:prstGeom>
          <a:noFill/>
        </p:spPr>
        <p:txBody>
          <a:bodyPr wrap="none" rtlCol="0">
            <a:spAutoFit/>
          </a:bodyPr>
          <a:lstStyle/>
          <a:p>
            <a:r>
              <a:rPr lang="en-US" altLang="zh-CN" sz="1965" dirty="0">
                <a:solidFill>
                  <a:schemeClr val="bg1"/>
                </a:solidFill>
              </a:rPr>
              <a:t>Health Science</a:t>
            </a:r>
            <a:endParaRPr lang="zh-CN" altLang="en-US" sz="1965" dirty="0">
              <a:solidFill>
                <a:schemeClr val="bg1"/>
              </a:solidFill>
            </a:endParaRPr>
          </a:p>
        </p:txBody>
      </p:sp>
      <p:sp>
        <p:nvSpPr>
          <p:cNvPr id="14" name="文本框 13">
            <a:extLst>
              <a:ext uri="{FF2B5EF4-FFF2-40B4-BE49-F238E27FC236}">
                <a16:creationId xmlns:a16="http://schemas.microsoft.com/office/drawing/2014/main" id="{295E5521-FA78-4265-A718-CBF35E77C58B}"/>
              </a:ext>
            </a:extLst>
          </p:cNvPr>
          <p:cNvSpPr txBox="1"/>
          <p:nvPr/>
        </p:nvSpPr>
        <p:spPr>
          <a:xfrm>
            <a:off x="9485219" y="3825011"/>
            <a:ext cx="2673361" cy="394723"/>
          </a:xfrm>
          <a:prstGeom prst="rect">
            <a:avLst/>
          </a:prstGeom>
          <a:noFill/>
        </p:spPr>
        <p:txBody>
          <a:bodyPr wrap="none" rtlCol="0">
            <a:spAutoFit/>
          </a:bodyPr>
          <a:lstStyle/>
          <a:p>
            <a:r>
              <a:rPr lang="en-US" altLang="zh-CN" sz="1965" dirty="0">
                <a:solidFill>
                  <a:schemeClr val="bg1"/>
                </a:solidFill>
              </a:rPr>
              <a:t>Exercise &amp; Sport Science</a:t>
            </a:r>
            <a:endParaRPr lang="zh-CN" altLang="en-US" sz="1965" dirty="0">
              <a:solidFill>
                <a:schemeClr val="bg1"/>
              </a:solidFill>
            </a:endParaRPr>
          </a:p>
        </p:txBody>
      </p:sp>
      <p:sp>
        <p:nvSpPr>
          <p:cNvPr id="15" name="文本框 14">
            <a:extLst>
              <a:ext uri="{FF2B5EF4-FFF2-40B4-BE49-F238E27FC236}">
                <a16:creationId xmlns:a16="http://schemas.microsoft.com/office/drawing/2014/main" id="{90B1A749-7F4F-460C-B0B6-88ED260874FE}"/>
              </a:ext>
            </a:extLst>
          </p:cNvPr>
          <p:cNvSpPr txBox="1"/>
          <p:nvPr/>
        </p:nvSpPr>
        <p:spPr>
          <a:xfrm>
            <a:off x="9556727" y="4650801"/>
            <a:ext cx="1991571" cy="394723"/>
          </a:xfrm>
          <a:prstGeom prst="rect">
            <a:avLst/>
          </a:prstGeom>
          <a:noFill/>
        </p:spPr>
        <p:txBody>
          <a:bodyPr wrap="none" rtlCol="0">
            <a:spAutoFit/>
          </a:bodyPr>
          <a:lstStyle/>
          <a:p>
            <a:r>
              <a:rPr lang="en-US" altLang="zh-CN" sz="1965" dirty="0">
                <a:solidFill>
                  <a:schemeClr val="bg1"/>
                </a:solidFill>
              </a:rPr>
              <a:t>Risk &amp; Prevention</a:t>
            </a:r>
            <a:endParaRPr lang="zh-CN" altLang="en-US" sz="1965" dirty="0">
              <a:solidFill>
                <a:schemeClr val="bg1"/>
              </a:solidFill>
            </a:endParaRPr>
          </a:p>
        </p:txBody>
      </p:sp>
      <p:sp>
        <p:nvSpPr>
          <p:cNvPr id="16" name="文本框 15">
            <a:extLst>
              <a:ext uri="{FF2B5EF4-FFF2-40B4-BE49-F238E27FC236}">
                <a16:creationId xmlns:a16="http://schemas.microsoft.com/office/drawing/2014/main" id="{EBAA0390-84AD-430D-BFA7-EF2F7B4CE6C4}"/>
              </a:ext>
            </a:extLst>
          </p:cNvPr>
          <p:cNvSpPr txBox="1"/>
          <p:nvPr/>
        </p:nvSpPr>
        <p:spPr>
          <a:xfrm>
            <a:off x="9059974" y="5476591"/>
            <a:ext cx="2300630" cy="394723"/>
          </a:xfrm>
          <a:prstGeom prst="rect">
            <a:avLst/>
          </a:prstGeom>
          <a:noFill/>
        </p:spPr>
        <p:txBody>
          <a:bodyPr wrap="none" rtlCol="0">
            <a:spAutoFit/>
          </a:bodyPr>
          <a:lstStyle/>
          <a:p>
            <a:r>
              <a:rPr lang="en-US" altLang="zh-CN" sz="1965" dirty="0">
                <a:solidFill>
                  <a:schemeClr val="bg1"/>
                </a:solidFill>
              </a:rPr>
              <a:t>Injuries and diseases</a:t>
            </a:r>
            <a:endParaRPr lang="zh-CN" altLang="en-US" sz="1965" dirty="0">
              <a:solidFill>
                <a:schemeClr val="bg1"/>
              </a:solidFill>
            </a:endParaRPr>
          </a:p>
        </p:txBody>
      </p:sp>
      <p:sp>
        <p:nvSpPr>
          <p:cNvPr id="17" name="文本框 16">
            <a:extLst>
              <a:ext uri="{FF2B5EF4-FFF2-40B4-BE49-F238E27FC236}">
                <a16:creationId xmlns:a16="http://schemas.microsoft.com/office/drawing/2014/main" id="{767EE4E0-A053-4BB7-98E7-30AA415C9E69}"/>
              </a:ext>
            </a:extLst>
          </p:cNvPr>
          <p:cNvSpPr txBox="1"/>
          <p:nvPr/>
        </p:nvSpPr>
        <p:spPr>
          <a:xfrm>
            <a:off x="8917860" y="6302382"/>
            <a:ext cx="1917000" cy="394723"/>
          </a:xfrm>
          <a:prstGeom prst="rect">
            <a:avLst/>
          </a:prstGeom>
          <a:noFill/>
        </p:spPr>
        <p:txBody>
          <a:bodyPr wrap="none" rtlCol="0">
            <a:spAutoFit/>
          </a:bodyPr>
          <a:lstStyle/>
          <a:p>
            <a:r>
              <a:rPr lang="en-US" altLang="zh-CN" sz="1965" dirty="0">
                <a:solidFill>
                  <a:schemeClr val="bg1"/>
                </a:solidFill>
              </a:rPr>
              <a:t>Clinical Medicine</a:t>
            </a:r>
            <a:endParaRPr lang="zh-CN" altLang="en-US" sz="1965" dirty="0">
              <a:solidFill>
                <a:schemeClr val="bg1"/>
              </a:solidFill>
            </a:endParaRPr>
          </a:p>
        </p:txBody>
      </p:sp>
      <p:sp>
        <p:nvSpPr>
          <p:cNvPr id="2" name="文本框 1">
            <a:extLst>
              <a:ext uri="{FF2B5EF4-FFF2-40B4-BE49-F238E27FC236}">
                <a16:creationId xmlns:a16="http://schemas.microsoft.com/office/drawing/2014/main" id="{D4AC606E-721A-4A89-8FD2-928EE39F9769}"/>
              </a:ext>
            </a:extLst>
          </p:cNvPr>
          <p:cNvSpPr txBox="1"/>
          <p:nvPr/>
        </p:nvSpPr>
        <p:spPr>
          <a:xfrm>
            <a:off x="4774616" y="2373291"/>
            <a:ext cx="2656496" cy="586956"/>
          </a:xfrm>
          <a:prstGeom prst="rect">
            <a:avLst/>
          </a:prstGeom>
          <a:noFill/>
        </p:spPr>
        <p:txBody>
          <a:bodyPr wrap="none" rtlCol="0">
            <a:spAutoFit/>
          </a:bodyPr>
          <a:lstStyle/>
          <a:p>
            <a:pPr algn="ctr"/>
            <a:r>
              <a:rPr lang="zh-CN" altLang="en-US" sz="3214"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人才培养成本</a:t>
            </a:r>
          </a:p>
        </p:txBody>
      </p:sp>
      <p:sp>
        <p:nvSpPr>
          <p:cNvPr id="18" name="矩形 17">
            <a:extLst>
              <a:ext uri="{FF2B5EF4-FFF2-40B4-BE49-F238E27FC236}">
                <a16:creationId xmlns:a16="http://schemas.microsoft.com/office/drawing/2014/main" id="{F7BDF60B-31D6-4ED7-8B8E-9D527430BAC6}"/>
              </a:ext>
            </a:extLst>
          </p:cNvPr>
          <p:cNvSpPr/>
          <p:nvPr/>
        </p:nvSpPr>
        <p:spPr>
          <a:xfrm>
            <a:off x="4599388" y="3421572"/>
            <a:ext cx="3659976" cy="1131079"/>
          </a:xfrm>
          <a:prstGeom prst="rect">
            <a:avLst/>
          </a:prstGeom>
        </p:spPr>
        <p:txBody>
          <a:bodyPr wrap="none">
            <a:spAutoFit/>
          </a:bodyPr>
          <a:lstStyle/>
          <a:p>
            <a:pPr algn="ctr"/>
            <a:r>
              <a:rPr lang="zh-CN" altLang="en-US" sz="3375" b="1" dirty="0">
                <a:solidFill>
                  <a:srgbClr val="FFC000"/>
                </a:solidFill>
                <a:effectLst>
                  <a:outerShdw blurRad="38100" dist="38100" dir="2700000" algn="tl">
                    <a:srgbClr val="000000">
                      <a:alpha val="43137"/>
                    </a:srgbClr>
                  </a:outerShdw>
                </a:effectLst>
              </a:rPr>
              <a:t>需求，市场规模，</a:t>
            </a:r>
            <a:br>
              <a:rPr lang="en-US" altLang="zh-CN" sz="3375" b="1" dirty="0">
                <a:solidFill>
                  <a:srgbClr val="FFC000"/>
                </a:solidFill>
                <a:effectLst>
                  <a:outerShdw blurRad="38100" dist="38100" dir="2700000" algn="tl">
                    <a:srgbClr val="000000">
                      <a:alpha val="43137"/>
                    </a:srgbClr>
                  </a:outerShdw>
                </a:effectLst>
              </a:rPr>
            </a:br>
            <a:r>
              <a:rPr lang="zh-CN" altLang="en-US" sz="3375" b="1" dirty="0">
                <a:solidFill>
                  <a:srgbClr val="FFC000"/>
                </a:solidFill>
                <a:effectLst>
                  <a:outerShdw blurRad="38100" dist="38100" dir="2700000" algn="tl">
                    <a:srgbClr val="000000">
                      <a:alpha val="43137"/>
                    </a:srgbClr>
                  </a:outerShdw>
                </a:effectLst>
              </a:rPr>
              <a:t>以及保险支出</a:t>
            </a:r>
            <a:endParaRPr lang="en-US" altLang="zh-CN" sz="3375"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89159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C2DA9B2-6924-4507-A52B-8645CF9F37DE}"/>
              </a:ext>
            </a:extLst>
          </p:cNvPr>
          <p:cNvSpPr>
            <a:spLocks noGrp="1"/>
          </p:cNvSpPr>
          <p:nvPr>
            <p:ph type="title"/>
          </p:nvPr>
        </p:nvSpPr>
        <p:spPr/>
        <p:txBody>
          <a:bodyPr/>
          <a:lstStyle/>
          <a:p>
            <a:r>
              <a:rPr lang="zh-CN" altLang="en-US" sz="4218" dirty="0"/>
              <a:t>中国运动康复专业的变迁</a:t>
            </a:r>
          </a:p>
        </p:txBody>
      </p:sp>
      <p:sp>
        <p:nvSpPr>
          <p:cNvPr id="5" name="内容占位符 4">
            <a:extLst>
              <a:ext uri="{FF2B5EF4-FFF2-40B4-BE49-F238E27FC236}">
                <a16:creationId xmlns:a16="http://schemas.microsoft.com/office/drawing/2014/main" id="{323218C4-AD32-4EC5-B069-541AD33EFCCA}"/>
              </a:ext>
            </a:extLst>
          </p:cNvPr>
          <p:cNvSpPr>
            <a:spLocks noGrp="1"/>
          </p:cNvSpPr>
          <p:nvPr>
            <p:ph type="body" idx="1"/>
          </p:nvPr>
        </p:nvSpPr>
        <p:spPr/>
        <p:txBody>
          <a:bodyPr>
            <a:normAutofit lnSpcReduction="10000"/>
          </a:bodyPr>
          <a:lstStyle/>
          <a:p>
            <a:r>
              <a:rPr lang="en-US" altLang="zh-CN" dirty="0"/>
              <a:t>《</a:t>
            </a:r>
            <a:r>
              <a:rPr lang="zh-CN" altLang="en-US" dirty="0"/>
              <a:t>高等学校通用专业目录</a:t>
            </a:r>
            <a:r>
              <a:rPr lang="en-US" altLang="zh-CN" dirty="0"/>
              <a:t>》</a:t>
            </a:r>
          </a:p>
          <a:p>
            <a:pPr lvl="1"/>
            <a:r>
              <a:rPr lang="en-US" altLang="zh-CN" dirty="0"/>
              <a:t>1963</a:t>
            </a:r>
            <a:r>
              <a:rPr lang="zh-CN" altLang="en-US" dirty="0"/>
              <a:t>年运动保健（试办专业）</a:t>
            </a:r>
          </a:p>
          <a:p>
            <a:r>
              <a:rPr lang="en-US" altLang="zh-CN" dirty="0"/>
              <a:t>《</a:t>
            </a:r>
            <a:r>
              <a:rPr lang="zh-CN" altLang="en-US" dirty="0"/>
              <a:t>普通高等学校本科专业目录</a:t>
            </a:r>
            <a:r>
              <a:rPr lang="en-US" altLang="zh-CN" dirty="0"/>
              <a:t>》</a:t>
            </a:r>
          </a:p>
          <a:p>
            <a:pPr lvl="1"/>
            <a:r>
              <a:rPr lang="en-US" altLang="zh-CN" dirty="0"/>
              <a:t>1988</a:t>
            </a:r>
            <a:r>
              <a:rPr lang="zh-CN" altLang="en-US" dirty="0"/>
              <a:t>年体育保健康复（试办专业）</a:t>
            </a:r>
          </a:p>
          <a:p>
            <a:pPr lvl="1"/>
            <a:r>
              <a:rPr lang="en-US" altLang="zh-CN" dirty="0"/>
              <a:t>1993</a:t>
            </a:r>
            <a:r>
              <a:rPr lang="zh-CN" altLang="en-US" dirty="0"/>
              <a:t>年体育保健康复</a:t>
            </a:r>
          </a:p>
          <a:p>
            <a:pPr lvl="1"/>
            <a:r>
              <a:rPr lang="en-US" altLang="zh-CN" dirty="0"/>
              <a:t>1998</a:t>
            </a:r>
            <a:r>
              <a:rPr lang="zh-CN" altLang="en-US" dirty="0"/>
              <a:t>年运动康复与健康（目录外试点）</a:t>
            </a:r>
          </a:p>
          <a:p>
            <a:pPr lvl="1"/>
            <a:r>
              <a:rPr lang="en-US" altLang="zh-CN" dirty="0"/>
              <a:t>2012</a:t>
            </a:r>
            <a:r>
              <a:rPr lang="zh-CN" altLang="en-US" dirty="0"/>
              <a:t>年运动康复（特设专业）</a:t>
            </a:r>
            <a:endParaRPr lang="en-US" altLang="zh-CN" dirty="0"/>
          </a:p>
          <a:p>
            <a:pPr lvl="1"/>
            <a:r>
              <a:rPr lang="en-US" altLang="zh-CN" dirty="0">
                <a:solidFill>
                  <a:srgbClr val="FF0000"/>
                </a:solidFill>
              </a:rPr>
              <a:t>2017</a:t>
            </a:r>
            <a:r>
              <a:rPr lang="zh-CN" altLang="en-US" dirty="0">
                <a:solidFill>
                  <a:srgbClr val="FF0000"/>
                </a:solidFill>
              </a:rPr>
              <a:t>年医学技术类康复物理治疗专业获批（康复治疗学的专业化）</a:t>
            </a:r>
            <a:endParaRPr lang="en-US" altLang="zh-CN" dirty="0">
              <a:solidFill>
                <a:srgbClr val="FF0000"/>
              </a:solidFill>
            </a:endParaRPr>
          </a:p>
          <a:p>
            <a:r>
              <a:rPr lang="en-US" altLang="zh-CN" dirty="0"/>
              <a:t>《</a:t>
            </a:r>
            <a:r>
              <a:rPr lang="zh-CN" altLang="en-US" dirty="0"/>
              <a:t>普通高等学校高等职业教育</a:t>
            </a:r>
            <a:r>
              <a:rPr lang="en-US" altLang="zh-CN" dirty="0"/>
              <a:t>(</a:t>
            </a:r>
            <a:r>
              <a:rPr lang="zh-CN" altLang="en-US" dirty="0"/>
              <a:t>专科</a:t>
            </a:r>
            <a:r>
              <a:rPr lang="en-US" altLang="zh-CN" dirty="0"/>
              <a:t>)</a:t>
            </a:r>
            <a:r>
              <a:rPr lang="zh-CN" altLang="en-US" dirty="0"/>
              <a:t>专业目录</a:t>
            </a:r>
            <a:r>
              <a:rPr lang="en-US" altLang="zh-CN" dirty="0"/>
              <a:t>》</a:t>
            </a:r>
          </a:p>
          <a:p>
            <a:pPr lvl="1"/>
            <a:r>
              <a:rPr lang="en-US" altLang="zh-CN" dirty="0"/>
              <a:t>2015</a:t>
            </a:r>
            <a:r>
              <a:rPr lang="zh-CN" altLang="en-US" dirty="0"/>
              <a:t>年新设运动防护</a:t>
            </a:r>
            <a:endParaRPr lang="en-US" altLang="zh-CN" dirty="0"/>
          </a:p>
          <a:p>
            <a:pPr lvl="1"/>
            <a:r>
              <a:rPr lang="en-US" altLang="zh-CN" dirty="0"/>
              <a:t>2015</a:t>
            </a:r>
            <a:r>
              <a:rPr lang="zh-CN" altLang="en-US" dirty="0"/>
              <a:t>年原体育保健专业更名体育保健与康复专业</a:t>
            </a:r>
            <a:endParaRPr lang="en-US" altLang="zh-CN" dirty="0"/>
          </a:p>
        </p:txBody>
      </p:sp>
    </p:spTree>
    <p:extLst>
      <p:ext uri="{BB962C8B-B14F-4D97-AF65-F5344CB8AC3E}">
        <p14:creationId xmlns:p14="http://schemas.microsoft.com/office/powerpoint/2010/main" val="740365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标题 4"/>
          <p:cNvSpPr>
            <a:spLocks noGrp="1"/>
          </p:cNvSpPr>
          <p:nvPr>
            <p:ph type="title"/>
          </p:nvPr>
        </p:nvSpPr>
        <p:spPr>
          <a:xfrm>
            <a:off x="838200" y="82160"/>
            <a:ext cx="10515600" cy="1325563"/>
          </a:xfrm>
        </p:spPr>
        <p:txBody>
          <a:bodyPr vert="horz" wrap="square" lIns="53573" tIns="26788" rIns="53573" bIns="26788" numCol="1" rtlCol="0" anchor="ctr" anchorCtr="0" compatLnSpc="1">
            <a:prstTxWarp prst="textNoShape">
              <a:avLst/>
            </a:prstTxWarp>
            <a:normAutofit/>
          </a:bodyPr>
          <a:lstStyle/>
          <a:p>
            <a:r>
              <a:rPr lang="zh-CN" altLang="en-US" dirty="0">
                <a:latin typeface="微软雅黑" panose="020B0503020204020204" charset="-122"/>
                <a:ea typeface="微软雅黑" panose="020B0503020204020204" charset="-122"/>
              </a:rPr>
              <a:t>中国运动康复相关专业</a:t>
            </a:r>
          </a:p>
        </p:txBody>
      </p:sp>
      <p:sp>
        <p:nvSpPr>
          <p:cNvPr id="5" name="文本占位符 4">
            <a:extLst>
              <a:ext uri="{FF2B5EF4-FFF2-40B4-BE49-F238E27FC236}">
                <a16:creationId xmlns:a16="http://schemas.microsoft.com/office/drawing/2014/main" id="{B442E5B9-BCF9-4A50-A5A2-205C61521C5D}"/>
              </a:ext>
            </a:extLst>
          </p:cNvPr>
          <p:cNvSpPr>
            <a:spLocks noGrp="1"/>
          </p:cNvSpPr>
          <p:nvPr>
            <p:ph type="body" idx="1"/>
          </p:nvPr>
        </p:nvSpPr>
        <p:spPr/>
        <p:txBody>
          <a:bodyPr/>
          <a:lstStyle/>
          <a:p>
            <a:endParaRPr lang="zh-CN" altLang="en-US" dirty="0"/>
          </a:p>
        </p:txBody>
      </p:sp>
      <p:graphicFrame>
        <p:nvGraphicFramePr>
          <p:cNvPr id="7" name="内容占位符 6"/>
          <p:cNvGraphicFramePr>
            <a:graphicFrameLocks noGrp="1"/>
          </p:cNvGraphicFramePr>
          <p:nvPr>
            <p:ph idx="4294967295"/>
            <p:extLst>
              <p:ext uri="{D42A27DB-BD31-4B8C-83A1-F6EECF244321}">
                <p14:modId xmlns:p14="http://schemas.microsoft.com/office/powerpoint/2010/main" val="3719634921"/>
              </p:ext>
            </p:extLst>
          </p:nvPr>
        </p:nvGraphicFramePr>
        <p:xfrm>
          <a:off x="1881232" y="1883269"/>
          <a:ext cx="8429536" cy="4329104"/>
        </p:xfrm>
        <a:graphic>
          <a:graphicData uri="http://schemas.openxmlformats.org/drawingml/2006/table">
            <a:tbl>
              <a:tblPr firstRow="1" bandRow="1">
                <a:tableStyleId>{5C22544A-7EE6-4342-B048-85BDC9FD1C3A}</a:tableStyleId>
              </a:tblPr>
              <a:tblGrid>
                <a:gridCol w="1148372">
                  <a:extLst>
                    <a:ext uri="{9D8B030D-6E8A-4147-A177-3AD203B41FA5}">
                      <a16:colId xmlns:a16="http://schemas.microsoft.com/office/drawing/2014/main" val="20000"/>
                    </a:ext>
                  </a:extLst>
                </a:gridCol>
                <a:gridCol w="3484075">
                  <a:extLst>
                    <a:ext uri="{9D8B030D-6E8A-4147-A177-3AD203B41FA5}">
                      <a16:colId xmlns:a16="http://schemas.microsoft.com/office/drawing/2014/main" val="20001"/>
                    </a:ext>
                  </a:extLst>
                </a:gridCol>
                <a:gridCol w="3797089">
                  <a:extLst>
                    <a:ext uri="{9D8B030D-6E8A-4147-A177-3AD203B41FA5}">
                      <a16:colId xmlns:a16="http://schemas.microsoft.com/office/drawing/2014/main" val="20002"/>
                    </a:ext>
                  </a:extLst>
                </a:gridCol>
              </a:tblGrid>
              <a:tr h="503607">
                <a:tc>
                  <a:txBody>
                    <a:bodyPr/>
                    <a:lstStyle/>
                    <a:p>
                      <a:pPr>
                        <a:buNone/>
                      </a:pPr>
                      <a:endParaRPr lang="zh-CN" altLang="en-US" sz="3000"/>
                    </a:p>
                  </a:txBody>
                  <a:tcPr marL="53573" marR="53573" marT="26788" marB="26788"/>
                </a:tc>
                <a:tc>
                  <a:txBody>
                    <a:bodyPr/>
                    <a:lstStyle/>
                    <a:p>
                      <a:pPr algn="ctr">
                        <a:buNone/>
                      </a:pPr>
                      <a:r>
                        <a:rPr lang="zh-CN" altLang="en-US" sz="3000" dirty="0">
                          <a:solidFill>
                            <a:schemeClr val="bg1"/>
                          </a:solidFill>
                          <a:sym typeface="+mn-ea"/>
                        </a:rPr>
                        <a:t>体育系统</a:t>
                      </a:r>
                    </a:p>
                  </a:txBody>
                  <a:tcPr marL="53573" marR="53573" marT="26788" marB="26788"/>
                </a:tc>
                <a:tc>
                  <a:txBody>
                    <a:bodyPr/>
                    <a:lstStyle/>
                    <a:p>
                      <a:pPr algn="ctr">
                        <a:buNone/>
                      </a:pPr>
                      <a:r>
                        <a:rPr lang="zh-CN" altLang="en-US" sz="3000" dirty="0">
                          <a:solidFill>
                            <a:schemeClr val="bg1"/>
                          </a:solidFill>
                          <a:sym typeface="+mn-ea"/>
                        </a:rPr>
                        <a:t>卫生系统</a:t>
                      </a:r>
                    </a:p>
                  </a:txBody>
                  <a:tcPr marL="53573" marR="53573" marT="26788" marB="26788"/>
                </a:tc>
                <a:extLst>
                  <a:ext uri="{0D108BD9-81ED-4DB2-BD59-A6C34878D82A}">
                    <a16:rowId xmlns:a16="http://schemas.microsoft.com/office/drawing/2014/main" val="10000"/>
                  </a:ext>
                </a:extLst>
              </a:tr>
              <a:tr h="1403670">
                <a:tc>
                  <a:txBody>
                    <a:bodyPr/>
                    <a:lstStyle/>
                    <a:p>
                      <a:pPr>
                        <a:buNone/>
                      </a:pPr>
                      <a:r>
                        <a:rPr lang="zh-CN" altLang="en-US" sz="3000" dirty="0"/>
                        <a:t>本科</a:t>
                      </a:r>
                    </a:p>
                  </a:txBody>
                  <a:tcPr marL="53573" marR="53573" marT="26788" marB="26788"/>
                </a:tc>
                <a:tc>
                  <a:txBody>
                    <a:bodyPr/>
                    <a:lstStyle/>
                    <a:p>
                      <a:pPr>
                        <a:buNone/>
                      </a:pPr>
                      <a:r>
                        <a:rPr lang="zh-CN" altLang="en-US" sz="3000" dirty="0">
                          <a:sym typeface="+mn-ea"/>
                        </a:rPr>
                        <a:t>运动康复专业</a:t>
                      </a:r>
                      <a:br>
                        <a:rPr lang="en-US" altLang="zh-CN" sz="3000" dirty="0">
                          <a:sym typeface="+mn-ea"/>
                        </a:rPr>
                      </a:br>
                      <a:r>
                        <a:rPr lang="zh-CN" altLang="en-US" sz="3000" dirty="0">
                          <a:sym typeface="+mn-ea"/>
                        </a:rPr>
                        <a:t>运动人体科学专业</a:t>
                      </a:r>
                    </a:p>
                  </a:txBody>
                  <a:tcPr marL="53573" marR="53573" marT="26788" marB="26788"/>
                </a:tc>
                <a:tc>
                  <a:txBody>
                    <a:bodyPr/>
                    <a:lstStyle/>
                    <a:p>
                      <a:pPr>
                        <a:buNone/>
                      </a:pPr>
                      <a:r>
                        <a:rPr lang="zh-CN" altLang="en-US" sz="3000" dirty="0">
                          <a:sym typeface="+mn-ea"/>
                        </a:rPr>
                        <a:t>康复治疗技术专业</a:t>
                      </a:r>
                    </a:p>
                    <a:p>
                      <a:pPr>
                        <a:buNone/>
                      </a:pPr>
                      <a:r>
                        <a:rPr lang="zh-CN" altLang="en-US" sz="3000" dirty="0">
                          <a:sym typeface="+mn-ea"/>
                        </a:rPr>
                        <a:t>康复物理治疗专业</a:t>
                      </a:r>
                    </a:p>
                    <a:p>
                      <a:pPr>
                        <a:buNone/>
                      </a:pPr>
                      <a:r>
                        <a:rPr lang="zh-CN" altLang="en-US" sz="3000" dirty="0">
                          <a:sym typeface="+mn-ea"/>
                        </a:rPr>
                        <a:t>康复作业治疗专业</a:t>
                      </a:r>
                    </a:p>
                  </a:txBody>
                  <a:tcPr marL="53573" marR="53573" marT="26788" marB="26788"/>
                </a:tc>
                <a:extLst>
                  <a:ext uri="{0D108BD9-81ED-4DB2-BD59-A6C34878D82A}">
                    <a16:rowId xmlns:a16="http://schemas.microsoft.com/office/drawing/2014/main" val="10001"/>
                  </a:ext>
                </a:extLst>
              </a:tr>
              <a:tr h="1403670">
                <a:tc>
                  <a:txBody>
                    <a:bodyPr/>
                    <a:lstStyle/>
                    <a:p>
                      <a:pPr>
                        <a:buNone/>
                      </a:pPr>
                      <a:r>
                        <a:rPr lang="zh-CN" altLang="en-US" sz="3000"/>
                        <a:t>大专</a:t>
                      </a:r>
                    </a:p>
                  </a:txBody>
                  <a:tcPr marL="53573" marR="53573" marT="26788" marB="26788"/>
                </a:tc>
                <a:tc>
                  <a:txBody>
                    <a:bodyPr/>
                    <a:lstStyle/>
                    <a:p>
                      <a:pPr lvl="0"/>
                      <a:r>
                        <a:rPr lang="zh-CN" altLang="en-US" sz="3000" dirty="0">
                          <a:sym typeface="+mn-ea"/>
                        </a:rPr>
                        <a:t>运动防护专业</a:t>
                      </a:r>
                    </a:p>
                    <a:p>
                      <a:pPr lvl="0"/>
                      <a:r>
                        <a:rPr lang="zh-CN" altLang="en-US" sz="3000" dirty="0">
                          <a:sym typeface="+mn-ea"/>
                        </a:rPr>
                        <a:t>体育保健与康复专业</a:t>
                      </a:r>
                    </a:p>
                  </a:txBody>
                  <a:tcPr marL="53573" marR="53573" marT="26788" marB="26788"/>
                </a:tc>
                <a:tc>
                  <a:txBody>
                    <a:bodyPr/>
                    <a:lstStyle/>
                    <a:p>
                      <a:pPr lvl="0"/>
                      <a:r>
                        <a:rPr lang="zh-CN" altLang="en-US" sz="3000" dirty="0">
                          <a:sym typeface="+mn-ea"/>
                        </a:rPr>
                        <a:t>康复治疗技术专业</a:t>
                      </a:r>
                      <a:endParaRPr lang="zh-CN" altLang="en-US" sz="3000" dirty="0"/>
                    </a:p>
                    <a:p>
                      <a:pPr lvl="0"/>
                      <a:r>
                        <a:rPr lang="zh-CN" altLang="en-US" sz="3000" dirty="0">
                          <a:sym typeface="+mn-ea"/>
                        </a:rPr>
                        <a:t>中医康复技术专业</a:t>
                      </a:r>
                      <a:br>
                        <a:rPr lang="zh-CN" altLang="en-US" sz="3000" dirty="0">
                          <a:sym typeface="+mn-ea"/>
                        </a:rPr>
                      </a:br>
                      <a:r>
                        <a:rPr lang="zh-CN" altLang="en-US" sz="3000" dirty="0">
                          <a:sym typeface="+mn-ea"/>
                        </a:rPr>
                        <a:t>（对接运动康复本科）</a:t>
                      </a:r>
                      <a:endParaRPr lang="zh-CN" altLang="en-US" sz="3000" dirty="0"/>
                    </a:p>
                  </a:txBody>
                  <a:tcPr marL="53573" marR="53573" marT="26788" marB="26788"/>
                </a:tc>
                <a:extLst>
                  <a:ext uri="{0D108BD9-81ED-4DB2-BD59-A6C34878D82A}">
                    <a16:rowId xmlns:a16="http://schemas.microsoft.com/office/drawing/2014/main" val="10002"/>
                  </a:ext>
                </a:extLst>
              </a:tr>
              <a:tr h="953638">
                <a:tc>
                  <a:txBody>
                    <a:bodyPr/>
                    <a:lstStyle/>
                    <a:p>
                      <a:pPr>
                        <a:buNone/>
                      </a:pPr>
                      <a:r>
                        <a:rPr lang="zh-CN" altLang="en-US" sz="3000"/>
                        <a:t>中专</a:t>
                      </a:r>
                    </a:p>
                  </a:txBody>
                  <a:tcPr marL="53573" marR="53573" marT="26788" marB="26788"/>
                </a:tc>
                <a:tc>
                  <a:txBody>
                    <a:bodyPr/>
                    <a:lstStyle/>
                    <a:p>
                      <a:pPr>
                        <a:buNone/>
                      </a:pPr>
                      <a:endParaRPr lang="zh-CN" altLang="en-US" sz="3000"/>
                    </a:p>
                  </a:txBody>
                  <a:tcPr marL="53573" marR="53573" marT="26788" marB="26788"/>
                </a:tc>
                <a:tc>
                  <a:txBody>
                    <a:bodyPr/>
                    <a:lstStyle/>
                    <a:p>
                      <a:pPr lvl="0"/>
                      <a:r>
                        <a:rPr lang="zh-CN" altLang="en-US" sz="3000" dirty="0">
                          <a:sym typeface="+mn-ea"/>
                        </a:rPr>
                        <a:t>康复技术</a:t>
                      </a:r>
                    </a:p>
                    <a:p>
                      <a:pPr lvl="0"/>
                      <a:r>
                        <a:rPr lang="zh-CN" altLang="en-US" sz="3000" dirty="0">
                          <a:sym typeface="+mn-ea"/>
                        </a:rPr>
                        <a:t>中医康复保健</a:t>
                      </a:r>
                      <a:endParaRPr lang="zh-CN" altLang="en-US" sz="3000" dirty="0"/>
                    </a:p>
                  </a:txBody>
                  <a:tcPr marL="53573" marR="53573" marT="26788" marB="26788"/>
                </a:tc>
                <a:extLst>
                  <a:ext uri="{0D108BD9-81ED-4DB2-BD59-A6C34878D82A}">
                    <a16:rowId xmlns:a16="http://schemas.microsoft.com/office/drawing/2014/main" val="10003"/>
                  </a:ext>
                </a:extLst>
              </a:tr>
            </a:tbl>
          </a:graphicData>
        </a:graphic>
      </p:graphicFrame>
      <p:sp>
        <p:nvSpPr>
          <p:cNvPr id="3" name="文本框 2">
            <a:extLst>
              <a:ext uri="{FF2B5EF4-FFF2-40B4-BE49-F238E27FC236}">
                <a16:creationId xmlns:a16="http://schemas.microsoft.com/office/drawing/2014/main" id="{BC22E43C-5493-4953-8B6D-25DDDB76E3CC}"/>
              </a:ext>
            </a:extLst>
          </p:cNvPr>
          <p:cNvSpPr txBox="1"/>
          <p:nvPr/>
        </p:nvSpPr>
        <p:spPr>
          <a:xfrm>
            <a:off x="3269188" y="6332191"/>
            <a:ext cx="3265496" cy="546753"/>
          </a:xfrm>
          <a:prstGeom prst="rect">
            <a:avLst/>
          </a:prstGeom>
          <a:noFill/>
          <a:ln w="76200">
            <a:solidFill>
              <a:srgbClr val="C00000"/>
            </a:solidFill>
          </a:ln>
        </p:spPr>
        <p:txBody>
          <a:bodyPr wrap="square" rtlCol="0">
            <a:spAutoFit/>
          </a:bodyPr>
          <a:lstStyle/>
          <a:p>
            <a:pPr algn="ctr"/>
            <a:r>
              <a:rPr lang="zh-CN" altLang="en-US" sz="2953" dirty="0">
                <a:solidFill>
                  <a:srgbClr val="C00000"/>
                </a:solidFill>
                <a:latin typeface="微软雅黑" panose="020B0503020204020204" pitchFamily="34" charset="-122"/>
                <a:ea typeface="微软雅黑" panose="020B0503020204020204" pitchFamily="34" charset="-122"/>
              </a:rPr>
              <a:t>不让考康复治疗师</a:t>
            </a:r>
          </a:p>
        </p:txBody>
      </p:sp>
      <p:sp>
        <p:nvSpPr>
          <p:cNvPr id="4" name="文本框 3">
            <a:extLst>
              <a:ext uri="{FF2B5EF4-FFF2-40B4-BE49-F238E27FC236}">
                <a16:creationId xmlns:a16="http://schemas.microsoft.com/office/drawing/2014/main" id="{AC6D4850-F05D-4B58-A7AA-F7342E5EBE43}"/>
              </a:ext>
            </a:extLst>
          </p:cNvPr>
          <p:cNvSpPr txBox="1"/>
          <p:nvPr/>
        </p:nvSpPr>
        <p:spPr>
          <a:xfrm>
            <a:off x="6680548" y="6339707"/>
            <a:ext cx="3645205" cy="546753"/>
          </a:xfrm>
          <a:prstGeom prst="rect">
            <a:avLst/>
          </a:prstGeom>
          <a:noFill/>
          <a:ln w="76200">
            <a:solidFill>
              <a:srgbClr val="C00000"/>
            </a:solidFill>
          </a:ln>
        </p:spPr>
        <p:txBody>
          <a:bodyPr wrap="square" rtlCol="0">
            <a:spAutoFit/>
          </a:bodyPr>
          <a:lstStyle/>
          <a:p>
            <a:pPr algn="ctr"/>
            <a:r>
              <a:rPr lang="zh-CN" altLang="en-US" sz="2953" dirty="0">
                <a:solidFill>
                  <a:srgbClr val="C00000"/>
                </a:solidFill>
                <a:latin typeface="微软雅黑" panose="020B0503020204020204" pitchFamily="34" charset="-122"/>
                <a:ea typeface="微软雅黑" panose="020B0503020204020204" pitchFamily="34" charset="-122"/>
              </a:rPr>
              <a:t>不熟运动指导与体育</a:t>
            </a:r>
          </a:p>
        </p:txBody>
      </p:sp>
    </p:spTree>
    <p:extLst>
      <p:ext uri="{BB962C8B-B14F-4D97-AF65-F5344CB8AC3E}">
        <p14:creationId xmlns:p14="http://schemas.microsoft.com/office/powerpoint/2010/main" val="521988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05F7968-B4D0-4D55-A0ED-B2AF456E5ABA}"/>
              </a:ext>
            </a:extLst>
          </p:cNvPr>
          <p:cNvSpPr txBox="1"/>
          <p:nvPr/>
        </p:nvSpPr>
        <p:spPr>
          <a:xfrm>
            <a:off x="1821697" y="3691559"/>
            <a:ext cx="1156086" cy="871264"/>
          </a:xfrm>
          <a:prstGeom prst="rect">
            <a:avLst/>
          </a:prstGeom>
          <a:noFill/>
        </p:spPr>
        <p:txBody>
          <a:bodyPr wrap="none" rtlCol="0">
            <a:spAutoFit/>
          </a:bodyPr>
          <a:lstStyle/>
          <a:p>
            <a:r>
              <a:rPr lang="zh-CN" altLang="en-US" sz="2531" dirty="0">
                <a:solidFill>
                  <a:srgbClr val="0070C0"/>
                </a:solidFill>
                <a:latin typeface="+mn-ea"/>
                <a:ea typeface="+mn-ea"/>
              </a:rPr>
              <a:t>大专或</a:t>
            </a:r>
            <a:br>
              <a:rPr lang="en-US" altLang="zh-CN" sz="2531" dirty="0">
                <a:solidFill>
                  <a:srgbClr val="0070C0"/>
                </a:solidFill>
                <a:latin typeface="+mn-ea"/>
                <a:ea typeface="+mn-ea"/>
              </a:rPr>
            </a:br>
            <a:r>
              <a:rPr lang="zh-CN" altLang="en-US" sz="2531" dirty="0">
                <a:solidFill>
                  <a:srgbClr val="0070C0"/>
                </a:solidFill>
                <a:latin typeface="+mn-ea"/>
                <a:ea typeface="+mn-ea"/>
              </a:rPr>
              <a:t>大学</a:t>
            </a:r>
            <a:endParaRPr lang="en-US" altLang="zh-CN" sz="2531" dirty="0">
              <a:solidFill>
                <a:srgbClr val="0070C0"/>
              </a:solidFill>
              <a:latin typeface="+mn-ea"/>
              <a:ea typeface="+mn-ea"/>
            </a:endParaRPr>
          </a:p>
        </p:txBody>
      </p:sp>
      <p:sp>
        <p:nvSpPr>
          <p:cNvPr id="4" name="文本框 3">
            <a:extLst>
              <a:ext uri="{FF2B5EF4-FFF2-40B4-BE49-F238E27FC236}">
                <a16:creationId xmlns:a16="http://schemas.microsoft.com/office/drawing/2014/main" id="{8FEA751D-674E-4B3A-A829-A3D3930CA644}"/>
              </a:ext>
            </a:extLst>
          </p:cNvPr>
          <p:cNvSpPr txBox="1"/>
          <p:nvPr/>
        </p:nvSpPr>
        <p:spPr>
          <a:xfrm>
            <a:off x="1807136" y="2660065"/>
            <a:ext cx="1479892" cy="871264"/>
          </a:xfrm>
          <a:prstGeom prst="rect">
            <a:avLst/>
          </a:prstGeom>
          <a:noFill/>
        </p:spPr>
        <p:txBody>
          <a:bodyPr wrap="none" rtlCol="0">
            <a:spAutoFit/>
          </a:bodyPr>
          <a:lstStyle/>
          <a:p>
            <a:r>
              <a:rPr lang="zh-CN" altLang="en-US" sz="2531" dirty="0">
                <a:solidFill>
                  <a:srgbClr val="0070C0"/>
                </a:solidFill>
                <a:latin typeface="+mn-ea"/>
                <a:ea typeface="+mn-ea"/>
              </a:rPr>
              <a:t>硕士或</a:t>
            </a:r>
            <a:br>
              <a:rPr lang="en-US" altLang="zh-CN" sz="2531" dirty="0">
                <a:solidFill>
                  <a:srgbClr val="0070C0"/>
                </a:solidFill>
                <a:latin typeface="+mn-ea"/>
                <a:ea typeface="+mn-ea"/>
              </a:rPr>
            </a:br>
            <a:r>
              <a:rPr lang="zh-CN" altLang="en-US" sz="2531" dirty="0">
                <a:solidFill>
                  <a:srgbClr val="0070C0"/>
                </a:solidFill>
                <a:latin typeface="+mn-ea"/>
                <a:ea typeface="+mn-ea"/>
              </a:rPr>
              <a:t>专业博士</a:t>
            </a:r>
            <a:endParaRPr lang="en-US" altLang="zh-CN" sz="2531" dirty="0">
              <a:solidFill>
                <a:srgbClr val="0070C0"/>
              </a:solidFill>
              <a:latin typeface="+mn-ea"/>
              <a:ea typeface="+mn-ea"/>
            </a:endParaRPr>
          </a:p>
        </p:txBody>
      </p:sp>
      <p:sp>
        <p:nvSpPr>
          <p:cNvPr id="5" name="文本框 4">
            <a:extLst>
              <a:ext uri="{FF2B5EF4-FFF2-40B4-BE49-F238E27FC236}">
                <a16:creationId xmlns:a16="http://schemas.microsoft.com/office/drawing/2014/main" id="{0478E7E2-BAD6-44CD-9B3C-2BA6F200707B}"/>
              </a:ext>
            </a:extLst>
          </p:cNvPr>
          <p:cNvSpPr txBox="1"/>
          <p:nvPr/>
        </p:nvSpPr>
        <p:spPr>
          <a:xfrm>
            <a:off x="1837145" y="1802544"/>
            <a:ext cx="1156086" cy="481799"/>
          </a:xfrm>
          <a:prstGeom prst="rect">
            <a:avLst/>
          </a:prstGeom>
          <a:noFill/>
        </p:spPr>
        <p:txBody>
          <a:bodyPr wrap="none" rtlCol="0">
            <a:spAutoFit/>
          </a:bodyPr>
          <a:lstStyle/>
          <a:p>
            <a:r>
              <a:rPr lang="zh-CN" altLang="en-US" sz="2531" dirty="0">
                <a:solidFill>
                  <a:srgbClr val="0070C0"/>
                </a:solidFill>
                <a:latin typeface="+mn-ea"/>
                <a:ea typeface="+mn-ea"/>
              </a:rPr>
              <a:t>次专业</a:t>
            </a:r>
            <a:endParaRPr lang="en-US" altLang="zh-CN" sz="2531" dirty="0">
              <a:solidFill>
                <a:srgbClr val="0070C0"/>
              </a:solidFill>
              <a:latin typeface="+mn-ea"/>
              <a:ea typeface="+mn-ea"/>
            </a:endParaRPr>
          </a:p>
        </p:txBody>
      </p:sp>
      <p:sp>
        <p:nvSpPr>
          <p:cNvPr id="6" name="文本框 5">
            <a:extLst>
              <a:ext uri="{FF2B5EF4-FFF2-40B4-BE49-F238E27FC236}">
                <a16:creationId xmlns:a16="http://schemas.microsoft.com/office/drawing/2014/main" id="{44EE46D4-FF54-46DF-90F4-D2AA1FDE65C3}"/>
              </a:ext>
            </a:extLst>
          </p:cNvPr>
          <p:cNvSpPr txBox="1"/>
          <p:nvPr/>
        </p:nvSpPr>
        <p:spPr>
          <a:xfrm>
            <a:off x="1807136" y="4732990"/>
            <a:ext cx="1479892" cy="481799"/>
          </a:xfrm>
          <a:prstGeom prst="rect">
            <a:avLst/>
          </a:prstGeom>
          <a:noFill/>
        </p:spPr>
        <p:txBody>
          <a:bodyPr wrap="none" rtlCol="0">
            <a:spAutoFit/>
          </a:bodyPr>
          <a:lstStyle/>
          <a:p>
            <a:r>
              <a:rPr lang="zh-CN" altLang="en-US" sz="2531" dirty="0">
                <a:solidFill>
                  <a:srgbClr val="0070C0"/>
                </a:solidFill>
                <a:latin typeface="+mn-ea"/>
                <a:ea typeface="+mn-ea"/>
              </a:rPr>
              <a:t>课程培训</a:t>
            </a:r>
            <a:endParaRPr lang="en-US" altLang="zh-CN" sz="2531" dirty="0">
              <a:solidFill>
                <a:srgbClr val="0070C0"/>
              </a:solidFill>
              <a:latin typeface="+mn-ea"/>
              <a:ea typeface="+mn-ea"/>
            </a:endParaRPr>
          </a:p>
        </p:txBody>
      </p:sp>
      <p:sp>
        <p:nvSpPr>
          <p:cNvPr id="7" name="文本框 6">
            <a:extLst>
              <a:ext uri="{FF2B5EF4-FFF2-40B4-BE49-F238E27FC236}">
                <a16:creationId xmlns:a16="http://schemas.microsoft.com/office/drawing/2014/main" id="{E00C5C98-FCB9-413C-84DF-AB21A5A5A0C7}"/>
              </a:ext>
            </a:extLst>
          </p:cNvPr>
          <p:cNvSpPr txBox="1"/>
          <p:nvPr/>
        </p:nvSpPr>
        <p:spPr>
          <a:xfrm>
            <a:off x="1869909" y="5719760"/>
            <a:ext cx="832279" cy="481799"/>
          </a:xfrm>
          <a:prstGeom prst="rect">
            <a:avLst/>
          </a:prstGeom>
          <a:noFill/>
        </p:spPr>
        <p:txBody>
          <a:bodyPr wrap="none" rtlCol="0">
            <a:spAutoFit/>
          </a:bodyPr>
          <a:lstStyle/>
          <a:p>
            <a:r>
              <a:rPr lang="zh-CN" altLang="en-US" sz="2531" dirty="0">
                <a:solidFill>
                  <a:srgbClr val="0070C0"/>
                </a:solidFill>
                <a:latin typeface="+mn-ea"/>
                <a:ea typeface="+mn-ea"/>
              </a:rPr>
              <a:t>高中</a:t>
            </a:r>
          </a:p>
        </p:txBody>
      </p:sp>
      <p:sp>
        <p:nvSpPr>
          <p:cNvPr id="8" name="文本框 7">
            <a:extLst>
              <a:ext uri="{FF2B5EF4-FFF2-40B4-BE49-F238E27FC236}">
                <a16:creationId xmlns:a16="http://schemas.microsoft.com/office/drawing/2014/main" id="{D4F56C28-278C-4926-B738-88249ED92AFD}"/>
              </a:ext>
            </a:extLst>
          </p:cNvPr>
          <p:cNvSpPr txBox="1"/>
          <p:nvPr/>
        </p:nvSpPr>
        <p:spPr>
          <a:xfrm>
            <a:off x="4957780" y="1338076"/>
            <a:ext cx="832279" cy="481799"/>
          </a:xfrm>
          <a:prstGeom prst="rect">
            <a:avLst/>
          </a:prstGeom>
          <a:noFill/>
        </p:spPr>
        <p:txBody>
          <a:bodyPr wrap="none" rtlCol="0">
            <a:spAutoFit/>
          </a:bodyPr>
          <a:lstStyle/>
          <a:p>
            <a:r>
              <a:rPr lang="zh-CN" altLang="en-US" sz="2531" dirty="0">
                <a:solidFill>
                  <a:srgbClr val="0070C0"/>
                </a:solidFill>
                <a:latin typeface="+mn-ea"/>
                <a:ea typeface="+mn-ea"/>
              </a:rPr>
              <a:t>美国</a:t>
            </a:r>
          </a:p>
        </p:txBody>
      </p:sp>
      <p:sp>
        <p:nvSpPr>
          <p:cNvPr id="9" name="文本框 8">
            <a:extLst>
              <a:ext uri="{FF2B5EF4-FFF2-40B4-BE49-F238E27FC236}">
                <a16:creationId xmlns:a16="http://schemas.microsoft.com/office/drawing/2014/main" id="{35EC1FAF-42FC-428A-A700-8A6B1BC6805C}"/>
              </a:ext>
            </a:extLst>
          </p:cNvPr>
          <p:cNvSpPr txBox="1"/>
          <p:nvPr/>
        </p:nvSpPr>
        <p:spPr>
          <a:xfrm>
            <a:off x="8837750" y="1342595"/>
            <a:ext cx="832279" cy="481799"/>
          </a:xfrm>
          <a:prstGeom prst="rect">
            <a:avLst/>
          </a:prstGeom>
          <a:noFill/>
        </p:spPr>
        <p:txBody>
          <a:bodyPr wrap="none" rtlCol="0">
            <a:spAutoFit/>
          </a:bodyPr>
          <a:lstStyle/>
          <a:p>
            <a:r>
              <a:rPr lang="zh-CN" altLang="en-US" sz="2531" dirty="0">
                <a:solidFill>
                  <a:srgbClr val="0070C0"/>
                </a:solidFill>
                <a:latin typeface="+mn-ea"/>
                <a:ea typeface="+mn-ea"/>
              </a:rPr>
              <a:t>欧洲</a:t>
            </a:r>
          </a:p>
        </p:txBody>
      </p:sp>
      <p:sp>
        <p:nvSpPr>
          <p:cNvPr id="10" name="文本框 9">
            <a:extLst>
              <a:ext uri="{FF2B5EF4-FFF2-40B4-BE49-F238E27FC236}">
                <a16:creationId xmlns:a16="http://schemas.microsoft.com/office/drawing/2014/main" id="{13BB1FBD-7A53-465D-9D86-B172E83A11A5}"/>
              </a:ext>
            </a:extLst>
          </p:cNvPr>
          <p:cNvSpPr txBox="1"/>
          <p:nvPr/>
        </p:nvSpPr>
        <p:spPr>
          <a:xfrm>
            <a:off x="4211222" y="4732990"/>
            <a:ext cx="1479892" cy="871264"/>
          </a:xfrm>
          <a:prstGeom prst="rect">
            <a:avLst/>
          </a:prstGeom>
          <a:noFill/>
        </p:spPr>
        <p:txBody>
          <a:bodyPr wrap="none" rtlCol="0">
            <a:spAutoFit/>
          </a:bodyPr>
          <a:lstStyle/>
          <a:p>
            <a:r>
              <a:rPr lang="zh-CN" altLang="en-US" sz="2531" dirty="0">
                <a:latin typeface="+mn-ea"/>
                <a:ea typeface="+mn-ea"/>
              </a:rPr>
              <a:t>健身教练</a:t>
            </a:r>
            <a:br>
              <a:rPr lang="en-US" altLang="zh-CN" sz="2531" dirty="0">
                <a:latin typeface="+mn-ea"/>
                <a:ea typeface="+mn-ea"/>
              </a:rPr>
            </a:br>
            <a:r>
              <a:rPr lang="en-US" altLang="zh-CN" sz="2531" dirty="0">
                <a:latin typeface="+mn-ea"/>
                <a:ea typeface="+mn-ea"/>
              </a:rPr>
              <a:t>CPT</a:t>
            </a:r>
            <a:endParaRPr lang="zh-CN" altLang="en-US" sz="2531" dirty="0">
              <a:latin typeface="+mn-ea"/>
              <a:ea typeface="+mn-ea"/>
            </a:endParaRPr>
          </a:p>
        </p:txBody>
      </p:sp>
      <p:sp>
        <p:nvSpPr>
          <p:cNvPr id="11" name="文本框 10">
            <a:extLst>
              <a:ext uri="{FF2B5EF4-FFF2-40B4-BE49-F238E27FC236}">
                <a16:creationId xmlns:a16="http://schemas.microsoft.com/office/drawing/2014/main" id="{7C658754-8044-4737-AC44-56F2F16BD46A}"/>
              </a:ext>
            </a:extLst>
          </p:cNvPr>
          <p:cNvSpPr txBox="1"/>
          <p:nvPr/>
        </p:nvSpPr>
        <p:spPr>
          <a:xfrm>
            <a:off x="5256230" y="3655750"/>
            <a:ext cx="1803699" cy="871264"/>
          </a:xfrm>
          <a:prstGeom prst="rect">
            <a:avLst/>
          </a:prstGeom>
          <a:noFill/>
        </p:spPr>
        <p:txBody>
          <a:bodyPr wrap="none" rtlCol="0">
            <a:spAutoFit/>
          </a:bodyPr>
          <a:lstStyle/>
          <a:p>
            <a:r>
              <a:rPr lang="zh-CN" altLang="en-US" sz="2531" dirty="0">
                <a:latin typeface="+mn-ea"/>
                <a:ea typeface="+mn-ea"/>
              </a:rPr>
              <a:t>运动防护师</a:t>
            </a:r>
            <a:br>
              <a:rPr lang="en-US" altLang="zh-CN" sz="2531" dirty="0">
                <a:latin typeface="+mn-ea"/>
                <a:ea typeface="+mn-ea"/>
              </a:rPr>
            </a:br>
            <a:r>
              <a:rPr lang="en-US" altLang="zh-CN" sz="2531" dirty="0">
                <a:latin typeface="+mn-ea"/>
                <a:ea typeface="+mn-ea"/>
              </a:rPr>
              <a:t>AT</a:t>
            </a:r>
            <a:endParaRPr lang="zh-CN" altLang="en-US" sz="2531" dirty="0">
              <a:latin typeface="+mn-ea"/>
              <a:ea typeface="+mn-ea"/>
            </a:endParaRPr>
          </a:p>
        </p:txBody>
      </p:sp>
      <p:sp>
        <p:nvSpPr>
          <p:cNvPr id="12" name="文本框 11">
            <a:extLst>
              <a:ext uri="{FF2B5EF4-FFF2-40B4-BE49-F238E27FC236}">
                <a16:creationId xmlns:a16="http://schemas.microsoft.com/office/drawing/2014/main" id="{94E2F623-8048-4A10-80C1-2A9E72BAEFD7}"/>
              </a:ext>
            </a:extLst>
          </p:cNvPr>
          <p:cNvSpPr txBox="1"/>
          <p:nvPr/>
        </p:nvSpPr>
        <p:spPr>
          <a:xfrm>
            <a:off x="3547743" y="3665014"/>
            <a:ext cx="1961405" cy="871264"/>
          </a:xfrm>
          <a:prstGeom prst="rect">
            <a:avLst/>
          </a:prstGeom>
          <a:noFill/>
        </p:spPr>
        <p:txBody>
          <a:bodyPr wrap="square" rtlCol="0">
            <a:spAutoFit/>
          </a:bodyPr>
          <a:lstStyle/>
          <a:p>
            <a:r>
              <a:rPr lang="zh-CN" altLang="en-US" sz="2531" dirty="0">
                <a:latin typeface="+mn-ea"/>
                <a:ea typeface="+mn-ea"/>
              </a:rPr>
              <a:t>体育保健师</a:t>
            </a:r>
            <a:br>
              <a:rPr lang="en-US" altLang="zh-CN" sz="2531" dirty="0">
                <a:latin typeface="+mn-ea"/>
                <a:ea typeface="+mn-ea"/>
              </a:rPr>
            </a:br>
            <a:r>
              <a:rPr lang="en-US" altLang="zh-CN" sz="2531" dirty="0">
                <a:latin typeface="+mn-ea"/>
                <a:ea typeface="+mn-ea"/>
              </a:rPr>
              <a:t>EP</a:t>
            </a:r>
            <a:endParaRPr lang="zh-CN" altLang="en-US" sz="2531" dirty="0">
              <a:latin typeface="+mn-ea"/>
              <a:ea typeface="+mn-ea"/>
            </a:endParaRPr>
          </a:p>
        </p:txBody>
      </p:sp>
      <p:sp>
        <p:nvSpPr>
          <p:cNvPr id="14" name="文本框 13">
            <a:extLst>
              <a:ext uri="{FF2B5EF4-FFF2-40B4-BE49-F238E27FC236}">
                <a16:creationId xmlns:a16="http://schemas.microsoft.com/office/drawing/2014/main" id="{F26BE90F-BA15-4EEF-8A40-945618B03B3A}"/>
              </a:ext>
            </a:extLst>
          </p:cNvPr>
          <p:cNvSpPr txBox="1"/>
          <p:nvPr/>
        </p:nvSpPr>
        <p:spPr>
          <a:xfrm>
            <a:off x="4250165" y="2697276"/>
            <a:ext cx="1479892" cy="871264"/>
          </a:xfrm>
          <a:prstGeom prst="rect">
            <a:avLst/>
          </a:prstGeom>
          <a:noFill/>
        </p:spPr>
        <p:txBody>
          <a:bodyPr wrap="none" rtlCol="0">
            <a:spAutoFit/>
          </a:bodyPr>
          <a:lstStyle/>
          <a:p>
            <a:r>
              <a:rPr lang="zh-CN" altLang="en-US" sz="2531" dirty="0">
                <a:latin typeface="+mn-ea"/>
                <a:ea typeface="+mn-ea"/>
              </a:rPr>
              <a:t>物理治疗</a:t>
            </a:r>
            <a:br>
              <a:rPr lang="en-US" altLang="zh-CN" sz="2531" dirty="0">
                <a:latin typeface="+mn-ea"/>
                <a:ea typeface="+mn-ea"/>
              </a:rPr>
            </a:br>
            <a:r>
              <a:rPr lang="en-US" altLang="zh-CN" sz="2531" dirty="0">
                <a:latin typeface="+mn-ea"/>
                <a:ea typeface="+mn-ea"/>
              </a:rPr>
              <a:t>PT</a:t>
            </a:r>
            <a:endParaRPr lang="zh-CN" altLang="en-US" sz="2531" dirty="0">
              <a:latin typeface="+mn-ea"/>
              <a:ea typeface="+mn-ea"/>
            </a:endParaRPr>
          </a:p>
        </p:txBody>
      </p:sp>
      <p:sp>
        <p:nvSpPr>
          <p:cNvPr id="15" name="文本框 14">
            <a:extLst>
              <a:ext uri="{FF2B5EF4-FFF2-40B4-BE49-F238E27FC236}">
                <a16:creationId xmlns:a16="http://schemas.microsoft.com/office/drawing/2014/main" id="{E1C08F21-90CB-4C38-8AA3-6A6C4179FF03}"/>
              </a:ext>
            </a:extLst>
          </p:cNvPr>
          <p:cNvSpPr txBox="1"/>
          <p:nvPr/>
        </p:nvSpPr>
        <p:spPr>
          <a:xfrm>
            <a:off x="4275704" y="1824113"/>
            <a:ext cx="2451312" cy="871264"/>
          </a:xfrm>
          <a:prstGeom prst="rect">
            <a:avLst/>
          </a:prstGeom>
          <a:noFill/>
        </p:spPr>
        <p:txBody>
          <a:bodyPr wrap="none" rtlCol="0">
            <a:spAutoFit/>
          </a:bodyPr>
          <a:lstStyle/>
          <a:p>
            <a:r>
              <a:rPr lang="zh-CN" altLang="en-US" sz="2531" dirty="0">
                <a:latin typeface="+mn-ea"/>
                <a:ea typeface="+mn-ea"/>
              </a:rPr>
              <a:t>运动物理治疗师</a:t>
            </a:r>
            <a:br>
              <a:rPr lang="en-US" altLang="zh-CN" sz="2531" dirty="0">
                <a:latin typeface="+mn-ea"/>
                <a:ea typeface="+mn-ea"/>
              </a:rPr>
            </a:br>
            <a:r>
              <a:rPr lang="en-US" altLang="zh-CN" sz="2531" dirty="0" err="1">
                <a:latin typeface="+mn-ea"/>
                <a:ea typeface="+mn-ea"/>
              </a:rPr>
              <a:t>SCS</a:t>
            </a:r>
            <a:endParaRPr lang="zh-CN" altLang="en-US" sz="2531" dirty="0">
              <a:latin typeface="+mn-ea"/>
              <a:ea typeface="+mn-ea"/>
            </a:endParaRPr>
          </a:p>
        </p:txBody>
      </p:sp>
      <p:sp>
        <p:nvSpPr>
          <p:cNvPr id="16" name="文本框 15">
            <a:extLst>
              <a:ext uri="{FF2B5EF4-FFF2-40B4-BE49-F238E27FC236}">
                <a16:creationId xmlns:a16="http://schemas.microsoft.com/office/drawing/2014/main" id="{DD921571-6DE3-42D6-B065-D296BF1FF424}"/>
              </a:ext>
            </a:extLst>
          </p:cNvPr>
          <p:cNvSpPr txBox="1"/>
          <p:nvPr/>
        </p:nvSpPr>
        <p:spPr>
          <a:xfrm>
            <a:off x="8475368" y="4120085"/>
            <a:ext cx="1864613" cy="481799"/>
          </a:xfrm>
          <a:prstGeom prst="rect">
            <a:avLst/>
          </a:prstGeom>
          <a:noFill/>
        </p:spPr>
        <p:txBody>
          <a:bodyPr wrap="none" rtlCol="0">
            <a:spAutoFit/>
          </a:bodyPr>
          <a:lstStyle/>
          <a:p>
            <a:r>
              <a:rPr lang="zh-CN" altLang="en-US" sz="2531" dirty="0">
                <a:latin typeface="+mn-ea"/>
                <a:ea typeface="+mn-ea"/>
              </a:rPr>
              <a:t>物理治疗</a:t>
            </a:r>
            <a:r>
              <a:rPr lang="en-US" altLang="zh-CN" sz="2531" dirty="0">
                <a:latin typeface="+mn-ea"/>
                <a:ea typeface="+mn-ea"/>
              </a:rPr>
              <a:t>PT</a:t>
            </a:r>
            <a:endParaRPr lang="zh-CN" altLang="en-US" sz="2531" dirty="0">
              <a:latin typeface="+mn-ea"/>
              <a:ea typeface="+mn-ea"/>
            </a:endParaRPr>
          </a:p>
        </p:txBody>
      </p:sp>
      <p:sp>
        <p:nvSpPr>
          <p:cNvPr id="17" name="文本框 16">
            <a:extLst>
              <a:ext uri="{FF2B5EF4-FFF2-40B4-BE49-F238E27FC236}">
                <a16:creationId xmlns:a16="http://schemas.microsoft.com/office/drawing/2014/main" id="{EA555006-EFE2-418A-AE88-A2D592F42CE2}"/>
              </a:ext>
            </a:extLst>
          </p:cNvPr>
          <p:cNvSpPr txBox="1"/>
          <p:nvPr/>
        </p:nvSpPr>
        <p:spPr>
          <a:xfrm>
            <a:off x="7460118" y="2660065"/>
            <a:ext cx="3937809" cy="871264"/>
          </a:xfrm>
          <a:prstGeom prst="rect">
            <a:avLst/>
          </a:prstGeom>
          <a:noFill/>
        </p:spPr>
        <p:txBody>
          <a:bodyPr wrap="none" rtlCol="0">
            <a:spAutoFit/>
          </a:bodyPr>
          <a:lstStyle/>
          <a:p>
            <a:pPr algn="ctr"/>
            <a:r>
              <a:rPr lang="zh-CN" altLang="en-US" sz="2531" dirty="0">
                <a:latin typeface="+mn-ea"/>
                <a:ea typeface="+mn-ea"/>
              </a:rPr>
              <a:t>运动物理治疗师</a:t>
            </a:r>
            <a:r>
              <a:rPr lang="en-US" altLang="zh-CN" sz="2531" dirty="0">
                <a:latin typeface="+mn-ea"/>
                <a:ea typeface="+mn-ea"/>
              </a:rPr>
              <a:t>Sports PT</a:t>
            </a:r>
          </a:p>
          <a:p>
            <a:pPr algn="ctr"/>
            <a:r>
              <a:rPr lang="zh-CN" altLang="en-US" sz="2531" dirty="0">
                <a:latin typeface="+mn-ea"/>
                <a:ea typeface="+mn-ea"/>
              </a:rPr>
              <a:t>（运动防护师</a:t>
            </a:r>
            <a:r>
              <a:rPr lang="en-US" altLang="zh-CN" sz="2531" dirty="0">
                <a:latin typeface="+mn-ea"/>
                <a:ea typeface="+mn-ea"/>
              </a:rPr>
              <a:t>AT</a:t>
            </a:r>
            <a:r>
              <a:rPr lang="zh-CN" altLang="en-US" sz="2531" dirty="0">
                <a:latin typeface="+mn-ea"/>
                <a:ea typeface="+mn-ea"/>
              </a:rPr>
              <a:t>）</a:t>
            </a:r>
          </a:p>
        </p:txBody>
      </p:sp>
      <p:sp>
        <p:nvSpPr>
          <p:cNvPr id="18" name="文本框 17">
            <a:extLst>
              <a:ext uri="{FF2B5EF4-FFF2-40B4-BE49-F238E27FC236}">
                <a16:creationId xmlns:a16="http://schemas.microsoft.com/office/drawing/2014/main" id="{773D2F5C-E127-44F3-B84A-2A6F98FF8EE1}"/>
              </a:ext>
            </a:extLst>
          </p:cNvPr>
          <p:cNvSpPr txBox="1"/>
          <p:nvPr/>
        </p:nvSpPr>
        <p:spPr>
          <a:xfrm>
            <a:off x="8357873" y="4772763"/>
            <a:ext cx="2081019" cy="481799"/>
          </a:xfrm>
          <a:prstGeom prst="rect">
            <a:avLst/>
          </a:prstGeom>
          <a:noFill/>
        </p:spPr>
        <p:txBody>
          <a:bodyPr wrap="none" rtlCol="0">
            <a:spAutoFit/>
          </a:bodyPr>
          <a:lstStyle/>
          <a:p>
            <a:r>
              <a:rPr lang="zh-CN" altLang="en-US" sz="2531" dirty="0">
                <a:latin typeface="+mn-ea"/>
                <a:ea typeface="+mn-ea"/>
              </a:rPr>
              <a:t>健身教练</a:t>
            </a:r>
            <a:r>
              <a:rPr lang="en-US" altLang="zh-CN" sz="2531" dirty="0">
                <a:latin typeface="+mn-ea"/>
                <a:ea typeface="+mn-ea"/>
              </a:rPr>
              <a:t>CPT</a:t>
            </a:r>
            <a:endParaRPr lang="zh-CN" altLang="en-US" sz="2531" dirty="0">
              <a:latin typeface="+mn-ea"/>
              <a:ea typeface="+mn-ea"/>
            </a:endParaRPr>
          </a:p>
        </p:txBody>
      </p:sp>
      <p:sp>
        <p:nvSpPr>
          <p:cNvPr id="26" name="文本框 25">
            <a:extLst>
              <a:ext uri="{FF2B5EF4-FFF2-40B4-BE49-F238E27FC236}">
                <a16:creationId xmlns:a16="http://schemas.microsoft.com/office/drawing/2014/main" id="{5F2673CD-5D72-4D11-BD2D-5E36E198422E}"/>
              </a:ext>
            </a:extLst>
          </p:cNvPr>
          <p:cNvSpPr txBox="1"/>
          <p:nvPr/>
        </p:nvSpPr>
        <p:spPr>
          <a:xfrm>
            <a:off x="8054617" y="3656087"/>
            <a:ext cx="2730684" cy="481799"/>
          </a:xfrm>
          <a:prstGeom prst="rect">
            <a:avLst/>
          </a:prstGeom>
          <a:noFill/>
        </p:spPr>
        <p:txBody>
          <a:bodyPr wrap="none" rtlCol="0">
            <a:spAutoFit/>
          </a:bodyPr>
          <a:lstStyle/>
          <a:p>
            <a:r>
              <a:rPr lang="zh-CN" altLang="en-US" sz="2531" dirty="0">
                <a:latin typeface="+mn-ea"/>
                <a:ea typeface="+mn-ea"/>
              </a:rPr>
              <a:t>运动防护师</a:t>
            </a:r>
            <a:r>
              <a:rPr lang="en-US" altLang="zh-CN" sz="2531" dirty="0">
                <a:latin typeface="+mn-ea"/>
                <a:ea typeface="+mn-ea"/>
              </a:rPr>
              <a:t>AT/SR</a:t>
            </a:r>
            <a:endParaRPr lang="zh-CN" altLang="en-US" sz="2531" dirty="0">
              <a:latin typeface="+mn-ea"/>
              <a:ea typeface="+mn-ea"/>
            </a:endParaRPr>
          </a:p>
        </p:txBody>
      </p:sp>
      <p:sp>
        <p:nvSpPr>
          <p:cNvPr id="27" name="文本框 26">
            <a:extLst>
              <a:ext uri="{FF2B5EF4-FFF2-40B4-BE49-F238E27FC236}">
                <a16:creationId xmlns:a16="http://schemas.microsoft.com/office/drawing/2014/main" id="{249A8647-1D4B-4642-9B17-7A65F1A02233}"/>
              </a:ext>
            </a:extLst>
          </p:cNvPr>
          <p:cNvSpPr txBox="1"/>
          <p:nvPr/>
        </p:nvSpPr>
        <p:spPr>
          <a:xfrm>
            <a:off x="2489852" y="5768447"/>
            <a:ext cx="8505478" cy="1131079"/>
          </a:xfrm>
          <a:prstGeom prst="rect">
            <a:avLst/>
          </a:prstGeom>
          <a:noFill/>
        </p:spPr>
        <p:txBody>
          <a:bodyPr wrap="square" rtlCol="0">
            <a:spAutoFit/>
          </a:bodyPr>
          <a:lstStyle/>
          <a:p>
            <a:pPr algn="ctr"/>
            <a:r>
              <a:rPr lang="zh-CN" altLang="en-US" sz="3375" b="1" dirty="0">
                <a:solidFill>
                  <a:srgbClr val="C00000"/>
                </a:solidFill>
                <a:effectLst>
                  <a:outerShdw blurRad="38100" dist="38100" dir="2700000" algn="tl">
                    <a:srgbClr val="000000">
                      <a:alpha val="43137"/>
                    </a:srgbClr>
                  </a:outerShdw>
                </a:effectLst>
              </a:rPr>
              <a:t>关键：需求，市场规模，以及保险支出</a:t>
            </a:r>
            <a:br>
              <a:rPr lang="en-US" altLang="zh-CN" sz="3375" b="1" dirty="0">
                <a:solidFill>
                  <a:srgbClr val="C00000"/>
                </a:solidFill>
                <a:effectLst>
                  <a:outerShdw blurRad="38100" dist="38100" dir="2700000" algn="tl">
                    <a:srgbClr val="000000">
                      <a:alpha val="43137"/>
                    </a:srgbClr>
                  </a:outerShdw>
                </a:effectLst>
              </a:rPr>
            </a:br>
            <a:r>
              <a:rPr lang="zh-CN" altLang="en-US" sz="3375" b="1" dirty="0">
                <a:solidFill>
                  <a:srgbClr val="C00000"/>
                </a:solidFill>
                <a:effectLst>
                  <a:outerShdw blurRad="38100" dist="38100" dir="2700000" algn="tl">
                    <a:srgbClr val="000000">
                      <a:alpha val="43137"/>
                    </a:srgbClr>
                  </a:outerShdw>
                </a:effectLst>
              </a:rPr>
              <a:t>建立合乎中国需要的教育立交桥与学分银行</a:t>
            </a:r>
          </a:p>
        </p:txBody>
      </p:sp>
      <p:sp>
        <p:nvSpPr>
          <p:cNvPr id="19" name="标题 18">
            <a:extLst>
              <a:ext uri="{FF2B5EF4-FFF2-40B4-BE49-F238E27FC236}">
                <a16:creationId xmlns:a16="http://schemas.microsoft.com/office/drawing/2014/main" id="{3807617E-06E1-4F9C-8448-A480205D2A1A}"/>
              </a:ext>
            </a:extLst>
          </p:cNvPr>
          <p:cNvSpPr>
            <a:spLocks noGrp="1"/>
          </p:cNvSpPr>
          <p:nvPr>
            <p:ph type="title"/>
          </p:nvPr>
        </p:nvSpPr>
        <p:spPr/>
        <p:txBody>
          <a:bodyPr/>
          <a:lstStyle/>
          <a:p>
            <a:r>
              <a:rPr lang="zh-CN" altLang="en-US" sz="4218" dirty="0"/>
              <a:t>教育立交桥与学分银行</a:t>
            </a:r>
          </a:p>
        </p:txBody>
      </p:sp>
    </p:spTree>
    <p:extLst>
      <p:ext uri="{BB962C8B-B14F-4D97-AF65-F5344CB8AC3E}">
        <p14:creationId xmlns:p14="http://schemas.microsoft.com/office/powerpoint/2010/main" val="354429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65573" y="1354451"/>
            <a:ext cx="5830879" cy="777766"/>
          </a:xfrm>
        </p:spPr>
        <p:txBody>
          <a:bodyPr/>
          <a:lstStyle/>
          <a:p>
            <a:r>
              <a:rPr lang="zh-CN" altLang="en-US" sz="3600" dirty="0">
                <a:effectLst>
                  <a:outerShdw blurRad="38100" dist="38100" dir="2700000" algn="tl">
                    <a:srgbClr val="000000">
                      <a:alpha val="43137"/>
                    </a:srgbClr>
                  </a:outerShdw>
                </a:effectLst>
              </a:rPr>
              <a:t>李豪杰 博士、运动防护师</a:t>
            </a:r>
          </a:p>
        </p:txBody>
      </p:sp>
      <p:sp>
        <p:nvSpPr>
          <p:cNvPr id="3" name="文本占位符 2"/>
          <p:cNvSpPr>
            <a:spLocks noGrp="1"/>
          </p:cNvSpPr>
          <p:nvPr>
            <p:ph type="body" idx="1"/>
          </p:nvPr>
        </p:nvSpPr>
        <p:spPr>
          <a:xfrm>
            <a:off x="6141343" y="2132217"/>
            <a:ext cx="5976664" cy="4652460"/>
          </a:xfrm>
        </p:spPr>
        <p:txBody>
          <a:bodyPr>
            <a:normAutofit fontScale="77500" lnSpcReduction="20000"/>
          </a:bodyPr>
          <a:lstStyle/>
          <a:p>
            <a:r>
              <a:rPr lang="zh-CN" altLang="en-US" sz="3100" b="1" dirty="0">
                <a:latin typeface="微软雅黑" panose="020B0503020204020204" pitchFamily="34" charset="-122"/>
                <a:ea typeface="微软雅黑" panose="020B0503020204020204" pitchFamily="34" charset="-122"/>
              </a:rPr>
              <a:t>吉林体育学院</a:t>
            </a:r>
            <a:r>
              <a:rPr lang="zh-CN" altLang="en-US" sz="3100" b="1" dirty="0">
                <a:latin typeface="微软雅黑" panose="020B0503020204020204" pitchFamily="34" charset="-122"/>
                <a:ea typeface="微软雅黑" panose="020B0503020204020204" pitchFamily="34" charset="-122"/>
                <a:sym typeface="+mn-ea"/>
              </a:rPr>
              <a:t>教授、运动健康技术学院院长</a:t>
            </a:r>
            <a:endParaRPr lang="en-US" altLang="zh-CN" sz="3100" b="1" dirty="0">
              <a:latin typeface="微软雅黑" panose="020B0503020204020204" pitchFamily="34" charset="-122"/>
              <a:ea typeface="微软雅黑" panose="020B0503020204020204" pitchFamily="34" charset="-122"/>
              <a:sym typeface="+mn-ea"/>
            </a:endParaRPr>
          </a:p>
          <a:p>
            <a:pPr marL="285750" indent="-285750">
              <a:buFont typeface="Arial" panose="020B0604020202020204" pitchFamily="34" charset="0"/>
              <a:buChar char="•"/>
            </a:pPr>
            <a:endParaRPr lang="en-US" altLang="zh-CN" sz="13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600" dirty="0">
                <a:latin typeface="微软雅黑" panose="020B0503020204020204" pitchFamily="34" charset="-122"/>
                <a:ea typeface="微软雅黑" panose="020B0503020204020204" pitchFamily="34" charset="-122"/>
              </a:rPr>
              <a:t>中国体育科学学会</a:t>
            </a:r>
            <a:endParaRPr lang="en-US" altLang="zh-CN" sz="2600" dirty="0">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zh-CN" altLang="en-US" sz="2600" dirty="0">
                <a:solidFill>
                  <a:schemeClr val="bg1"/>
                </a:solidFill>
                <a:latin typeface="微软雅黑" panose="020B0503020204020204" pitchFamily="34" charset="-122"/>
                <a:ea typeface="微软雅黑" panose="020B0503020204020204" pitchFamily="34" charset="-122"/>
              </a:rPr>
              <a:t>体能训练分会委员</a:t>
            </a:r>
            <a:endParaRPr lang="en-US" altLang="zh-CN" sz="2600" dirty="0">
              <a:solidFill>
                <a:schemeClr val="bg1"/>
              </a:solidFill>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zh-CN" altLang="en-US" sz="2600" dirty="0">
                <a:solidFill>
                  <a:schemeClr val="bg1"/>
                </a:solidFill>
                <a:latin typeface="微软雅黑" panose="020B0503020204020204" pitchFamily="34" charset="-122"/>
                <a:ea typeface="微软雅黑" panose="020B0503020204020204" pitchFamily="34" charset="-122"/>
              </a:rPr>
              <a:t>运动医学分会委员</a:t>
            </a:r>
            <a:endParaRPr lang="en-US" altLang="zh-CN" sz="2600" dirty="0">
              <a:solidFill>
                <a:schemeClr val="bg1"/>
              </a:solidFill>
              <a:latin typeface="微软雅黑" panose="020B0503020204020204" pitchFamily="34" charset="-122"/>
              <a:ea typeface="微软雅黑" panose="020B0503020204020204" pitchFamily="34" charset="-122"/>
            </a:endParaRPr>
          </a:p>
          <a:p>
            <a:pPr marL="1200150" lvl="2" indent="-285750">
              <a:buFont typeface="Arial" panose="020B0604020202020204" pitchFamily="34" charset="0"/>
              <a:buChar char="•"/>
            </a:pPr>
            <a:r>
              <a:rPr lang="zh-CN" altLang="en-US" sz="2600" dirty="0">
                <a:solidFill>
                  <a:schemeClr val="bg1"/>
                </a:solidFill>
                <a:latin typeface="微软雅黑" panose="020B0503020204020204" pitchFamily="34" charset="-122"/>
                <a:ea typeface="微软雅黑" panose="020B0503020204020204" pitchFamily="34" charset="-122"/>
              </a:rPr>
              <a:t>运动防护专委会常委</a:t>
            </a:r>
          </a:p>
          <a:p>
            <a:pPr marL="742950" lvl="1" indent="-285750">
              <a:buFont typeface="Arial" panose="020B0604020202020204" pitchFamily="34" charset="0"/>
              <a:buChar char="•"/>
            </a:pPr>
            <a:r>
              <a:rPr lang="zh-CN" altLang="en-US" sz="2600" dirty="0">
                <a:solidFill>
                  <a:schemeClr val="bg1"/>
                </a:solidFill>
                <a:latin typeface="微软雅黑" panose="020B0503020204020204" pitchFamily="34" charset="-122"/>
                <a:ea typeface="微软雅黑" panose="020B0503020204020204" pitchFamily="34" charset="-122"/>
              </a:rPr>
              <a:t>继续教育工作委员会委员</a:t>
            </a:r>
            <a:endParaRPr lang="en-US" altLang="zh-CN" sz="2600" dirty="0">
              <a:solidFill>
                <a:schemeClr val="bg1"/>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600" dirty="0">
                <a:latin typeface="微软雅黑" panose="020B0503020204020204" pitchFamily="34" charset="-122"/>
                <a:ea typeface="微软雅黑" panose="020B0503020204020204" pitchFamily="34" charset="-122"/>
              </a:rPr>
              <a:t>中国医学救援协会</a:t>
            </a:r>
            <a:endParaRPr lang="en-US" altLang="zh-CN" sz="2600" dirty="0">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zh-CN" altLang="en-US" sz="2600" dirty="0">
                <a:solidFill>
                  <a:schemeClr val="bg1"/>
                </a:solidFill>
                <a:latin typeface="微软雅黑" panose="020B0503020204020204" pitchFamily="34" charset="-122"/>
                <a:ea typeface="微软雅黑" panose="020B0503020204020204" pitchFamily="34" charset="-122"/>
              </a:rPr>
              <a:t>运动伤害分会常务理事</a:t>
            </a:r>
            <a:endParaRPr lang="en-US" altLang="zh-CN" sz="2600" dirty="0">
              <a:solidFill>
                <a:schemeClr val="bg1"/>
              </a:solidFill>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zh-CN" altLang="en-US" sz="2600" dirty="0">
                <a:solidFill>
                  <a:schemeClr val="bg1"/>
                </a:solidFill>
                <a:latin typeface="微软雅黑" panose="020B0503020204020204" pitchFamily="34" charset="-122"/>
                <a:ea typeface="微软雅黑" panose="020B0503020204020204" pitchFamily="34" charset="-122"/>
              </a:rPr>
              <a:t>运动伤害防护学组主任</a:t>
            </a:r>
            <a:endParaRPr lang="en-US" altLang="zh-CN" sz="2600" dirty="0">
              <a:solidFill>
                <a:schemeClr val="bg1"/>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600" dirty="0">
                <a:solidFill>
                  <a:schemeClr val="bg1"/>
                </a:solidFill>
                <a:latin typeface="微软雅黑" panose="020B0503020204020204" pitchFamily="34" charset="-122"/>
                <a:ea typeface="微软雅黑" panose="020B0503020204020204" pitchFamily="34" charset="-122"/>
              </a:rPr>
              <a:t>中国康复医学会</a:t>
            </a:r>
            <a:endParaRPr lang="en-US" altLang="zh-CN" sz="2600" dirty="0">
              <a:solidFill>
                <a:schemeClr val="bg1"/>
              </a:solidFill>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zh-CN" altLang="en-US" sz="2600" dirty="0">
                <a:solidFill>
                  <a:schemeClr val="bg1"/>
                </a:solidFill>
                <a:latin typeface="微软雅黑" panose="020B0503020204020204" pitchFamily="34" charset="-122"/>
                <a:ea typeface="微软雅黑" panose="020B0503020204020204" pitchFamily="34" charset="-122"/>
              </a:rPr>
              <a:t>体育保健康复专业委员会常务委员</a:t>
            </a:r>
            <a:endParaRPr lang="en-US" altLang="zh-CN" sz="2600" dirty="0">
              <a:solidFill>
                <a:schemeClr val="bg1"/>
              </a:solidFill>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zh-CN" altLang="en-US" sz="2600" dirty="0">
                <a:solidFill>
                  <a:schemeClr val="bg1"/>
                </a:solidFill>
                <a:latin typeface="微软雅黑" panose="020B0503020204020204" pitchFamily="34" charset="-122"/>
                <a:ea typeface="微软雅黑" panose="020B0503020204020204" pitchFamily="34" charset="-122"/>
              </a:rPr>
              <a:t>专家库成员</a:t>
            </a:r>
            <a:endParaRPr lang="en-US" altLang="zh-CN" sz="2600" dirty="0">
              <a:solidFill>
                <a:schemeClr val="bg1"/>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600" dirty="0">
                <a:solidFill>
                  <a:schemeClr val="bg1"/>
                </a:solidFill>
                <a:latin typeface="微软雅黑" panose="020B0503020204020204" pitchFamily="34" charset="-122"/>
                <a:ea typeface="微软雅黑" panose="020B0503020204020204" pitchFamily="34" charset="-122"/>
              </a:rPr>
              <a:t>世界华人体育管理协会常务理事兼秘书长</a:t>
            </a:r>
            <a:endParaRPr lang="en-US" altLang="zh-CN" sz="2600" dirty="0">
              <a:solidFill>
                <a:schemeClr val="bg1"/>
              </a:solidFill>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1320F737-83BF-4AC2-B242-1D48CC04F0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2951" y="2132576"/>
            <a:ext cx="2044966" cy="27241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307CD3-7F39-4B1E-9BD5-D64979E2E7B8}"/>
              </a:ext>
            </a:extLst>
          </p:cNvPr>
          <p:cNvSpPr>
            <a:spLocks noGrp="1"/>
          </p:cNvSpPr>
          <p:nvPr>
            <p:ph type="title"/>
          </p:nvPr>
        </p:nvSpPr>
        <p:spPr/>
        <p:txBody>
          <a:bodyPr/>
          <a:lstStyle/>
          <a:p>
            <a:endParaRPr lang="zh-CN" altLang="en-US"/>
          </a:p>
        </p:txBody>
      </p:sp>
      <p:sp>
        <p:nvSpPr>
          <p:cNvPr id="3" name="文本占位符 2">
            <a:extLst>
              <a:ext uri="{FF2B5EF4-FFF2-40B4-BE49-F238E27FC236}">
                <a16:creationId xmlns:a16="http://schemas.microsoft.com/office/drawing/2014/main" id="{46348792-5613-4E12-9169-5F43B1B75BEF}"/>
              </a:ext>
            </a:extLst>
          </p:cNvPr>
          <p:cNvSpPr>
            <a:spLocks noGrp="1"/>
          </p:cNvSpPr>
          <p:nvPr>
            <p:ph type="body" idx="1"/>
          </p:nvPr>
        </p:nvSpPr>
        <p:spPr/>
        <p:txBody>
          <a:bodyPr/>
          <a:lstStyle/>
          <a:p>
            <a:endParaRPr lang="zh-CN" altLang="en-US"/>
          </a:p>
        </p:txBody>
      </p:sp>
      <p:pic>
        <p:nvPicPr>
          <p:cNvPr id="4" name="内容占位符 4">
            <a:extLst>
              <a:ext uri="{FF2B5EF4-FFF2-40B4-BE49-F238E27FC236}">
                <a16:creationId xmlns:a16="http://schemas.microsoft.com/office/drawing/2014/main" id="{198E56A8-ECD0-4BCC-B178-0D6863C3F8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795"/>
            <a:ext cx="9144000" cy="6858000"/>
          </a:xfrm>
        </p:spPr>
      </p:pic>
      <p:pic>
        <p:nvPicPr>
          <p:cNvPr id="5" name="内容占位符 4">
            <a:extLst>
              <a:ext uri="{FF2B5EF4-FFF2-40B4-BE49-F238E27FC236}">
                <a16:creationId xmlns:a16="http://schemas.microsoft.com/office/drawing/2014/main" id="{77A76777-9CCF-457B-82CB-62BF1727862E}"/>
              </a:ext>
            </a:extLst>
          </p:cNvPr>
          <p:cNvPicPr>
            <a:picLocks noChangeAspect="1"/>
          </p:cNvPicPr>
          <p:nvPr/>
        </p:nvPicPr>
        <p:blipFill rotWithShape="1">
          <a:blip r:embed="rId2">
            <a:extLst>
              <a:ext uri="{28A0092B-C50C-407E-A947-70E740481C1C}">
                <a14:useLocalDpi xmlns:a14="http://schemas.microsoft.com/office/drawing/2010/main" val="0"/>
              </a:ext>
            </a:extLst>
          </a:blip>
          <a:srcRect t="19446" r="12295" b="14886"/>
          <a:stretch/>
        </p:blipFill>
        <p:spPr>
          <a:xfrm>
            <a:off x="1" y="0"/>
            <a:ext cx="12858749" cy="7220856"/>
          </a:xfrm>
          <a:prstGeom prst="rect">
            <a:avLst/>
          </a:prstGeom>
        </p:spPr>
      </p:pic>
    </p:spTree>
    <p:extLst>
      <p:ext uri="{BB962C8B-B14F-4D97-AF65-F5344CB8AC3E}">
        <p14:creationId xmlns:p14="http://schemas.microsoft.com/office/powerpoint/2010/main" val="821185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179C4C-47AF-4EDA-9AC0-28E8BC9C53F8}"/>
              </a:ext>
            </a:extLst>
          </p:cNvPr>
          <p:cNvSpPr>
            <a:spLocks noGrp="1"/>
          </p:cNvSpPr>
          <p:nvPr>
            <p:ph type="title"/>
          </p:nvPr>
        </p:nvSpPr>
        <p:spPr/>
        <p:txBody>
          <a:bodyPr/>
          <a:lstStyle/>
          <a:p>
            <a:endParaRPr lang="zh-CN" altLang="en-US"/>
          </a:p>
        </p:txBody>
      </p:sp>
      <p:sp>
        <p:nvSpPr>
          <p:cNvPr id="3" name="文本占位符 2">
            <a:extLst>
              <a:ext uri="{FF2B5EF4-FFF2-40B4-BE49-F238E27FC236}">
                <a16:creationId xmlns:a16="http://schemas.microsoft.com/office/drawing/2014/main" id="{F603F1C5-C83A-4EE7-93C1-000E7A6A0733}"/>
              </a:ext>
            </a:extLst>
          </p:cNvPr>
          <p:cNvSpPr>
            <a:spLocks noGrp="1"/>
          </p:cNvSpPr>
          <p:nvPr>
            <p:ph type="body" idx="1"/>
          </p:nvPr>
        </p:nvSpPr>
        <p:spPr/>
        <p:txBody>
          <a:bodyPr/>
          <a:lstStyle/>
          <a:p>
            <a:endParaRPr lang="zh-CN" altLang="en-US" dirty="0"/>
          </a:p>
        </p:txBody>
      </p:sp>
      <p:pic>
        <p:nvPicPr>
          <p:cNvPr id="4" name="内容占位符 4">
            <a:extLst>
              <a:ext uri="{FF2B5EF4-FFF2-40B4-BE49-F238E27FC236}">
                <a16:creationId xmlns:a16="http://schemas.microsoft.com/office/drawing/2014/main" id="{1B29221A-EBE3-4CE9-A6A7-9ACAAD633C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pic>
        <p:nvPicPr>
          <p:cNvPr id="5" name="内容占位符 4">
            <a:extLst>
              <a:ext uri="{FF2B5EF4-FFF2-40B4-BE49-F238E27FC236}">
                <a16:creationId xmlns:a16="http://schemas.microsoft.com/office/drawing/2014/main" id="{C441F8EF-CBCB-40F4-A087-5E3578F47B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984"/>
          <a:stretch/>
        </p:blipFill>
        <p:spPr>
          <a:xfrm>
            <a:off x="0" y="0"/>
            <a:ext cx="13002684" cy="7218015"/>
          </a:xfrm>
        </p:spPr>
      </p:pic>
      <p:pic>
        <p:nvPicPr>
          <p:cNvPr id="6" name="内容占位符 4">
            <a:extLst>
              <a:ext uri="{FF2B5EF4-FFF2-40B4-BE49-F238E27FC236}">
                <a16:creationId xmlns:a16="http://schemas.microsoft.com/office/drawing/2014/main" id="{EA81BEDB-87A1-4F4E-96D2-E28E1A725507}"/>
              </a:ext>
            </a:extLst>
          </p:cNvPr>
          <p:cNvPicPr>
            <a:picLocks noChangeAspect="1"/>
          </p:cNvPicPr>
          <p:nvPr/>
        </p:nvPicPr>
        <p:blipFill rotWithShape="1">
          <a:blip r:embed="rId2">
            <a:extLst>
              <a:ext uri="{28A0092B-C50C-407E-A947-70E740481C1C}">
                <a14:useLocalDpi xmlns:a14="http://schemas.microsoft.com/office/drawing/2010/main" val="0"/>
              </a:ext>
            </a:extLst>
          </a:blip>
          <a:srcRect t="32413" r="11233"/>
          <a:stretch/>
        </p:blipFill>
        <p:spPr>
          <a:xfrm>
            <a:off x="1" y="14635"/>
            <a:ext cx="12858750" cy="7342930"/>
          </a:xfrm>
          <a:prstGeom prst="rect">
            <a:avLst/>
          </a:prstGeom>
        </p:spPr>
      </p:pic>
    </p:spTree>
    <p:extLst>
      <p:ext uri="{BB962C8B-B14F-4D97-AF65-F5344CB8AC3E}">
        <p14:creationId xmlns:p14="http://schemas.microsoft.com/office/powerpoint/2010/main" val="2743673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7F28A6-9E0F-4EBD-A4D0-E091EDB6BE0B}"/>
              </a:ext>
            </a:extLst>
          </p:cNvPr>
          <p:cNvSpPr>
            <a:spLocks noGrp="1"/>
          </p:cNvSpPr>
          <p:nvPr>
            <p:ph type="title"/>
          </p:nvPr>
        </p:nvSpPr>
        <p:spPr/>
        <p:txBody>
          <a:bodyPr/>
          <a:lstStyle/>
          <a:p>
            <a:endParaRPr lang="zh-CN" altLang="en-US"/>
          </a:p>
        </p:txBody>
      </p:sp>
      <p:pic>
        <p:nvPicPr>
          <p:cNvPr id="4" name="内容占位符 4">
            <a:extLst>
              <a:ext uri="{FF2B5EF4-FFF2-40B4-BE49-F238E27FC236}">
                <a16:creationId xmlns:a16="http://schemas.microsoft.com/office/drawing/2014/main" id="{9F7A8C81-AB08-463D-A71C-8FC19B4D66C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214"/>
          <a:stretch/>
        </p:blipFill>
        <p:spPr>
          <a:xfrm>
            <a:off x="-21133" y="-1"/>
            <a:ext cx="12894734" cy="7232651"/>
          </a:xfrm>
        </p:spPr>
      </p:pic>
      <p:pic>
        <p:nvPicPr>
          <p:cNvPr id="5" name="内容占位符 4">
            <a:extLst>
              <a:ext uri="{FF2B5EF4-FFF2-40B4-BE49-F238E27FC236}">
                <a16:creationId xmlns:a16="http://schemas.microsoft.com/office/drawing/2014/main" id="{10AC5662-E4BA-4442-AED7-A8C6B48615AB}"/>
              </a:ext>
            </a:extLst>
          </p:cNvPr>
          <p:cNvPicPr>
            <a:picLocks noChangeAspect="1"/>
          </p:cNvPicPr>
          <p:nvPr/>
        </p:nvPicPr>
        <p:blipFill rotWithShape="1">
          <a:blip r:embed="rId2">
            <a:extLst>
              <a:ext uri="{28A0092B-C50C-407E-A947-70E740481C1C}">
                <a14:useLocalDpi xmlns:a14="http://schemas.microsoft.com/office/drawing/2010/main" val="0"/>
              </a:ext>
            </a:extLst>
          </a:blip>
          <a:srcRect t="23718" r="13033" b="10943"/>
          <a:stretch/>
        </p:blipFill>
        <p:spPr>
          <a:xfrm>
            <a:off x="23235" y="-1"/>
            <a:ext cx="12835516" cy="7232651"/>
          </a:xfrm>
          <a:prstGeom prst="rect">
            <a:avLst/>
          </a:prstGeom>
        </p:spPr>
      </p:pic>
    </p:spTree>
    <p:extLst>
      <p:ext uri="{BB962C8B-B14F-4D97-AF65-F5344CB8AC3E}">
        <p14:creationId xmlns:p14="http://schemas.microsoft.com/office/powerpoint/2010/main" val="3391091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7AA0A-06C9-4A7F-9F9A-D1B38424D319}"/>
              </a:ext>
            </a:extLst>
          </p:cNvPr>
          <p:cNvSpPr>
            <a:spLocks noGrp="1"/>
          </p:cNvSpPr>
          <p:nvPr>
            <p:ph type="title"/>
          </p:nvPr>
        </p:nvSpPr>
        <p:spPr/>
        <p:txBody>
          <a:bodyPr>
            <a:normAutofit/>
          </a:bodyPr>
          <a:lstStyle/>
          <a:p>
            <a:r>
              <a:rPr lang="zh-CN" altLang="en-US" dirty="0"/>
              <a:t>郎平的美式运动医学团队</a:t>
            </a:r>
          </a:p>
        </p:txBody>
      </p:sp>
      <p:sp>
        <p:nvSpPr>
          <p:cNvPr id="5" name="内容占位符 7">
            <a:extLst>
              <a:ext uri="{FF2B5EF4-FFF2-40B4-BE49-F238E27FC236}">
                <a16:creationId xmlns:a16="http://schemas.microsoft.com/office/drawing/2014/main" id="{71AEACEB-3EA0-4732-A3C9-3D6701C5AE5C}"/>
              </a:ext>
            </a:extLst>
          </p:cNvPr>
          <p:cNvSpPr txBox="1">
            <a:spLocks/>
          </p:cNvSpPr>
          <p:nvPr/>
        </p:nvSpPr>
        <p:spPr>
          <a:xfrm>
            <a:off x="5013697" y="1825625"/>
            <a:ext cx="5148173"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zh-CN" altLang="en-US" dirty="0">
                <a:solidFill>
                  <a:schemeClr val="bg1"/>
                </a:solidFill>
              </a:rPr>
              <a:t>队医：</a:t>
            </a:r>
            <a:br>
              <a:rPr lang="zh-CN" altLang="en-US" dirty="0">
                <a:solidFill>
                  <a:schemeClr val="bg1"/>
                </a:solidFill>
              </a:rPr>
            </a:br>
            <a:r>
              <a:rPr lang="zh-CN" altLang="en-US" dirty="0">
                <a:solidFill>
                  <a:schemeClr val="bg1"/>
                </a:solidFill>
              </a:rPr>
              <a:t>卫雍绩、王凯</a:t>
            </a:r>
          </a:p>
          <a:p>
            <a:pPr fontAlgn="auto">
              <a:spcAft>
                <a:spcPts val="0"/>
              </a:spcAft>
            </a:pPr>
            <a:r>
              <a:rPr lang="zh-CN" altLang="en-US" dirty="0">
                <a:solidFill>
                  <a:schemeClr val="bg1"/>
                </a:solidFill>
              </a:rPr>
              <a:t>医师：</a:t>
            </a:r>
            <a:br>
              <a:rPr lang="zh-CN" altLang="en-US" dirty="0">
                <a:solidFill>
                  <a:schemeClr val="bg1"/>
                </a:solidFill>
              </a:rPr>
            </a:br>
            <a:r>
              <a:rPr lang="en-US" altLang="zh-CN" dirty="0">
                <a:solidFill>
                  <a:schemeClr val="bg1"/>
                </a:solidFill>
              </a:rPr>
              <a:t>Sherwin S.W. Ho, MD</a:t>
            </a:r>
            <a:endParaRPr lang="zh-CN" altLang="en-US" dirty="0">
              <a:solidFill>
                <a:schemeClr val="bg1"/>
              </a:solidFill>
            </a:endParaRPr>
          </a:p>
          <a:p>
            <a:pPr fontAlgn="auto">
              <a:spcAft>
                <a:spcPts val="0"/>
              </a:spcAft>
            </a:pPr>
            <a:r>
              <a:rPr lang="zh-CN" altLang="en-US" dirty="0">
                <a:solidFill>
                  <a:schemeClr val="bg1"/>
                </a:solidFill>
              </a:rPr>
              <a:t>运动防护师：</a:t>
            </a:r>
            <a:br>
              <a:rPr lang="zh-CN" altLang="en-US" dirty="0">
                <a:solidFill>
                  <a:schemeClr val="bg1"/>
                </a:solidFill>
              </a:rPr>
            </a:br>
            <a:r>
              <a:rPr lang="en-US" altLang="zh-CN" dirty="0">
                <a:solidFill>
                  <a:schemeClr val="bg1"/>
                </a:solidFill>
              </a:rPr>
              <a:t>Mar Chong Daniel, ATC, PES</a:t>
            </a:r>
          </a:p>
          <a:p>
            <a:pPr fontAlgn="auto">
              <a:spcAft>
                <a:spcPts val="0"/>
              </a:spcAft>
            </a:pPr>
            <a:r>
              <a:rPr lang="zh-CN" altLang="en-US" dirty="0">
                <a:solidFill>
                  <a:schemeClr val="bg1"/>
                </a:solidFill>
              </a:rPr>
              <a:t>体能师：</a:t>
            </a:r>
            <a:br>
              <a:rPr lang="zh-CN" altLang="en-US" dirty="0">
                <a:solidFill>
                  <a:schemeClr val="bg1"/>
                </a:solidFill>
              </a:rPr>
            </a:br>
            <a:r>
              <a:rPr lang="en-US" altLang="zh-CN" dirty="0">
                <a:solidFill>
                  <a:schemeClr val="bg1"/>
                </a:solidFill>
              </a:rPr>
              <a:t>Larson Garrett, CSCS</a:t>
            </a:r>
          </a:p>
        </p:txBody>
      </p:sp>
      <p:pic>
        <p:nvPicPr>
          <p:cNvPr id="6" name="内容占位符 8" descr="中国女排">
            <a:extLst>
              <a:ext uri="{FF2B5EF4-FFF2-40B4-BE49-F238E27FC236}">
                <a16:creationId xmlns:a16="http://schemas.microsoft.com/office/drawing/2014/main" id="{C50C1A1C-EA3C-4091-9591-C2E1729D4ACD}"/>
              </a:ext>
            </a:extLst>
          </p:cNvPr>
          <p:cNvPicPr>
            <a:picLocks noChangeAspect="1"/>
          </p:cNvPicPr>
          <p:nvPr/>
        </p:nvPicPr>
        <p:blipFill>
          <a:blip r:embed="rId2"/>
          <a:stretch>
            <a:fillRect/>
          </a:stretch>
        </p:blipFill>
        <p:spPr>
          <a:xfrm>
            <a:off x="850900" y="1825308"/>
            <a:ext cx="4032250" cy="2260600"/>
          </a:xfrm>
          <a:prstGeom prst="rect">
            <a:avLst/>
          </a:prstGeom>
          <a:solidFill>
            <a:schemeClr val="lt1"/>
          </a:solidFill>
        </p:spPr>
      </p:pic>
      <p:pic>
        <p:nvPicPr>
          <p:cNvPr id="7" name="图片 6" descr="IMG_20161216_114513">
            <a:extLst>
              <a:ext uri="{FF2B5EF4-FFF2-40B4-BE49-F238E27FC236}">
                <a16:creationId xmlns:a16="http://schemas.microsoft.com/office/drawing/2014/main" id="{AAE7A831-E88E-4ED9-860A-897811C56B56}"/>
              </a:ext>
            </a:extLst>
          </p:cNvPr>
          <p:cNvPicPr>
            <a:picLocks noChangeAspect="1"/>
          </p:cNvPicPr>
          <p:nvPr/>
        </p:nvPicPr>
        <p:blipFill>
          <a:blip r:embed="rId3"/>
          <a:stretch>
            <a:fillRect/>
          </a:stretch>
        </p:blipFill>
        <p:spPr>
          <a:xfrm>
            <a:off x="850900" y="4252595"/>
            <a:ext cx="4041775" cy="2270760"/>
          </a:xfrm>
          <a:prstGeom prst="rect">
            <a:avLst/>
          </a:prstGeom>
        </p:spPr>
      </p:pic>
      <p:pic>
        <p:nvPicPr>
          <p:cNvPr id="8" name="图片 7">
            <a:extLst>
              <a:ext uri="{FF2B5EF4-FFF2-40B4-BE49-F238E27FC236}">
                <a16:creationId xmlns:a16="http://schemas.microsoft.com/office/drawing/2014/main" id="{91117EB7-2F44-483E-BC53-37FCCDD55AD0}"/>
              </a:ext>
            </a:extLst>
          </p:cNvPr>
          <p:cNvPicPr>
            <a:picLocks noChangeAspect="1"/>
          </p:cNvPicPr>
          <p:nvPr/>
        </p:nvPicPr>
        <p:blipFill rotWithShape="1">
          <a:blip r:embed="rId4"/>
          <a:srcRect b="12969"/>
          <a:stretch/>
        </p:blipFill>
        <p:spPr>
          <a:xfrm>
            <a:off x="10161870" y="1825308"/>
            <a:ext cx="1739105" cy="2260600"/>
          </a:xfrm>
          <a:prstGeom prst="rect">
            <a:avLst/>
          </a:prstGeom>
          <a:solidFill>
            <a:schemeClr val="lt1"/>
          </a:solidFill>
        </p:spPr>
      </p:pic>
    </p:spTree>
    <p:extLst>
      <p:ext uri="{BB962C8B-B14F-4D97-AF65-F5344CB8AC3E}">
        <p14:creationId xmlns:p14="http://schemas.microsoft.com/office/powerpoint/2010/main" val="2935191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FE6531-BA46-491F-A47D-B52CE9824AA4}"/>
              </a:ext>
            </a:extLst>
          </p:cNvPr>
          <p:cNvSpPr>
            <a:spLocks noGrp="1"/>
          </p:cNvSpPr>
          <p:nvPr>
            <p:ph type="title"/>
          </p:nvPr>
        </p:nvSpPr>
        <p:spPr/>
        <p:txBody>
          <a:bodyPr/>
          <a:lstStyle/>
          <a:p>
            <a:r>
              <a:rPr lang="zh-CN" altLang="en-US" dirty="0"/>
              <a:t>运动防护师</a:t>
            </a:r>
          </a:p>
        </p:txBody>
      </p:sp>
      <p:sp>
        <p:nvSpPr>
          <p:cNvPr id="3" name="文本占位符 2">
            <a:extLst>
              <a:ext uri="{FF2B5EF4-FFF2-40B4-BE49-F238E27FC236}">
                <a16:creationId xmlns:a16="http://schemas.microsoft.com/office/drawing/2014/main" id="{439F3B01-AC1B-4918-8373-DE11A83B72BF}"/>
              </a:ext>
            </a:extLst>
          </p:cNvPr>
          <p:cNvSpPr>
            <a:spLocks noGrp="1"/>
          </p:cNvSpPr>
          <p:nvPr>
            <p:ph type="body" idx="1"/>
          </p:nvPr>
        </p:nvSpPr>
        <p:spPr>
          <a:xfrm>
            <a:off x="833120" y="1687195"/>
            <a:ext cx="7801057" cy="4521418"/>
          </a:xfrm>
        </p:spPr>
        <p:txBody>
          <a:bodyPr/>
          <a:lstStyle/>
          <a:p>
            <a:pPr marL="533400" indent="-533400"/>
            <a:r>
              <a:rPr lang="zh-CN" altLang="en-US" dirty="0">
                <a:ea typeface="黑体" panose="02010609060101010101" pitchFamily="49" charset="-122"/>
                <a:sym typeface="宋体" panose="02010600030101010101" pitchFamily="2" charset="-122"/>
              </a:rPr>
              <a:t>职业代码：</a:t>
            </a:r>
            <a:r>
              <a:rPr lang="en-US" altLang="zh-CN" dirty="0">
                <a:ea typeface="黑体" panose="02010609060101010101" pitchFamily="49" charset="-122"/>
                <a:sym typeface="宋体" panose="02010600030101010101" pitchFamily="2" charset="-122"/>
              </a:rPr>
              <a:t>2-09-07-04 </a:t>
            </a:r>
          </a:p>
          <a:p>
            <a:pPr marL="533400" indent="-533400"/>
            <a:r>
              <a:rPr lang="zh-CN" altLang="en-US" dirty="0"/>
              <a:t>职业定义：从事运动损伤和疾病的预防、评估、</a:t>
            </a:r>
            <a:br>
              <a:rPr lang="en-US" altLang="zh-CN" dirty="0"/>
            </a:br>
            <a:r>
              <a:rPr lang="en-US" altLang="zh-CN" dirty="0"/>
              <a:t>             </a:t>
            </a:r>
            <a:r>
              <a:rPr lang="zh-CN" altLang="en-US" dirty="0"/>
              <a:t>急救、治疗、康复的专业人员。</a:t>
            </a:r>
            <a:endParaRPr lang="en-US" altLang="zh-CN" dirty="0"/>
          </a:p>
          <a:p>
            <a:pPr marL="533400" indent="-533400"/>
            <a:r>
              <a:rPr lang="zh-CN" altLang="en-US" dirty="0"/>
              <a:t>主要工作任务：</a:t>
            </a:r>
          </a:p>
          <a:p>
            <a:pPr marL="914400" lvl="1" indent="-457200"/>
            <a:r>
              <a:rPr lang="en-US" altLang="zh-CN" dirty="0">
                <a:solidFill>
                  <a:schemeClr val="bg1"/>
                </a:solidFill>
              </a:rPr>
              <a:t>1</a:t>
            </a:r>
            <a:r>
              <a:rPr lang="zh-CN" altLang="en-US" dirty="0">
                <a:solidFill>
                  <a:schemeClr val="bg1"/>
                </a:solidFill>
              </a:rPr>
              <a:t>．评估运动损伤和疾病等内外部风险；</a:t>
            </a:r>
          </a:p>
          <a:p>
            <a:pPr marL="914400" lvl="1" indent="-457200"/>
            <a:r>
              <a:rPr lang="en-US" altLang="zh-CN" dirty="0">
                <a:solidFill>
                  <a:schemeClr val="bg1"/>
                </a:solidFill>
              </a:rPr>
              <a:t>2</a:t>
            </a:r>
            <a:r>
              <a:rPr lang="zh-CN" altLang="en-US" dirty="0">
                <a:solidFill>
                  <a:schemeClr val="bg1"/>
                </a:solidFill>
              </a:rPr>
              <a:t>．制定与实施运动损伤和疾病的预防措施；</a:t>
            </a:r>
          </a:p>
          <a:p>
            <a:pPr marL="914400" lvl="1" indent="-457200"/>
            <a:r>
              <a:rPr lang="en-US" altLang="zh-CN" dirty="0">
                <a:solidFill>
                  <a:schemeClr val="bg1"/>
                </a:solidFill>
              </a:rPr>
              <a:t>3</a:t>
            </a:r>
            <a:r>
              <a:rPr lang="zh-CN" altLang="en-US" dirty="0">
                <a:solidFill>
                  <a:schemeClr val="bg1"/>
                </a:solidFill>
              </a:rPr>
              <a:t>．进行运动损伤和疾病的现场急救；</a:t>
            </a:r>
          </a:p>
          <a:p>
            <a:pPr marL="914400" lvl="1" indent="-457200"/>
            <a:r>
              <a:rPr lang="en-US" altLang="zh-CN" dirty="0">
                <a:solidFill>
                  <a:schemeClr val="bg1"/>
                </a:solidFill>
              </a:rPr>
              <a:t>4</a:t>
            </a:r>
            <a:r>
              <a:rPr lang="zh-CN" altLang="en-US" dirty="0">
                <a:solidFill>
                  <a:schemeClr val="bg1"/>
                </a:solidFill>
              </a:rPr>
              <a:t>．评估与治疗运动损伤和疾病；</a:t>
            </a:r>
          </a:p>
          <a:p>
            <a:pPr marL="914400" lvl="1" indent="-457200"/>
            <a:r>
              <a:rPr lang="en-US" altLang="zh-CN" dirty="0">
                <a:solidFill>
                  <a:schemeClr val="bg1"/>
                </a:solidFill>
              </a:rPr>
              <a:t>5</a:t>
            </a:r>
            <a:r>
              <a:rPr lang="zh-CN" altLang="en-US" dirty="0">
                <a:solidFill>
                  <a:schemeClr val="bg1"/>
                </a:solidFill>
              </a:rPr>
              <a:t>．指导运动损伤和疾病的康复；</a:t>
            </a:r>
          </a:p>
          <a:p>
            <a:pPr marL="914400" lvl="1" indent="-457200"/>
            <a:r>
              <a:rPr lang="en-US" altLang="zh-CN" dirty="0">
                <a:solidFill>
                  <a:schemeClr val="bg1"/>
                </a:solidFill>
              </a:rPr>
              <a:t>6</a:t>
            </a:r>
            <a:r>
              <a:rPr lang="zh-CN" altLang="en-US" dirty="0">
                <a:solidFill>
                  <a:schemeClr val="bg1"/>
                </a:solidFill>
              </a:rPr>
              <a:t>．进行运动防护宣传教育和管理。</a:t>
            </a:r>
          </a:p>
        </p:txBody>
      </p:sp>
      <p:pic>
        <p:nvPicPr>
          <p:cNvPr id="4" name="图片 3" descr="职业分类大典">
            <a:extLst>
              <a:ext uri="{FF2B5EF4-FFF2-40B4-BE49-F238E27FC236}">
                <a16:creationId xmlns:a16="http://schemas.microsoft.com/office/drawing/2014/main" id="{821B2F3E-26DC-4A62-835A-9AC20542BB71}"/>
              </a:ext>
            </a:extLst>
          </p:cNvPr>
          <p:cNvPicPr>
            <a:picLocks noChangeAspect="1"/>
          </p:cNvPicPr>
          <p:nvPr/>
        </p:nvPicPr>
        <p:blipFill rotWithShape="1">
          <a:blip r:embed="rId2"/>
          <a:srcRect l="6913" t="4830" b="3439"/>
          <a:stretch/>
        </p:blipFill>
        <p:spPr>
          <a:xfrm>
            <a:off x="9021663" y="1888133"/>
            <a:ext cx="2880320" cy="4046559"/>
          </a:xfrm>
          <a:prstGeom prst="rect">
            <a:avLst/>
          </a:prstGeom>
          <a:solidFill>
            <a:schemeClr val="lt1"/>
          </a:solidFill>
          <a:ln>
            <a:solidFill>
              <a:schemeClr val="bg1"/>
            </a:solidFill>
          </a:ln>
        </p:spPr>
      </p:pic>
    </p:spTree>
    <p:extLst>
      <p:ext uri="{BB962C8B-B14F-4D97-AF65-F5344CB8AC3E}">
        <p14:creationId xmlns:p14="http://schemas.microsoft.com/office/powerpoint/2010/main" val="2837925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83BC3B4B-9403-41C3-BA6F-A06B9E1D6C3E}"/>
              </a:ext>
            </a:extLst>
          </p:cNvPr>
          <p:cNvSpPr>
            <a:spLocks noGrp="1"/>
          </p:cNvSpPr>
          <p:nvPr>
            <p:ph type="title"/>
          </p:nvPr>
        </p:nvSpPr>
        <p:spPr/>
        <p:txBody>
          <a:bodyPr>
            <a:normAutofit fontScale="90000"/>
          </a:bodyPr>
          <a:lstStyle/>
          <a:p>
            <a:r>
              <a:rPr lang="zh-CN" altLang="en-US" dirty="0"/>
              <a:t>运动防护师</a:t>
            </a:r>
            <a:r>
              <a:rPr lang="en-US" altLang="zh-CN" dirty="0"/>
              <a:t>ATC</a:t>
            </a:r>
            <a:r>
              <a:rPr lang="zh-CN" altLang="en-US" dirty="0"/>
              <a:t>教材的主要内容</a:t>
            </a:r>
          </a:p>
        </p:txBody>
      </p:sp>
      <p:sp>
        <p:nvSpPr>
          <p:cNvPr id="10" name="文本占位符 9">
            <a:extLst>
              <a:ext uri="{FF2B5EF4-FFF2-40B4-BE49-F238E27FC236}">
                <a16:creationId xmlns:a16="http://schemas.microsoft.com/office/drawing/2014/main" id="{AC9A5560-E7A9-477B-910A-E2B41385CE33}"/>
              </a:ext>
            </a:extLst>
          </p:cNvPr>
          <p:cNvSpPr>
            <a:spLocks noGrp="1"/>
          </p:cNvSpPr>
          <p:nvPr>
            <p:ph type="body" idx="1"/>
          </p:nvPr>
        </p:nvSpPr>
        <p:spPr>
          <a:xfrm>
            <a:off x="833120" y="1687195"/>
            <a:ext cx="6532359" cy="4961444"/>
          </a:xfrm>
        </p:spPr>
        <p:txBody>
          <a:bodyPr/>
          <a:lstStyle/>
          <a:p>
            <a:pPr marL="457200" indent="-457200">
              <a:buFont typeface="Arial" panose="020B0604020202020204" pitchFamily="34" charset="0"/>
              <a:buChar char="•"/>
            </a:pPr>
            <a:r>
              <a:rPr lang="zh-CN" altLang="en-US" dirty="0"/>
              <a:t>专业发展</a:t>
            </a:r>
            <a:endParaRPr lang="en-US" altLang="zh-CN" dirty="0"/>
          </a:p>
          <a:p>
            <a:pPr marL="457200" indent="-457200">
              <a:buFont typeface="Arial" panose="020B0604020202020204" pitchFamily="34" charset="0"/>
              <a:buChar char="•"/>
            </a:pPr>
            <a:r>
              <a:rPr lang="zh-CN" altLang="en-US" dirty="0"/>
              <a:t>风险管理</a:t>
            </a:r>
            <a:endParaRPr lang="en-US" altLang="zh-CN" dirty="0"/>
          </a:p>
          <a:p>
            <a:pPr marL="457200" indent="-457200">
              <a:buFont typeface="Arial" panose="020B0604020202020204" pitchFamily="34" charset="0"/>
              <a:buChar char="•"/>
            </a:pPr>
            <a:r>
              <a:rPr lang="zh-CN" altLang="en-US" dirty="0"/>
              <a:t>运动损伤病理</a:t>
            </a:r>
            <a:endParaRPr lang="en-US" altLang="zh-CN" dirty="0"/>
          </a:p>
          <a:p>
            <a:pPr marL="457200" indent="-457200">
              <a:buFont typeface="Arial" panose="020B0604020202020204" pitchFamily="34" charset="0"/>
              <a:buChar char="•"/>
            </a:pPr>
            <a:r>
              <a:rPr lang="zh-CN" altLang="en-US" dirty="0"/>
              <a:t>处置技术</a:t>
            </a:r>
            <a:endParaRPr lang="en-US" altLang="zh-CN" dirty="0"/>
          </a:p>
          <a:p>
            <a:pPr marL="457200" indent="-457200">
              <a:buFont typeface="Arial" panose="020B0604020202020204" pitchFamily="34" charset="0"/>
              <a:buChar char="•"/>
            </a:pPr>
            <a:r>
              <a:rPr lang="zh-CN" altLang="en-US" dirty="0"/>
              <a:t>肌骨问题</a:t>
            </a:r>
            <a:endParaRPr lang="en-US" altLang="zh-CN" dirty="0"/>
          </a:p>
          <a:p>
            <a:pPr marL="457200" indent="-457200">
              <a:buFont typeface="Arial" panose="020B0604020202020204" pitchFamily="34" charset="0"/>
              <a:buChar char="•"/>
            </a:pPr>
            <a:r>
              <a:rPr lang="zh-CN" altLang="en-US" dirty="0"/>
              <a:t>一般内科问题</a:t>
            </a:r>
            <a:endParaRPr lang="en-US" altLang="zh-CN" dirty="0"/>
          </a:p>
          <a:p>
            <a:pPr marL="457200" indent="-457200">
              <a:buFont typeface="Arial" panose="020B0604020202020204" pitchFamily="34" charset="0"/>
              <a:buChar char="•"/>
            </a:pPr>
            <a:endParaRPr lang="en-US" altLang="zh-CN" dirty="0"/>
          </a:p>
          <a:p>
            <a:pPr marL="457200" indent="-457200">
              <a:buFont typeface="Arial" panose="020B0604020202020204" pitchFamily="34" charset="0"/>
              <a:buChar char="•"/>
            </a:pPr>
            <a:r>
              <a:rPr lang="zh-CN" altLang="en-US" dirty="0"/>
              <a:t>专业复杂许多，需要</a:t>
            </a:r>
            <a:r>
              <a:rPr lang="en-US" altLang="zh-CN" dirty="0" err="1"/>
              <a:t>CAATE</a:t>
            </a:r>
            <a:r>
              <a:rPr lang="zh-CN" altLang="en-US" dirty="0"/>
              <a:t>认证。</a:t>
            </a:r>
            <a:endParaRPr lang="en-US" altLang="zh-CN" dirty="0"/>
          </a:p>
        </p:txBody>
      </p:sp>
      <p:pic>
        <p:nvPicPr>
          <p:cNvPr id="6" name="图片 5">
            <a:extLst>
              <a:ext uri="{FF2B5EF4-FFF2-40B4-BE49-F238E27FC236}">
                <a16:creationId xmlns:a16="http://schemas.microsoft.com/office/drawing/2014/main" id="{E2AC15DD-DB0B-47B6-A974-3FA9F354A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1503" y="1294842"/>
            <a:ext cx="4020111" cy="5353797"/>
          </a:xfrm>
          <a:prstGeom prst="rect">
            <a:avLst/>
          </a:prstGeom>
        </p:spPr>
      </p:pic>
    </p:spTree>
    <p:extLst>
      <p:ext uri="{BB962C8B-B14F-4D97-AF65-F5344CB8AC3E}">
        <p14:creationId xmlns:p14="http://schemas.microsoft.com/office/powerpoint/2010/main" val="274585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C366DA-72D7-474B-AA4D-64B0EC41FA96}"/>
              </a:ext>
            </a:extLst>
          </p:cNvPr>
          <p:cNvSpPr>
            <a:spLocks noGrp="1"/>
          </p:cNvSpPr>
          <p:nvPr>
            <p:ph type="title"/>
          </p:nvPr>
        </p:nvSpPr>
        <p:spPr/>
        <p:txBody>
          <a:bodyPr>
            <a:normAutofit/>
          </a:bodyPr>
          <a:lstStyle/>
          <a:p>
            <a:r>
              <a:rPr lang="zh-CN" altLang="en-US" dirty="0"/>
              <a:t>专业发展</a:t>
            </a:r>
          </a:p>
        </p:txBody>
      </p:sp>
      <p:sp>
        <p:nvSpPr>
          <p:cNvPr id="3" name="文本占位符 2">
            <a:extLst>
              <a:ext uri="{FF2B5EF4-FFF2-40B4-BE49-F238E27FC236}">
                <a16:creationId xmlns:a16="http://schemas.microsoft.com/office/drawing/2014/main" id="{078CA4C1-D3C5-4D3F-8EE8-AFC890ED3270}"/>
              </a:ext>
            </a:extLst>
          </p:cNvPr>
          <p:cNvSpPr>
            <a:spLocks noGrp="1"/>
          </p:cNvSpPr>
          <p:nvPr>
            <p:ph type="body" idx="1"/>
          </p:nvPr>
        </p:nvSpPr>
        <p:spPr>
          <a:xfrm>
            <a:off x="833120" y="1687195"/>
            <a:ext cx="6604367" cy="3767455"/>
          </a:xfrm>
        </p:spPr>
        <p:txBody>
          <a:bodyPr/>
          <a:lstStyle/>
          <a:p>
            <a:pPr marL="457200" indent="-457200">
              <a:buFont typeface="Arial" panose="020B0604020202020204" pitchFamily="34" charset="0"/>
              <a:buChar char="•"/>
            </a:pPr>
            <a:r>
              <a:rPr lang="zh-CN" altLang="en-US" dirty="0"/>
              <a:t>运动防护师与相关职业介绍</a:t>
            </a:r>
            <a:endParaRPr lang="en-US" altLang="zh-CN" dirty="0"/>
          </a:p>
          <a:p>
            <a:pPr marL="457200" indent="-457200">
              <a:buFont typeface="Arial" panose="020B0604020202020204" pitchFamily="34" charset="0"/>
              <a:buChar char="•"/>
            </a:pPr>
            <a:r>
              <a:rPr lang="zh-CN" altLang="en-US" dirty="0"/>
              <a:t>运动防护相关专业组织介绍</a:t>
            </a:r>
            <a:endParaRPr lang="en-US" altLang="zh-CN" dirty="0"/>
          </a:p>
          <a:p>
            <a:pPr marL="457200" indent="-457200">
              <a:buFont typeface="Arial" panose="020B0604020202020204" pitchFamily="34" charset="0"/>
              <a:buChar char="•"/>
            </a:pPr>
            <a:r>
              <a:rPr lang="zh-CN" altLang="en-US" dirty="0"/>
              <a:t>运动防护的法律相关知识</a:t>
            </a:r>
          </a:p>
        </p:txBody>
      </p:sp>
      <p:pic>
        <p:nvPicPr>
          <p:cNvPr id="4" name="图片 3">
            <a:extLst>
              <a:ext uri="{FF2B5EF4-FFF2-40B4-BE49-F238E27FC236}">
                <a16:creationId xmlns:a16="http://schemas.microsoft.com/office/drawing/2014/main" id="{EB0F9D68-3738-4BA1-A690-CCBD87895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5769" y="1284633"/>
            <a:ext cx="4201111" cy="5353797"/>
          </a:xfrm>
          <a:prstGeom prst="rect">
            <a:avLst/>
          </a:prstGeom>
        </p:spPr>
      </p:pic>
    </p:spTree>
    <p:extLst>
      <p:ext uri="{BB962C8B-B14F-4D97-AF65-F5344CB8AC3E}">
        <p14:creationId xmlns:p14="http://schemas.microsoft.com/office/powerpoint/2010/main" val="2113539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C24955-D334-4B4F-B84E-AD6B5E398D09}"/>
              </a:ext>
            </a:extLst>
          </p:cNvPr>
          <p:cNvSpPr>
            <a:spLocks noGrp="1"/>
          </p:cNvSpPr>
          <p:nvPr>
            <p:ph type="title"/>
          </p:nvPr>
        </p:nvSpPr>
        <p:spPr/>
        <p:txBody>
          <a:bodyPr>
            <a:normAutofit/>
          </a:bodyPr>
          <a:lstStyle/>
          <a:p>
            <a:pPr marL="457200" indent="-457200"/>
            <a:r>
              <a:rPr lang="zh-CN" altLang="en-US" dirty="0"/>
              <a:t>风险管理</a:t>
            </a:r>
          </a:p>
        </p:txBody>
      </p:sp>
      <p:sp>
        <p:nvSpPr>
          <p:cNvPr id="3" name="文本占位符 2">
            <a:extLst>
              <a:ext uri="{FF2B5EF4-FFF2-40B4-BE49-F238E27FC236}">
                <a16:creationId xmlns:a16="http://schemas.microsoft.com/office/drawing/2014/main" id="{7356A49C-96CF-49D7-809A-75FB1C7ADE5B}"/>
              </a:ext>
            </a:extLst>
          </p:cNvPr>
          <p:cNvSpPr>
            <a:spLocks noGrp="1"/>
          </p:cNvSpPr>
          <p:nvPr>
            <p:ph type="body" idx="1"/>
          </p:nvPr>
        </p:nvSpPr>
        <p:spPr/>
        <p:txBody>
          <a:bodyPr/>
          <a:lstStyle/>
          <a:p>
            <a:pPr marL="457200" indent="-457200">
              <a:buFont typeface="Arial" panose="020B0604020202020204" pitchFamily="34" charset="0"/>
              <a:buChar char="•"/>
            </a:pPr>
            <a:r>
              <a:rPr lang="zh-CN" altLang="en-US" dirty="0"/>
              <a:t>体能训练与调控</a:t>
            </a:r>
            <a:endParaRPr lang="en-US" altLang="zh-CN" dirty="0"/>
          </a:p>
          <a:p>
            <a:pPr marL="457200" indent="-457200">
              <a:buFont typeface="Arial" panose="020B0604020202020204" pitchFamily="34" charset="0"/>
              <a:buChar char="•"/>
            </a:pPr>
            <a:r>
              <a:rPr lang="zh-CN" altLang="en-US" dirty="0"/>
              <a:t>营养与增补剂</a:t>
            </a:r>
            <a:endParaRPr lang="en-US" altLang="zh-CN" dirty="0"/>
          </a:p>
          <a:p>
            <a:pPr marL="457200" indent="-457200">
              <a:buFont typeface="Arial" panose="020B0604020202020204" pitchFamily="34" charset="0"/>
              <a:buChar char="•"/>
            </a:pPr>
            <a:r>
              <a:rPr lang="zh-CN" altLang="en-US" dirty="0"/>
              <a:t>环境风险处理</a:t>
            </a:r>
            <a:endParaRPr lang="en-US" altLang="zh-CN" dirty="0"/>
          </a:p>
          <a:p>
            <a:pPr marL="457200" indent="-457200">
              <a:buFont typeface="Arial" panose="020B0604020202020204" pitchFamily="34" charset="0"/>
              <a:buChar char="•"/>
            </a:pPr>
            <a:r>
              <a:rPr lang="zh-CN" altLang="en-US" dirty="0"/>
              <a:t>运动装备护具</a:t>
            </a:r>
            <a:endParaRPr lang="en-US" altLang="zh-CN" dirty="0"/>
          </a:p>
          <a:p>
            <a:pPr marL="457200" indent="-457200">
              <a:buFont typeface="Arial" panose="020B0604020202020204" pitchFamily="34" charset="0"/>
              <a:buChar char="•"/>
            </a:pPr>
            <a:r>
              <a:rPr lang="zh-CN" altLang="en-US" dirty="0"/>
              <a:t>包扎与贴扎</a:t>
            </a:r>
            <a:endParaRPr lang="en-US" altLang="zh-CN" dirty="0"/>
          </a:p>
        </p:txBody>
      </p:sp>
      <p:pic>
        <p:nvPicPr>
          <p:cNvPr id="5" name="图片 4">
            <a:extLst>
              <a:ext uri="{FF2B5EF4-FFF2-40B4-BE49-F238E27FC236}">
                <a16:creationId xmlns:a16="http://schemas.microsoft.com/office/drawing/2014/main" id="{A30C4534-7469-46B1-ACF0-7C72AC2A1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9615" y="1778000"/>
            <a:ext cx="3672919" cy="4680682"/>
          </a:xfrm>
          <a:prstGeom prst="rect">
            <a:avLst/>
          </a:prstGeom>
        </p:spPr>
      </p:pic>
      <p:pic>
        <p:nvPicPr>
          <p:cNvPr id="6" name="图片 5">
            <a:extLst>
              <a:ext uri="{FF2B5EF4-FFF2-40B4-BE49-F238E27FC236}">
                <a16:creationId xmlns:a16="http://schemas.microsoft.com/office/drawing/2014/main" id="{1A390B25-E730-4E9F-ABBD-EF813460A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1993" y="1768021"/>
            <a:ext cx="3680749" cy="4690660"/>
          </a:xfrm>
          <a:prstGeom prst="rect">
            <a:avLst/>
          </a:prstGeom>
        </p:spPr>
      </p:pic>
    </p:spTree>
    <p:extLst>
      <p:ext uri="{BB962C8B-B14F-4D97-AF65-F5344CB8AC3E}">
        <p14:creationId xmlns:p14="http://schemas.microsoft.com/office/powerpoint/2010/main" val="208294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AE0B54-224B-486A-8A34-F01D936ED863}"/>
              </a:ext>
            </a:extLst>
          </p:cNvPr>
          <p:cNvSpPr>
            <a:spLocks noGrp="1"/>
          </p:cNvSpPr>
          <p:nvPr>
            <p:ph type="title"/>
          </p:nvPr>
        </p:nvSpPr>
        <p:spPr>
          <a:xfrm>
            <a:off x="833120" y="260985"/>
            <a:ext cx="7447915" cy="1033145"/>
          </a:xfrm>
        </p:spPr>
        <p:txBody>
          <a:bodyPr>
            <a:normAutofit/>
          </a:bodyPr>
          <a:lstStyle/>
          <a:p>
            <a:r>
              <a:rPr lang="zh-CN" altLang="en-US" dirty="0"/>
              <a:t>运动损伤病理</a:t>
            </a:r>
          </a:p>
        </p:txBody>
      </p:sp>
      <p:sp>
        <p:nvSpPr>
          <p:cNvPr id="3" name="文本占位符 2">
            <a:extLst>
              <a:ext uri="{FF2B5EF4-FFF2-40B4-BE49-F238E27FC236}">
                <a16:creationId xmlns:a16="http://schemas.microsoft.com/office/drawing/2014/main" id="{0AF38115-7F50-4EE9-8D6B-2995B16087E6}"/>
              </a:ext>
            </a:extLst>
          </p:cNvPr>
          <p:cNvSpPr>
            <a:spLocks noGrp="1"/>
          </p:cNvSpPr>
          <p:nvPr>
            <p:ph type="body" idx="1"/>
          </p:nvPr>
        </p:nvSpPr>
        <p:spPr>
          <a:xfrm>
            <a:off x="833120" y="1687195"/>
            <a:ext cx="5596255" cy="3767455"/>
          </a:xfrm>
        </p:spPr>
        <p:txBody>
          <a:bodyPr/>
          <a:lstStyle/>
          <a:p>
            <a:pPr marL="457200" indent="-457200">
              <a:buFont typeface="Arial" panose="020B0604020202020204" pitchFamily="34" charset="0"/>
              <a:buChar char="•"/>
            </a:pPr>
            <a:r>
              <a:rPr lang="zh-CN" altLang="en-US" dirty="0"/>
              <a:t>肌骨与神经创伤的机转与特征</a:t>
            </a:r>
            <a:endParaRPr lang="en-US" altLang="zh-CN" dirty="0"/>
          </a:p>
          <a:p>
            <a:pPr marL="457200" indent="-457200">
              <a:buFont typeface="Arial" panose="020B0604020202020204" pitchFamily="34" charset="0"/>
              <a:buChar char="•"/>
            </a:pPr>
            <a:r>
              <a:rPr lang="zh-CN" altLang="en-US" dirty="0"/>
              <a:t>组织受伤后的反应</a:t>
            </a:r>
            <a:endParaRPr lang="en-US" altLang="zh-CN" dirty="0"/>
          </a:p>
          <a:p>
            <a:endParaRPr lang="zh-CN" altLang="en-US" dirty="0"/>
          </a:p>
        </p:txBody>
      </p:sp>
      <p:pic>
        <p:nvPicPr>
          <p:cNvPr id="6" name="图片 5">
            <a:extLst>
              <a:ext uri="{FF2B5EF4-FFF2-40B4-BE49-F238E27FC236}">
                <a16:creationId xmlns:a16="http://schemas.microsoft.com/office/drawing/2014/main" id="{7603A4D9-03CF-482A-B90C-BF8AAA0085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3551" y="1699470"/>
            <a:ext cx="3672919" cy="4680682"/>
          </a:xfrm>
          <a:prstGeom prst="rect">
            <a:avLst/>
          </a:prstGeom>
        </p:spPr>
      </p:pic>
    </p:spTree>
    <p:extLst>
      <p:ext uri="{BB962C8B-B14F-4D97-AF65-F5344CB8AC3E}">
        <p14:creationId xmlns:p14="http://schemas.microsoft.com/office/powerpoint/2010/main" val="3757779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F73158-BFAC-49DB-9146-D26114DA3605}"/>
              </a:ext>
            </a:extLst>
          </p:cNvPr>
          <p:cNvSpPr>
            <a:spLocks noGrp="1"/>
          </p:cNvSpPr>
          <p:nvPr>
            <p:ph type="title"/>
          </p:nvPr>
        </p:nvSpPr>
        <p:spPr/>
        <p:txBody>
          <a:bodyPr>
            <a:normAutofit/>
          </a:bodyPr>
          <a:lstStyle/>
          <a:p>
            <a:r>
              <a:rPr lang="zh-CN" altLang="en-US" dirty="0"/>
              <a:t>处置技术</a:t>
            </a:r>
          </a:p>
        </p:txBody>
      </p:sp>
      <p:sp>
        <p:nvSpPr>
          <p:cNvPr id="3" name="文本占位符 2">
            <a:extLst>
              <a:ext uri="{FF2B5EF4-FFF2-40B4-BE49-F238E27FC236}">
                <a16:creationId xmlns:a16="http://schemas.microsoft.com/office/drawing/2014/main" id="{29367879-F5EC-414B-8C7D-7015183D2702}"/>
              </a:ext>
            </a:extLst>
          </p:cNvPr>
          <p:cNvSpPr>
            <a:spLocks noGrp="1"/>
          </p:cNvSpPr>
          <p:nvPr>
            <p:ph type="body" idx="1"/>
          </p:nvPr>
        </p:nvSpPr>
        <p:spPr/>
        <p:txBody>
          <a:bodyPr/>
          <a:lstStyle/>
          <a:p>
            <a:pPr marL="457200" indent="-457200">
              <a:buFont typeface="Arial" panose="020B0604020202020204" pitchFamily="34" charset="0"/>
              <a:buChar char="•"/>
            </a:pPr>
            <a:r>
              <a:rPr lang="zh-CN" altLang="en-US" dirty="0"/>
              <a:t>运动伤病的心理干预</a:t>
            </a:r>
            <a:endParaRPr lang="en-US" altLang="zh-CN" dirty="0"/>
          </a:p>
          <a:p>
            <a:pPr marL="457200" indent="-457200">
              <a:buFont typeface="Arial" panose="020B0604020202020204" pitchFamily="34" charset="0"/>
              <a:buChar char="•"/>
            </a:pPr>
            <a:r>
              <a:rPr lang="zh-CN" altLang="en-US" dirty="0"/>
              <a:t>场上急救与应急处置</a:t>
            </a:r>
            <a:endParaRPr lang="en-US" altLang="zh-CN" dirty="0"/>
          </a:p>
          <a:p>
            <a:pPr marL="457200" indent="-457200">
              <a:buFont typeface="Arial" panose="020B0604020202020204" pitchFamily="34" charset="0"/>
              <a:buChar char="•"/>
            </a:pPr>
            <a:r>
              <a:rPr lang="zh-CN" altLang="en-US" dirty="0"/>
              <a:t>场外伤害评估</a:t>
            </a:r>
            <a:endParaRPr lang="en-US" altLang="zh-CN" dirty="0"/>
          </a:p>
          <a:p>
            <a:pPr marL="457200" indent="-457200">
              <a:buFont typeface="Arial" panose="020B0604020202020204" pitchFamily="34" charset="0"/>
              <a:buChar char="•"/>
            </a:pPr>
            <a:r>
              <a:rPr lang="zh-CN" altLang="en-US" dirty="0"/>
              <a:t>传染性疾病管控</a:t>
            </a:r>
            <a:endParaRPr lang="en-US" altLang="zh-CN" dirty="0"/>
          </a:p>
          <a:p>
            <a:pPr marL="457200" indent="-457200">
              <a:buFont typeface="Arial" panose="020B0604020202020204" pitchFamily="34" charset="0"/>
              <a:buChar char="•"/>
            </a:pPr>
            <a:r>
              <a:rPr lang="zh-CN" altLang="en-US" dirty="0"/>
              <a:t>仪器治疗</a:t>
            </a:r>
            <a:endParaRPr lang="en-US" altLang="zh-CN" dirty="0"/>
          </a:p>
          <a:p>
            <a:pPr marL="457200" indent="-457200">
              <a:buFont typeface="Arial" panose="020B0604020202020204" pitchFamily="34" charset="0"/>
              <a:buChar char="•"/>
            </a:pPr>
            <a:r>
              <a:rPr lang="zh-CN" altLang="en-US" dirty="0"/>
              <a:t>运动治疗</a:t>
            </a:r>
            <a:endParaRPr lang="en-US" altLang="zh-CN" dirty="0"/>
          </a:p>
          <a:p>
            <a:pPr marL="457200" indent="-457200">
              <a:buFont typeface="Arial" panose="020B0604020202020204" pitchFamily="34" charset="0"/>
              <a:buChar char="•"/>
            </a:pPr>
            <a:r>
              <a:rPr lang="zh-CN" altLang="en-US" dirty="0"/>
              <a:t>运动相关的药理与药物</a:t>
            </a:r>
          </a:p>
        </p:txBody>
      </p:sp>
      <p:pic>
        <p:nvPicPr>
          <p:cNvPr id="6" name="图片 5">
            <a:extLst>
              <a:ext uri="{FF2B5EF4-FFF2-40B4-BE49-F238E27FC236}">
                <a16:creationId xmlns:a16="http://schemas.microsoft.com/office/drawing/2014/main" id="{D7E819A4-E38A-48AA-BCB5-CED649762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8200" y="1778000"/>
            <a:ext cx="3650936" cy="4644389"/>
          </a:xfrm>
          <a:prstGeom prst="rect">
            <a:avLst/>
          </a:prstGeom>
        </p:spPr>
      </p:pic>
      <p:pic>
        <p:nvPicPr>
          <p:cNvPr id="7" name="图片 6">
            <a:extLst>
              <a:ext uri="{FF2B5EF4-FFF2-40B4-BE49-F238E27FC236}">
                <a16:creationId xmlns:a16="http://schemas.microsoft.com/office/drawing/2014/main" id="{00859A5E-74E1-4436-9AB9-E761CEC43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215" y="1778000"/>
            <a:ext cx="3672919" cy="4680682"/>
          </a:xfrm>
          <a:prstGeom prst="rect">
            <a:avLst/>
          </a:prstGeom>
        </p:spPr>
      </p:pic>
    </p:spTree>
    <p:extLst>
      <p:ext uri="{BB962C8B-B14F-4D97-AF65-F5344CB8AC3E}">
        <p14:creationId xmlns:p14="http://schemas.microsoft.com/office/powerpoint/2010/main" val="659511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258253" y="1655842"/>
            <a:ext cx="1224136" cy="291306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矩形 18"/>
          <p:cNvSpPr/>
          <p:nvPr/>
        </p:nvSpPr>
        <p:spPr>
          <a:xfrm>
            <a:off x="7179944" y="1831975"/>
            <a:ext cx="4722037" cy="2600840"/>
          </a:xfrm>
          <a:prstGeom prst="rect">
            <a:avLst/>
          </a:prstGeom>
          <a:ln>
            <a:noFill/>
          </a:ln>
          <a:effectLst/>
        </p:spPr>
        <p:txBody>
          <a:bodyPr wrap="square">
            <a:spAutoFit/>
          </a:bodyPr>
          <a:lstStyle/>
          <a:p>
            <a:pPr>
              <a:lnSpc>
                <a:spcPct val="150000"/>
              </a:lnSpc>
            </a:pPr>
            <a:r>
              <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01 </a:t>
            </a: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体医融合的职业发展</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 运动伤害类型与处理</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03</a:t>
            </a: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 运动伤害风险与管理策略</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04</a:t>
            </a: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 常见运动损伤的应急处理</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TextBox 148"/>
          <p:cNvSpPr txBox="1"/>
          <p:nvPr/>
        </p:nvSpPr>
        <p:spPr>
          <a:xfrm>
            <a:off x="6334760" y="1931670"/>
            <a:ext cx="773430" cy="4599940"/>
          </a:xfrm>
          <a:prstGeom prst="rect">
            <a:avLst/>
          </a:prstGeom>
          <a:noFill/>
        </p:spPr>
        <p:txBody>
          <a:bodyPr vert="eaVert" wrap="square" rtlCol="0">
            <a:spAutoFit/>
          </a:bodyPr>
          <a:lstStyle/>
          <a:p>
            <a:pPr algn="l">
              <a:lnSpc>
                <a:spcPct val="120000"/>
              </a:lnSpc>
            </a:pPr>
            <a:r>
              <a:rPr lang="en-US" sz="3200" cap="all" spc="3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CONtENT</a:t>
            </a:r>
          </a:p>
        </p:txBody>
      </p:sp>
      <p:cxnSp>
        <p:nvCxnSpPr>
          <p:cNvPr id="4" name="直接连接符 3"/>
          <p:cNvCxnSpPr/>
          <p:nvPr/>
        </p:nvCxnSpPr>
        <p:spPr>
          <a:xfrm>
            <a:off x="7000875" y="1931670"/>
            <a:ext cx="0" cy="3554095"/>
          </a:xfrm>
          <a:prstGeom prst="line">
            <a:avLst/>
          </a:prstGeom>
          <a:ln>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F5F644-127F-4FF4-A066-F9C0A634F672}"/>
              </a:ext>
            </a:extLst>
          </p:cNvPr>
          <p:cNvSpPr>
            <a:spLocks noGrp="1"/>
          </p:cNvSpPr>
          <p:nvPr>
            <p:ph type="title"/>
          </p:nvPr>
        </p:nvSpPr>
        <p:spPr/>
        <p:txBody>
          <a:bodyPr>
            <a:normAutofit/>
          </a:bodyPr>
          <a:lstStyle/>
          <a:p>
            <a:r>
              <a:rPr lang="zh-CN" altLang="en-US" dirty="0"/>
              <a:t>肌骨问题</a:t>
            </a:r>
          </a:p>
        </p:txBody>
      </p:sp>
      <p:sp>
        <p:nvSpPr>
          <p:cNvPr id="3" name="文本占位符 2">
            <a:extLst>
              <a:ext uri="{FF2B5EF4-FFF2-40B4-BE49-F238E27FC236}">
                <a16:creationId xmlns:a16="http://schemas.microsoft.com/office/drawing/2014/main" id="{1B60187C-C479-4DD7-BCBF-D2969A932920}"/>
              </a:ext>
            </a:extLst>
          </p:cNvPr>
          <p:cNvSpPr>
            <a:spLocks noGrp="1"/>
          </p:cNvSpPr>
          <p:nvPr>
            <p:ph type="body" idx="1"/>
          </p:nvPr>
        </p:nvSpPr>
        <p:spPr>
          <a:xfrm>
            <a:off x="833120" y="1687195"/>
            <a:ext cx="4084087" cy="5284470"/>
          </a:xfrm>
        </p:spPr>
        <p:txBody>
          <a:bodyPr>
            <a:normAutofit/>
          </a:bodyPr>
          <a:lstStyle/>
          <a:p>
            <a:pPr marL="457200" indent="-457200">
              <a:buFont typeface="Arial" panose="020B0604020202020204" pitchFamily="34" charset="0"/>
              <a:buChar char="•"/>
            </a:pPr>
            <a:r>
              <a:rPr lang="zh-CN" altLang="en-US" dirty="0"/>
              <a:t>足</a:t>
            </a:r>
            <a:endParaRPr lang="en-US" altLang="zh-CN" dirty="0"/>
          </a:p>
          <a:p>
            <a:pPr marL="457200" indent="-457200">
              <a:buFont typeface="Arial" panose="020B0604020202020204" pitchFamily="34" charset="0"/>
              <a:buChar char="•"/>
            </a:pPr>
            <a:r>
              <a:rPr lang="zh-CN" altLang="en-US" dirty="0"/>
              <a:t>踝、小腿</a:t>
            </a:r>
            <a:endParaRPr lang="en-US" altLang="zh-CN" dirty="0"/>
          </a:p>
          <a:p>
            <a:pPr marL="457200" indent="-457200">
              <a:buFont typeface="Arial" panose="020B0604020202020204" pitchFamily="34" charset="0"/>
              <a:buChar char="•"/>
            </a:pPr>
            <a:r>
              <a:rPr lang="zh-CN" altLang="en-US" dirty="0"/>
              <a:t>膝与相关结构</a:t>
            </a:r>
            <a:endParaRPr lang="en-US" altLang="zh-CN" dirty="0"/>
          </a:p>
          <a:p>
            <a:pPr marL="457200" indent="-457200">
              <a:buFont typeface="Arial" panose="020B0604020202020204" pitchFamily="34" charset="0"/>
              <a:buChar char="•"/>
            </a:pPr>
            <a:r>
              <a:rPr lang="zh-CN" altLang="en-US" dirty="0"/>
              <a:t>大腿、髋、腹股沟、骨盆</a:t>
            </a:r>
            <a:endParaRPr lang="en-US" altLang="zh-CN" dirty="0"/>
          </a:p>
          <a:p>
            <a:pPr marL="457200" indent="-457200">
              <a:buFont typeface="Arial" panose="020B0604020202020204" pitchFamily="34" charset="0"/>
              <a:buChar char="•"/>
            </a:pPr>
            <a:r>
              <a:rPr lang="zh-CN" altLang="en-US" dirty="0"/>
              <a:t>肩带</a:t>
            </a:r>
            <a:endParaRPr lang="en-US" altLang="zh-CN" dirty="0"/>
          </a:p>
          <a:p>
            <a:pPr marL="457200" indent="-457200">
              <a:buFont typeface="Arial" panose="020B0604020202020204" pitchFamily="34" charset="0"/>
              <a:buChar char="•"/>
            </a:pPr>
            <a:r>
              <a:rPr lang="zh-CN" altLang="en-US" dirty="0"/>
              <a:t>肘</a:t>
            </a:r>
            <a:endParaRPr lang="en-US" altLang="zh-CN" dirty="0"/>
          </a:p>
          <a:p>
            <a:pPr marL="457200" indent="-457200">
              <a:buFont typeface="Arial" panose="020B0604020202020204" pitchFamily="34" charset="0"/>
              <a:buChar char="•"/>
            </a:pPr>
            <a:r>
              <a:rPr lang="zh-CN" altLang="en-US" dirty="0"/>
              <a:t>前臂、腕、手、指</a:t>
            </a:r>
            <a:endParaRPr lang="en-US" altLang="zh-CN" dirty="0"/>
          </a:p>
          <a:p>
            <a:pPr marL="457200" indent="-457200">
              <a:buFont typeface="Arial" panose="020B0604020202020204" pitchFamily="34" charset="0"/>
              <a:buChar char="•"/>
            </a:pPr>
            <a:r>
              <a:rPr lang="zh-CN" altLang="en-US" dirty="0"/>
              <a:t>脊柱</a:t>
            </a:r>
            <a:endParaRPr lang="en-US" altLang="zh-CN" dirty="0"/>
          </a:p>
          <a:p>
            <a:pPr marL="457200" indent="-457200">
              <a:buFont typeface="Arial" panose="020B0604020202020204" pitchFamily="34" charset="0"/>
              <a:buChar char="•"/>
            </a:pPr>
            <a:endParaRPr lang="zh-CN" altLang="en-US" dirty="0"/>
          </a:p>
        </p:txBody>
      </p:sp>
      <p:pic>
        <p:nvPicPr>
          <p:cNvPr id="6" name="图片 5">
            <a:extLst>
              <a:ext uri="{FF2B5EF4-FFF2-40B4-BE49-F238E27FC236}">
                <a16:creationId xmlns:a16="http://schemas.microsoft.com/office/drawing/2014/main" id="{211D505A-9CCB-4496-B8FE-28DECC3E2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2031" y="1888133"/>
            <a:ext cx="3635630" cy="4633161"/>
          </a:xfrm>
          <a:prstGeom prst="rect">
            <a:avLst/>
          </a:prstGeom>
        </p:spPr>
      </p:pic>
      <p:pic>
        <p:nvPicPr>
          <p:cNvPr id="7" name="图片 6">
            <a:extLst>
              <a:ext uri="{FF2B5EF4-FFF2-40B4-BE49-F238E27FC236}">
                <a16:creationId xmlns:a16="http://schemas.microsoft.com/office/drawing/2014/main" id="{7CFD5312-8816-40FF-BCA6-126C8E04D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599" y="1876905"/>
            <a:ext cx="3650936" cy="4644389"/>
          </a:xfrm>
          <a:prstGeom prst="rect">
            <a:avLst/>
          </a:prstGeom>
        </p:spPr>
      </p:pic>
    </p:spTree>
    <p:extLst>
      <p:ext uri="{BB962C8B-B14F-4D97-AF65-F5344CB8AC3E}">
        <p14:creationId xmlns:p14="http://schemas.microsoft.com/office/powerpoint/2010/main" val="546893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58FCF9-5053-4514-AFF4-CDD2B0923F77}"/>
              </a:ext>
            </a:extLst>
          </p:cNvPr>
          <p:cNvSpPr>
            <a:spLocks noGrp="1"/>
          </p:cNvSpPr>
          <p:nvPr>
            <p:ph type="title"/>
          </p:nvPr>
        </p:nvSpPr>
        <p:spPr/>
        <p:txBody>
          <a:bodyPr/>
          <a:lstStyle/>
          <a:p>
            <a:r>
              <a:rPr lang="zh-CN" altLang="en-US" dirty="0"/>
              <a:t>一般内科问题</a:t>
            </a:r>
          </a:p>
        </p:txBody>
      </p:sp>
      <p:sp>
        <p:nvSpPr>
          <p:cNvPr id="3" name="文本占位符 2">
            <a:extLst>
              <a:ext uri="{FF2B5EF4-FFF2-40B4-BE49-F238E27FC236}">
                <a16:creationId xmlns:a16="http://schemas.microsoft.com/office/drawing/2014/main" id="{F8E47AAC-D8CE-475E-8870-DD0AB73C2148}"/>
              </a:ext>
            </a:extLst>
          </p:cNvPr>
          <p:cNvSpPr>
            <a:spLocks noGrp="1"/>
          </p:cNvSpPr>
          <p:nvPr>
            <p:ph type="body" idx="1"/>
          </p:nvPr>
        </p:nvSpPr>
        <p:spPr/>
        <p:txBody>
          <a:bodyPr/>
          <a:lstStyle/>
          <a:p>
            <a:pPr marL="457200" indent="-457200">
              <a:buFont typeface="Arial" panose="020B0604020202020204" pitchFamily="34" charset="0"/>
              <a:buChar char="•"/>
            </a:pPr>
            <a:r>
              <a:rPr lang="zh-CN" altLang="en-US" dirty="0"/>
              <a:t>头面</a:t>
            </a:r>
            <a:endParaRPr lang="en-US" altLang="zh-CN" dirty="0"/>
          </a:p>
          <a:p>
            <a:pPr marL="457200" indent="-457200">
              <a:buFont typeface="Arial" panose="020B0604020202020204" pitchFamily="34" charset="0"/>
              <a:buChar char="•"/>
            </a:pPr>
            <a:r>
              <a:rPr lang="zh-CN" altLang="en-US" dirty="0"/>
              <a:t>胸腹</a:t>
            </a:r>
            <a:endParaRPr lang="en-US" altLang="zh-CN" dirty="0"/>
          </a:p>
          <a:p>
            <a:pPr marL="457200" indent="-457200">
              <a:buFont typeface="Arial" panose="020B0604020202020204" pitchFamily="34" charset="0"/>
              <a:buChar char="•"/>
            </a:pPr>
            <a:r>
              <a:rPr lang="zh-CN" altLang="en-US" dirty="0"/>
              <a:t>皮肤</a:t>
            </a:r>
            <a:endParaRPr lang="en-US" altLang="zh-CN" dirty="0"/>
          </a:p>
          <a:p>
            <a:pPr marL="457200" indent="-457200">
              <a:buFont typeface="Arial" panose="020B0604020202020204" pitchFamily="34" charset="0"/>
              <a:buChar char="•"/>
            </a:pPr>
            <a:r>
              <a:rPr lang="zh-CN" altLang="en-US" dirty="0"/>
              <a:t>其他</a:t>
            </a:r>
            <a:endParaRPr lang="en-US" altLang="zh-CN" dirty="0"/>
          </a:p>
          <a:p>
            <a:endParaRPr lang="zh-CN" altLang="en-US" dirty="0"/>
          </a:p>
        </p:txBody>
      </p:sp>
      <p:pic>
        <p:nvPicPr>
          <p:cNvPr id="5" name="图片 4">
            <a:extLst>
              <a:ext uri="{FF2B5EF4-FFF2-40B4-BE49-F238E27FC236}">
                <a16:creationId xmlns:a16="http://schemas.microsoft.com/office/drawing/2014/main" id="{330ECD9A-0B7B-4CD5-B1F7-BA4A69D0E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3631" y="1825876"/>
            <a:ext cx="3721369" cy="4725548"/>
          </a:xfrm>
          <a:prstGeom prst="rect">
            <a:avLst/>
          </a:prstGeom>
        </p:spPr>
      </p:pic>
      <p:pic>
        <p:nvPicPr>
          <p:cNvPr id="6" name="图片 5">
            <a:extLst>
              <a:ext uri="{FF2B5EF4-FFF2-40B4-BE49-F238E27FC236}">
                <a16:creationId xmlns:a16="http://schemas.microsoft.com/office/drawing/2014/main" id="{63A5A372-01A9-4D30-9CF1-3E25E290B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320" y="1796968"/>
            <a:ext cx="3721369" cy="4742426"/>
          </a:xfrm>
          <a:prstGeom prst="rect">
            <a:avLst/>
          </a:prstGeom>
        </p:spPr>
      </p:pic>
    </p:spTree>
    <p:extLst>
      <p:ext uri="{BB962C8B-B14F-4D97-AF65-F5344CB8AC3E}">
        <p14:creationId xmlns:p14="http://schemas.microsoft.com/office/powerpoint/2010/main" val="702155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DC74BD-55CE-4BF6-96D9-E433AAFF199E}"/>
              </a:ext>
            </a:extLst>
          </p:cNvPr>
          <p:cNvSpPr>
            <a:spLocks noGrp="1"/>
          </p:cNvSpPr>
          <p:nvPr>
            <p:ph type="title"/>
          </p:nvPr>
        </p:nvSpPr>
        <p:spPr/>
        <p:txBody>
          <a:bodyPr>
            <a:normAutofit fontScale="90000"/>
          </a:bodyPr>
          <a:lstStyle/>
          <a:p>
            <a:r>
              <a:rPr lang="zh-CN" altLang="en-US" dirty="0"/>
              <a:t>体育保健师</a:t>
            </a:r>
            <a:r>
              <a:rPr lang="en-US" altLang="zh-CN" dirty="0"/>
              <a:t>CEP</a:t>
            </a:r>
            <a:r>
              <a:rPr lang="zh-CN" altLang="en-US" dirty="0"/>
              <a:t>的教材重点内容</a:t>
            </a:r>
          </a:p>
        </p:txBody>
      </p:sp>
      <p:sp>
        <p:nvSpPr>
          <p:cNvPr id="3" name="文本占位符 2">
            <a:extLst>
              <a:ext uri="{FF2B5EF4-FFF2-40B4-BE49-F238E27FC236}">
                <a16:creationId xmlns:a16="http://schemas.microsoft.com/office/drawing/2014/main" id="{75A73D8C-F1A9-403F-BFEF-AF419379693F}"/>
              </a:ext>
            </a:extLst>
          </p:cNvPr>
          <p:cNvSpPr>
            <a:spLocks noGrp="1"/>
          </p:cNvSpPr>
          <p:nvPr>
            <p:ph type="body" idx="1"/>
          </p:nvPr>
        </p:nvSpPr>
        <p:spPr/>
        <p:txBody>
          <a:bodyPr/>
          <a:lstStyle/>
          <a:p>
            <a:endParaRPr lang="zh-CN" altLang="en-US"/>
          </a:p>
        </p:txBody>
      </p:sp>
      <p:pic>
        <p:nvPicPr>
          <p:cNvPr id="4" name="内容占位符 4">
            <a:extLst>
              <a:ext uri="{FF2B5EF4-FFF2-40B4-BE49-F238E27FC236}">
                <a16:creationId xmlns:a16="http://schemas.microsoft.com/office/drawing/2014/main" id="{CECB0F58-CE7C-41BD-9E48-D457F4244BD3}"/>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1029224" y="1370391"/>
            <a:ext cx="3726401" cy="5318128"/>
          </a:xfrm>
          <a:prstGeom prst="rect">
            <a:avLst/>
          </a:prstGeom>
        </p:spPr>
      </p:pic>
      <p:pic>
        <p:nvPicPr>
          <p:cNvPr id="5" name="内容占位符 8">
            <a:extLst>
              <a:ext uri="{FF2B5EF4-FFF2-40B4-BE49-F238E27FC236}">
                <a16:creationId xmlns:a16="http://schemas.microsoft.com/office/drawing/2014/main" id="{BBA1C5A0-803C-454D-A595-08B9FCB149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31" t="25970" r="8812" b="6808"/>
          <a:stretch/>
        </p:blipFill>
        <p:spPr>
          <a:xfrm>
            <a:off x="5183323" y="1386758"/>
            <a:ext cx="4351195" cy="5318128"/>
          </a:xfrm>
          <a:prstGeom prst="rect">
            <a:avLst/>
          </a:prstGeom>
        </p:spPr>
      </p:pic>
    </p:spTree>
    <p:extLst>
      <p:ext uri="{BB962C8B-B14F-4D97-AF65-F5344CB8AC3E}">
        <p14:creationId xmlns:p14="http://schemas.microsoft.com/office/powerpoint/2010/main" val="2061833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2A2E2E-CB12-45A9-B96C-44719162E4EF}"/>
              </a:ext>
            </a:extLst>
          </p:cNvPr>
          <p:cNvSpPr>
            <a:spLocks noGrp="1"/>
          </p:cNvSpPr>
          <p:nvPr>
            <p:ph type="title"/>
          </p:nvPr>
        </p:nvSpPr>
        <p:spPr/>
        <p:txBody>
          <a:bodyPr/>
          <a:lstStyle/>
          <a:p>
            <a:r>
              <a:rPr lang="zh-CN" altLang="en-US" dirty="0"/>
              <a:t>体能训练师</a:t>
            </a:r>
          </a:p>
        </p:txBody>
      </p:sp>
      <p:sp>
        <p:nvSpPr>
          <p:cNvPr id="3" name="文本占位符 2">
            <a:extLst>
              <a:ext uri="{FF2B5EF4-FFF2-40B4-BE49-F238E27FC236}">
                <a16:creationId xmlns:a16="http://schemas.microsoft.com/office/drawing/2014/main" id="{DD725393-684C-4E7E-B66D-3C67E2851848}"/>
              </a:ext>
            </a:extLst>
          </p:cNvPr>
          <p:cNvSpPr>
            <a:spLocks noGrp="1"/>
          </p:cNvSpPr>
          <p:nvPr>
            <p:ph type="body" idx="1"/>
          </p:nvPr>
        </p:nvSpPr>
        <p:spPr>
          <a:xfrm>
            <a:off x="833120" y="1294130"/>
            <a:ext cx="7447915" cy="5850587"/>
          </a:xfrm>
        </p:spPr>
        <p:txBody>
          <a:bodyPr>
            <a:normAutofit fontScale="40000" lnSpcReduction="20000"/>
          </a:bodyPr>
          <a:lstStyle/>
          <a:p>
            <a:pPr>
              <a:lnSpc>
                <a:spcPct val="120000"/>
              </a:lnSpc>
            </a:pPr>
            <a:r>
              <a:rPr lang="en-US" altLang="zh-CN" sz="4800" dirty="0" err="1">
                <a:latin typeface="+mj-lt"/>
              </a:rPr>
              <a:t>NSCA</a:t>
            </a:r>
            <a:r>
              <a:rPr lang="en-US" altLang="zh-CN" sz="4800" dirty="0">
                <a:latin typeface="+mj-lt"/>
              </a:rPr>
              <a:t> Certified Strength and Conditioning Specialists® (CSCS®) are professionals</a:t>
            </a:r>
          </a:p>
          <a:p>
            <a:pPr marL="457200" indent="-457200">
              <a:lnSpc>
                <a:spcPct val="120000"/>
              </a:lnSpc>
              <a:buFont typeface="Arial" panose="020B0604020202020204" pitchFamily="34" charset="0"/>
              <a:buChar char="•"/>
            </a:pPr>
            <a:r>
              <a:rPr lang="en-US" altLang="zh-CN" sz="4800" dirty="0">
                <a:solidFill>
                  <a:schemeClr val="bg1"/>
                </a:solidFill>
                <a:latin typeface="+mj-lt"/>
              </a:rPr>
              <a:t>who apply scientific knowledge to train athletes for the primary goal of improving athletic performance. </a:t>
            </a:r>
          </a:p>
          <a:p>
            <a:pPr marL="457200" indent="-457200">
              <a:lnSpc>
                <a:spcPct val="120000"/>
              </a:lnSpc>
              <a:buFont typeface="Arial" panose="020B0604020202020204" pitchFamily="34" charset="0"/>
              <a:buChar char="•"/>
            </a:pPr>
            <a:r>
              <a:rPr lang="en-US" altLang="zh-CN" sz="4800" dirty="0">
                <a:solidFill>
                  <a:schemeClr val="bg1"/>
                </a:solidFill>
                <a:latin typeface="+mj-lt"/>
              </a:rPr>
              <a:t>They conduct sport-specific testing sessions, design and implement </a:t>
            </a:r>
            <a:r>
              <a:rPr lang="en-US" altLang="zh-CN" sz="4800" b="1" u="sng" dirty="0">
                <a:solidFill>
                  <a:schemeClr val="bg1"/>
                </a:solidFill>
                <a:effectLst>
                  <a:outerShdw blurRad="38100" dist="38100" dir="2700000" algn="tl">
                    <a:srgbClr val="000000">
                      <a:alpha val="43137"/>
                    </a:srgbClr>
                  </a:outerShdw>
                </a:effectLst>
                <a:latin typeface="+mj-lt"/>
              </a:rPr>
              <a:t>safe and effective </a:t>
            </a:r>
            <a:r>
              <a:rPr lang="en-US" altLang="zh-CN" sz="4800" dirty="0">
                <a:solidFill>
                  <a:schemeClr val="bg1"/>
                </a:solidFill>
                <a:latin typeface="+mj-lt"/>
              </a:rPr>
              <a:t>strength training and conditioning programs and provide guidance regarding nutrition and </a:t>
            </a:r>
            <a:r>
              <a:rPr lang="en-US" altLang="zh-CN" sz="4800" b="1" u="sng" dirty="0">
                <a:solidFill>
                  <a:schemeClr val="bg1"/>
                </a:solidFill>
                <a:effectLst>
                  <a:outerShdw blurRad="38100" dist="38100" dir="2700000" algn="tl">
                    <a:srgbClr val="000000">
                      <a:alpha val="43137"/>
                    </a:srgbClr>
                  </a:outerShdw>
                </a:effectLst>
                <a:latin typeface="+mj-lt"/>
              </a:rPr>
              <a:t>injury prevention</a:t>
            </a:r>
            <a:r>
              <a:rPr lang="en-US" altLang="zh-CN" sz="4800" dirty="0">
                <a:solidFill>
                  <a:schemeClr val="bg1"/>
                </a:solidFill>
                <a:latin typeface="+mj-lt"/>
              </a:rPr>
              <a:t>. </a:t>
            </a:r>
          </a:p>
          <a:p>
            <a:pPr marL="457200" indent="-457200">
              <a:lnSpc>
                <a:spcPct val="120000"/>
              </a:lnSpc>
              <a:buFont typeface="Arial" panose="020B0604020202020204" pitchFamily="34" charset="0"/>
              <a:buChar char="•"/>
            </a:pPr>
            <a:r>
              <a:rPr lang="en-US" altLang="zh-CN" sz="4800" dirty="0">
                <a:solidFill>
                  <a:schemeClr val="bg1"/>
                </a:solidFill>
                <a:latin typeface="+mj-lt"/>
              </a:rPr>
              <a:t>Recognizing that their area of expertise is separate and distinct, </a:t>
            </a:r>
            <a:r>
              <a:rPr lang="en-US" altLang="zh-CN" sz="4800" dirty="0" err="1">
                <a:solidFill>
                  <a:schemeClr val="bg1"/>
                </a:solidFill>
                <a:latin typeface="+mj-lt"/>
              </a:rPr>
              <a:t>CSCSs</a:t>
            </a:r>
            <a:r>
              <a:rPr lang="en-US" altLang="zh-CN" sz="4800" dirty="0">
                <a:solidFill>
                  <a:schemeClr val="bg1"/>
                </a:solidFill>
                <a:latin typeface="+mj-lt"/>
              </a:rPr>
              <a:t> consult with and </a:t>
            </a:r>
            <a:r>
              <a:rPr lang="en-US" altLang="zh-CN" sz="4800" b="1" u="sng" dirty="0">
                <a:solidFill>
                  <a:schemeClr val="bg1"/>
                </a:solidFill>
                <a:effectLst>
                  <a:outerShdw blurRad="38100" dist="38100" dir="2700000" algn="tl">
                    <a:srgbClr val="000000">
                      <a:alpha val="43137"/>
                    </a:srgbClr>
                  </a:outerShdw>
                </a:effectLst>
                <a:latin typeface="+mj-lt"/>
              </a:rPr>
              <a:t>refer</a:t>
            </a:r>
            <a:r>
              <a:rPr lang="en-US" altLang="zh-CN" sz="4800" dirty="0">
                <a:solidFill>
                  <a:schemeClr val="bg1"/>
                </a:solidFill>
                <a:latin typeface="+mj-lt"/>
              </a:rPr>
              <a:t> athletes to other professionals when appropriate.</a:t>
            </a:r>
          </a:p>
          <a:p>
            <a:pPr>
              <a:lnSpc>
                <a:spcPct val="120000"/>
              </a:lnSpc>
            </a:pPr>
            <a:r>
              <a:rPr lang="en-US" altLang="zh-CN" sz="4800" dirty="0" err="1">
                <a:latin typeface="+mj-lt"/>
              </a:rPr>
              <a:t>UKSCA</a:t>
            </a:r>
            <a:r>
              <a:rPr lang="en-US" altLang="zh-CN" sz="4800" dirty="0">
                <a:latin typeface="+mj-lt"/>
              </a:rPr>
              <a:t> </a:t>
            </a:r>
            <a:r>
              <a:rPr lang="en-US" altLang="zh-CN" sz="4800" dirty="0" err="1">
                <a:latin typeface="+mj-lt"/>
              </a:rPr>
              <a:t>ASCC</a:t>
            </a:r>
            <a:r>
              <a:rPr lang="en-US" altLang="zh-CN" sz="4800" dirty="0">
                <a:latin typeface="+mj-lt"/>
              </a:rPr>
              <a:t> Section C4.0 Apply </a:t>
            </a:r>
            <a:r>
              <a:rPr lang="en-US" altLang="zh-CN" sz="4800" b="1" u="sng" dirty="0">
                <a:effectLst>
                  <a:outerShdw blurRad="38100" dist="38100" dir="2700000" algn="tl">
                    <a:srgbClr val="000000">
                      <a:alpha val="43137"/>
                    </a:srgbClr>
                  </a:outerShdw>
                </a:effectLst>
                <a:latin typeface="+mj-lt"/>
              </a:rPr>
              <a:t>the principles of health and safety </a:t>
            </a:r>
            <a:r>
              <a:rPr lang="en-US" altLang="zh-CN" sz="4800" dirty="0">
                <a:latin typeface="+mj-lt"/>
              </a:rPr>
              <a:t>to your environment</a:t>
            </a:r>
          </a:p>
          <a:p>
            <a:pPr marL="457200" indent="-457200">
              <a:lnSpc>
                <a:spcPct val="120000"/>
              </a:lnSpc>
              <a:buFont typeface="Arial" panose="020B0604020202020204" pitchFamily="34" charset="0"/>
              <a:buChar char="•"/>
            </a:pPr>
            <a:r>
              <a:rPr lang="en-US" altLang="zh-CN" sz="4800" dirty="0">
                <a:solidFill>
                  <a:schemeClr val="bg1"/>
                </a:solidFill>
                <a:latin typeface="+mj-lt"/>
              </a:rPr>
              <a:t>C4.1 Demonstrate knowledge </a:t>
            </a:r>
            <a:r>
              <a:rPr lang="en-US" altLang="zh-CN" sz="4800" dirty="0">
                <a:latin typeface="+mj-lt"/>
              </a:rPr>
              <a:t>of </a:t>
            </a:r>
            <a:r>
              <a:rPr lang="en-US" altLang="zh-CN" sz="4800" b="1" dirty="0">
                <a:effectLst>
                  <a:outerShdw blurRad="38100" dist="38100" dir="2700000" algn="tl">
                    <a:srgbClr val="000000">
                      <a:alpha val="43137"/>
                    </a:srgbClr>
                  </a:outerShdw>
                </a:effectLst>
                <a:latin typeface="+mj-lt"/>
              </a:rPr>
              <a:t>risk assessment </a:t>
            </a:r>
            <a:r>
              <a:rPr lang="en-US" altLang="zh-CN" sz="4800" dirty="0">
                <a:solidFill>
                  <a:schemeClr val="bg1"/>
                </a:solidFill>
                <a:latin typeface="+mj-lt"/>
              </a:rPr>
              <a:t>and the identification of </a:t>
            </a:r>
            <a:r>
              <a:rPr lang="en-US" altLang="zh-CN" sz="4800" b="1" u="sng" dirty="0">
                <a:effectLst>
                  <a:outerShdw blurRad="38100" dist="38100" dir="2700000" algn="tl">
                    <a:srgbClr val="000000">
                      <a:alpha val="43137"/>
                    </a:srgbClr>
                  </a:outerShdw>
                </a:effectLst>
                <a:latin typeface="+mj-lt"/>
              </a:rPr>
              <a:t>emergency procedures</a:t>
            </a:r>
          </a:p>
          <a:p>
            <a:pPr marL="457200" indent="-457200">
              <a:lnSpc>
                <a:spcPct val="120000"/>
              </a:lnSpc>
              <a:buFont typeface="Arial" panose="020B0604020202020204" pitchFamily="34" charset="0"/>
              <a:buChar char="•"/>
            </a:pPr>
            <a:r>
              <a:rPr lang="en-US" altLang="zh-CN" sz="4800" dirty="0">
                <a:solidFill>
                  <a:schemeClr val="bg1"/>
                </a:solidFill>
                <a:latin typeface="+mj-lt"/>
              </a:rPr>
              <a:t>C4.2 Demonstrate knowledge of </a:t>
            </a:r>
            <a:r>
              <a:rPr lang="en-US" altLang="zh-CN" sz="4800" b="1" u="sng" dirty="0">
                <a:solidFill>
                  <a:schemeClr val="bg1"/>
                </a:solidFill>
                <a:effectLst>
                  <a:outerShdw blurRad="38100" dist="38100" dir="2700000" algn="tl">
                    <a:srgbClr val="000000">
                      <a:alpha val="43137"/>
                    </a:srgbClr>
                  </a:outerShdw>
                </a:effectLst>
                <a:latin typeface="+mj-lt"/>
              </a:rPr>
              <a:t>first aid and associated procedures</a:t>
            </a:r>
          </a:p>
          <a:p>
            <a:endParaRPr lang="en-US" altLang="zh-CN" dirty="0"/>
          </a:p>
        </p:txBody>
      </p:sp>
      <p:pic>
        <p:nvPicPr>
          <p:cNvPr id="5" name="图片 4">
            <a:extLst>
              <a:ext uri="{FF2B5EF4-FFF2-40B4-BE49-F238E27FC236}">
                <a16:creationId xmlns:a16="http://schemas.microsoft.com/office/drawing/2014/main" id="{DC16FA6B-294B-455D-9B2F-4FF775D8AF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656"/>
          <a:stretch/>
        </p:blipFill>
        <p:spPr>
          <a:xfrm>
            <a:off x="8493909" y="1455868"/>
            <a:ext cx="3673612" cy="2082313"/>
          </a:xfrm>
          <a:prstGeom prst="rect">
            <a:avLst/>
          </a:prstGeom>
          <a:ln>
            <a:solidFill>
              <a:schemeClr val="bg1"/>
            </a:solidFill>
          </a:ln>
        </p:spPr>
      </p:pic>
      <p:sp>
        <p:nvSpPr>
          <p:cNvPr id="6" name="矩形 5">
            <a:extLst>
              <a:ext uri="{FF2B5EF4-FFF2-40B4-BE49-F238E27FC236}">
                <a16:creationId xmlns:a16="http://schemas.microsoft.com/office/drawing/2014/main" id="{D8AE1B81-F2A2-45C1-B540-49268FED861F}"/>
              </a:ext>
            </a:extLst>
          </p:cNvPr>
          <p:cNvSpPr/>
          <p:nvPr/>
        </p:nvSpPr>
        <p:spPr>
          <a:xfrm>
            <a:off x="8476545" y="3647010"/>
            <a:ext cx="4085927" cy="369332"/>
          </a:xfrm>
          <a:prstGeom prst="rect">
            <a:avLst/>
          </a:prstGeom>
        </p:spPr>
        <p:txBody>
          <a:bodyPr wrap="none">
            <a:spAutoFit/>
          </a:bodyPr>
          <a:lstStyle/>
          <a:p>
            <a:r>
              <a:rPr lang="zh-CN" altLang="en-US" dirty="0">
                <a:solidFill>
                  <a:schemeClr val="bg1"/>
                </a:solidFill>
              </a:rPr>
              <a:t>https://www.nsca.com/certification/cscs/</a:t>
            </a:r>
          </a:p>
        </p:txBody>
      </p:sp>
      <p:pic>
        <p:nvPicPr>
          <p:cNvPr id="8" name="图片 7">
            <a:extLst>
              <a:ext uri="{FF2B5EF4-FFF2-40B4-BE49-F238E27FC236}">
                <a16:creationId xmlns:a16="http://schemas.microsoft.com/office/drawing/2014/main" id="{B1044198-0798-40FC-8E82-26FF6B968C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3909" y="4624437"/>
            <a:ext cx="3673612" cy="1920033"/>
          </a:xfrm>
          <a:prstGeom prst="rect">
            <a:avLst/>
          </a:prstGeom>
        </p:spPr>
      </p:pic>
      <p:sp>
        <p:nvSpPr>
          <p:cNvPr id="9" name="矩形 8">
            <a:extLst>
              <a:ext uri="{FF2B5EF4-FFF2-40B4-BE49-F238E27FC236}">
                <a16:creationId xmlns:a16="http://schemas.microsoft.com/office/drawing/2014/main" id="{80C14D5F-22E7-40F6-9FCD-8EEC4B18CFFC}"/>
              </a:ext>
            </a:extLst>
          </p:cNvPr>
          <p:cNvSpPr/>
          <p:nvPr/>
        </p:nvSpPr>
        <p:spPr>
          <a:xfrm>
            <a:off x="8446186" y="6602333"/>
            <a:ext cx="3873881" cy="369332"/>
          </a:xfrm>
          <a:prstGeom prst="rect">
            <a:avLst/>
          </a:prstGeom>
        </p:spPr>
        <p:txBody>
          <a:bodyPr wrap="none">
            <a:spAutoFit/>
          </a:bodyPr>
          <a:lstStyle/>
          <a:p>
            <a:r>
              <a:rPr lang="zh-CN" altLang="en-US" dirty="0">
                <a:solidFill>
                  <a:schemeClr val="bg1"/>
                </a:solidFill>
              </a:rPr>
              <a:t>https://www.uksca.org.uk/assessments</a:t>
            </a:r>
          </a:p>
        </p:txBody>
      </p:sp>
    </p:spTree>
    <p:extLst>
      <p:ext uri="{BB962C8B-B14F-4D97-AF65-F5344CB8AC3E}">
        <p14:creationId xmlns:p14="http://schemas.microsoft.com/office/powerpoint/2010/main" val="2538223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44930D-7FA5-4E93-A477-4DCAA76D8B90}"/>
              </a:ext>
            </a:extLst>
          </p:cNvPr>
          <p:cNvSpPr>
            <a:spLocks noGrp="1"/>
          </p:cNvSpPr>
          <p:nvPr>
            <p:ph type="title"/>
          </p:nvPr>
        </p:nvSpPr>
        <p:spPr/>
        <p:txBody>
          <a:bodyPr>
            <a:normAutofit fontScale="90000"/>
          </a:bodyPr>
          <a:lstStyle/>
          <a:p>
            <a:r>
              <a:rPr lang="en-US" altLang="zh-CN" dirty="0" err="1"/>
              <a:t>NSCA</a:t>
            </a:r>
            <a:r>
              <a:rPr lang="en-US" altLang="zh-CN" dirty="0"/>
              <a:t>《</a:t>
            </a:r>
            <a:r>
              <a:rPr lang="zh-CN" altLang="en-US" dirty="0"/>
              <a:t>肌力与体能训练</a:t>
            </a:r>
            <a:r>
              <a:rPr lang="en-US" altLang="zh-CN" dirty="0"/>
              <a:t>》22</a:t>
            </a:r>
            <a:r>
              <a:rPr lang="zh-CN" altLang="en-US" dirty="0"/>
              <a:t>章</a:t>
            </a:r>
          </a:p>
        </p:txBody>
      </p:sp>
      <p:sp>
        <p:nvSpPr>
          <p:cNvPr id="3" name="文本占位符 2">
            <a:extLst>
              <a:ext uri="{FF2B5EF4-FFF2-40B4-BE49-F238E27FC236}">
                <a16:creationId xmlns:a16="http://schemas.microsoft.com/office/drawing/2014/main" id="{661D58CF-BE56-450B-A7D1-0907936D841A}"/>
              </a:ext>
            </a:extLst>
          </p:cNvPr>
          <p:cNvSpPr>
            <a:spLocks noGrp="1"/>
          </p:cNvSpPr>
          <p:nvPr>
            <p:ph type="body" idx="1"/>
          </p:nvPr>
        </p:nvSpPr>
        <p:spPr>
          <a:xfrm>
            <a:off x="833120" y="1687195"/>
            <a:ext cx="9133205" cy="4593426"/>
          </a:xfrm>
        </p:spPr>
        <p:txBody>
          <a:bodyPr>
            <a:normAutofit/>
          </a:bodyPr>
          <a:lstStyle/>
          <a:p>
            <a:pPr marL="457200" indent="-457200">
              <a:buFont typeface="Arial" panose="020B0604020202020204" pitchFamily="34" charset="0"/>
              <a:buChar char="•"/>
            </a:pPr>
            <a:r>
              <a:rPr lang="zh-CN" altLang="en-US" dirty="0"/>
              <a:t>肌力与体能训练专业人员（</a:t>
            </a:r>
            <a:r>
              <a:rPr lang="en-US" altLang="zh-CN" dirty="0"/>
              <a:t>Strength &amp; Conditioning Professional</a:t>
            </a:r>
            <a:r>
              <a:rPr lang="zh-CN" altLang="en-US" dirty="0"/>
              <a:t>）主要专注于提升肌力、爆发力与表现。</a:t>
            </a:r>
            <a:endParaRPr lang="en-US" altLang="zh-CN" dirty="0"/>
          </a:p>
          <a:p>
            <a:pPr marL="457200" indent="-457200">
              <a:buFont typeface="Arial" panose="020B0604020202020204" pitchFamily="34" charset="0"/>
              <a:buChar char="•"/>
            </a:pPr>
            <a:r>
              <a:rPr lang="zh-CN" altLang="en-US" dirty="0"/>
              <a:t>在体育医务团队中扮演帮助康复与重建过程更为完善的角色。</a:t>
            </a:r>
            <a:endParaRPr lang="en-US" altLang="zh-CN" dirty="0"/>
          </a:p>
          <a:p>
            <a:pPr marL="457200" indent="-457200">
              <a:buFont typeface="Arial" panose="020B0604020202020204" pitchFamily="34" charset="0"/>
              <a:buChar char="•"/>
            </a:pPr>
            <a:r>
              <a:rPr lang="zh-CN" altLang="en-US" dirty="0"/>
              <a:t>原则上应该取得体能训练专业认证，以确保具备足够的知识与背景来为康复过程做贡献。</a:t>
            </a:r>
            <a:endParaRPr lang="en-US" altLang="zh-CN" dirty="0"/>
          </a:p>
          <a:p>
            <a:pPr marL="457200" indent="-457200">
              <a:buFont typeface="Arial" panose="020B0604020202020204" pitchFamily="34" charset="0"/>
              <a:buChar char="•"/>
            </a:pPr>
            <a:r>
              <a:rPr lang="zh-CN" altLang="en-US" dirty="0"/>
              <a:t>运动防护师或运动物理治疗师征询时，要能正确运用自身对技术的认识，广泛应用各种运动形态（抗阻、增强式、有氧</a:t>
            </a:r>
            <a:r>
              <a:rPr lang="en-US" altLang="zh-CN" dirty="0"/>
              <a:t>…</a:t>
            </a:r>
            <a:r>
              <a:rPr lang="zh-CN" altLang="en-US" dirty="0"/>
              <a:t>）</a:t>
            </a:r>
            <a:r>
              <a:rPr lang="en-US" altLang="zh-CN" dirty="0"/>
              <a:t>,</a:t>
            </a:r>
            <a:r>
              <a:rPr lang="zh-CN" altLang="en-US" dirty="0"/>
              <a:t>协助建立受伤运动员重返赛场的康复计划。</a:t>
            </a:r>
          </a:p>
        </p:txBody>
      </p:sp>
    </p:spTree>
    <p:extLst>
      <p:ext uri="{BB962C8B-B14F-4D97-AF65-F5344CB8AC3E}">
        <p14:creationId xmlns:p14="http://schemas.microsoft.com/office/powerpoint/2010/main" val="2661462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4FF016-5E08-410D-8546-F77CD3249B59}"/>
              </a:ext>
            </a:extLst>
          </p:cNvPr>
          <p:cNvSpPr>
            <a:spLocks noGrp="1"/>
          </p:cNvSpPr>
          <p:nvPr>
            <p:ph type="title"/>
          </p:nvPr>
        </p:nvSpPr>
        <p:spPr/>
        <p:txBody>
          <a:bodyPr/>
          <a:lstStyle/>
          <a:p>
            <a:r>
              <a:rPr lang="zh-CN" altLang="en-US" dirty="0"/>
              <a:t>二、沟通</a:t>
            </a:r>
          </a:p>
        </p:txBody>
      </p:sp>
      <p:sp>
        <p:nvSpPr>
          <p:cNvPr id="3" name="文本占位符 2">
            <a:extLst>
              <a:ext uri="{FF2B5EF4-FFF2-40B4-BE49-F238E27FC236}">
                <a16:creationId xmlns:a16="http://schemas.microsoft.com/office/drawing/2014/main" id="{4D3DBAF1-2B23-4377-860C-8C52CD7EBC19}"/>
              </a:ext>
            </a:extLst>
          </p:cNvPr>
          <p:cNvSpPr>
            <a:spLocks noGrp="1"/>
          </p:cNvSpPr>
          <p:nvPr>
            <p:ph type="body" idx="1"/>
          </p:nvPr>
        </p:nvSpPr>
        <p:spPr>
          <a:xfrm>
            <a:off x="833120" y="1687195"/>
            <a:ext cx="9133205" cy="4665434"/>
          </a:xfrm>
        </p:spPr>
        <p:txBody>
          <a:bodyPr/>
          <a:lstStyle/>
          <a:p>
            <a:r>
              <a:rPr lang="zh-CN" altLang="en-US" dirty="0"/>
              <a:t>体育医务团队（依运动员接触频率）：</a:t>
            </a:r>
            <a:endParaRPr lang="en-US" altLang="zh-CN" dirty="0"/>
          </a:p>
          <a:p>
            <a:pPr marL="457200" indent="-457200">
              <a:buFont typeface="Arial" panose="020B0604020202020204" pitchFamily="34" charset="0"/>
              <a:buChar char="•"/>
            </a:pPr>
            <a:r>
              <a:rPr lang="zh-CN" altLang="en-US" dirty="0"/>
              <a:t>核心：教练、运动防护师、体能训练师</a:t>
            </a:r>
            <a:endParaRPr lang="en-US" altLang="zh-CN" dirty="0"/>
          </a:p>
          <a:p>
            <a:pPr marL="457200" indent="-457200">
              <a:buFont typeface="Arial" panose="020B0604020202020204" pitchFamily="34" charset="0"/>
              <a:buChar char="•"/>
            </a:pPr>
            <a:r>
              <a:rPr lang="zh-CN" altLang="en-US" dirty="0"/>
              <a:t>扩展：医师、物理治疗师、营养师、运动心理专家</a:t>
            </a:r>
            <a:endParaRPr lang="en-US" altLang="zh-CN" dirty="0"/>
          </a:p>
          <a:p>
            <a:r>
              <a:rPr lang="zh-CN" altLang="en-US" dirty="0"/>
              <a:t>每周例会讨论重点：</a:t>
            </a:r>
            <a:endParaRPr lang="en-US" altLang="zh-CN" dirty="0"/>
          </a:p>
          <a:p>
            <a:pPr marL="457200" indent="-457200">
              <a:buFont typeface="Arial" panose="020B0604020202020204" pitchFamily="34" charset="0"/>
              <a:buChar char="•"/>
            </a:pPr>
            <a:r>
              <a:rPr lang="zh-CN" altLang="en-US" dirty="0"/>
              <a:t>目前参与训练状态？（停训、限制训练、完全训练）</a:t>
            </a:r>
            <a:endParaRPr lang="en-US" altLang="zh-CN" dirty="0"/>
          </a:p>
          <a:p>
            <a:pPr marL="457200" indent="-457200">
              <a:buFont typeface="Arial" panose="020B0604020202020204" pitchFamily="34" charset="0"/>
              <a:buChar char="•"/>
            </a:pPr>
            <a:r>
              <a:rPr lang="zh-CN" altLang="en-US" dirty="0"/>
              <a:t>实施哪些运动或活动？</a:t>
            </a:r>
            <a:endParaRPr lang="en-US" altLang="zh-CN" dirty="0"/>
          </a:p>
          <a:p>
            <a:pPr marL="457200" indent="-457200">
              <a:buFont typeface="Arial" panose="020B0604020202020204" pitchFamily="34" charset="0"/>
              <a:buChar char="•"/>
            </a:pPr>
            <a:r>
              <a:rPr lang="zh-CN" altLang="en-US" dirty="0"/>
              <a:t>是否有必要进行限制或修正？</a:t>
            </a:r>
            <a:endParaRPr lang="en-US" altLang="zh-CN" dirty="0"/>
          </a:p>
          <a:p>
            <a:pPr marL="457200" indent="-457200">
              <a:buFont typeface="Arial" panose="020B0604020202020204" pitchFamily="34" charset="0"/>
              <a:buChar char="•"/>
            </a:pPr>
            <a:r>
              <a:rPr lang="zh-CN" altLang="en-US" dirty="0"/>
              <a:t>运动员恢复进度如何？</a:t>
            </a:r>
            <a:endParaRPr lang="en-US" altLang="zh-CN" dirty="0"/>
          </a:p>
          <a:p>
            <a:pPr marL="457200" indent="-457200">
              <a:buFont typeface="Arial" panose="020B0604020202020204" pitchFamily="34" charset="0"/>
              <a:buChar char="•"/>
            </a:pPr>
            <a:r>
              <a:rPr lang="zh-CN" altLang="en-US" dirty="0"/>
              <a:t>是否需要变更计划内容？</a:t>
            </a:r>
            <a:endParaRPr lang="en-US" altLang="zh-CN" dirty="0"/>
          </a:p>
          <a:p>
            <a:endParaRPr lang="zh-CN" altLang="en-US" dirty="0"/>
          </a:p>
        </p:txBody>
      </p:sp>
    </p:spTree>
    <p:extLst>
      <p:ext uri="{BB962C8B-B14F-4D97-AF65-F5344CB8AC3E}">
        <p14:creationId xmlns:p14="http://schemas.microsoft.com/office/powerpoint/2010/main" val="4195310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9E8B700A-2D80-42D9-AF93-A642E65DC507}"/>
              </a:ext>
            </a:extLst>
          </p:cNvPr>
          <p:cNvSpPr>
            <a:spLocks noGrp="1"/>
          </p:cNvSpPr>
          <p:nvPr>
            <p:ph type="title"/>
          </p:nvPr>
        </p:nvSpPr>
        <p:spPr/>
        <p:txBody>
          <a:bodyPr/>
          <a:lstStyle/>
          <a:p>
            <a:r>
              <a:rPr lang="zh-CN" altLang="en-US" dirty="0"/>
              <a:t>我们必须深思“功能”</a:t>
            </a:r>
            <a:r>
              <a:rPr lang="en-US" altLang="zh-CN" dirty="0"/>
              <a:t>~</a:t>
            </a:r>
            <a:endParaRPr lang="zh-CN" altLang="en-US" dirty="0"/>
          </a:p>
        </p:txBody>
      </p:sp>
      <p:sp>
        <p:nvSpPr>
          <p:cNvPr id="5" name="文本占位符 4">
            <a:extLst>
              <a:ext uri="{FF2B5EF4-FFF2-40B4-BE49-F238E27FC236}">
                <a16:creationId xmlns:a16="http://schemas.microsoft.com/office/drawing/2014/main" id="{BB92EE0A-EC0C-450D-B589-7FDEA89023A9}"/>
              </a:ext>
            </a:extLst>
          </p:cNvPr>
          <p:cNvSpPr>
            <a:spLocks noGrp="1"/>
          </p:cNvSpPr>
          <p:nvPr>
            <p:ph type="body" idx="1"/>
          </p:nvPr>
        </p:nvSpPr>
        <p:spPr/>
        <p:txBody>
          <a:bodyPr/>
          <a:lstStyle/>
          <a:p>
            <a:r>
              <a:rPr lang="zh-CN" altLang="en-US" dirty="0"/>
              <a:t>不同专业角色应发挥的功能</a:t>
            </a:r>
            <a:endParaRPr lang="en-US" altLang="zh-CN" dirty="0"/>
          </a:p>
          <a:p>
            <a:r>
              <a:rPr lang="zh-CN" altLang="en-US" dirty="0"/>
              <a:t>不同人群、不同运动员对“功能”的需求</a:t>
            </a:r>
            <a:endParaRPr lang="en-US" altLang="zh-CN" dirty="0"/>
          </a:p>
          <a:p>
            <a:r>
              <a:rPr lang="zh-CN" altLang="en-US" dirty="0"/>
              <a:t>功能性筛查、功能性训练必须建构在前二者之上</a:t>
            </a:r>
          </a:p>
        </p:txBody>
      </p:sp>
      <p:pic>
        <p:nvPicPr>
          <p:cNvPr id="6" name="图片 5">
            <a:extLst>
              <a:ext uri="{FF2B5EF4-FFF2-40B4-BE49-F238E27FC236}">
                <a16:creationId xmlns:a16="http://schemas.microsoft.com/office/drawing/2014/main" id="{73BFB642-379C-41B3-BAFF-4C8467F743BC}"/>
              </a:ext>
            </a:extLst>
          </p:cNvPr>
          <p:cNvPicPr>
            <a:picLocks noChangeAspect="1"/>
          </p:cNvPicPr>
          <p:nvPr/>
        </p:nvPicPr>
        <p:blipFill rotWithShape="1">
          <a:blip r:embed="rId2">
            <a:extLst>
              <a:ext uri="{28A0092B-C50C-407E-A947-70E740481C1C}">
                <a14:useLocalDpi xmlns:a14="http://schemas.microsoft.com/office/drawing/2010/main" val="0"/>
              </a:ext>
            </a:extLst>
          </a:blip>
          <a:srcRect r="5154"/>
          <a:stretch/>
        </p:blipFill>
        <p:spPr>
          <a:xfrm>
            <a:off x="1098771" y="3224717"/>
            <a:ext cx="4886556" cy="2998490"/>
          </a:xfrm>
          <a:prstGeom prst="rect">
            <a:avLst/>
          </a:prstGeom>
        </p:spPr>
      </p:pic>
      <p:pic>
        <p:nvPicPr>
          <p:cNvPr id="7" name="图片 6">
            <a:extLst>
              <a:ext uri="{FF2B5EF4-FFF2-40B4-BE49-F238E27FC236}">
                <a16:creationId xmlns:a16="http://schemas.microsoft.com/office/drawing/2014/main" id="{0CA19908-DBFA-4965-ABA9-38EE9CE38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3425" y="3265575"/>
            <a:ext cx="4880203" cy="2916773"/>
          </a:xfrm>
          <a:prstGeom prst="rect">
            <a:avLst/>
          </a:prstGeom>
        </p:spPr>
      </p:pic>
    </p:spTree>
    <p:extLst>
      <p:ext uri="{BB962C8B-B14F-4D97-AF65-F5344CB8AC3E}">
        <p14:creationId xmlns:p14="http://schemas.microsoft.com/office/powerpoint/2010/main" val="4168151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B9196F-F719-431D-99A8-4110F78B9D27}"/>
              </a:ext>
            </a:extLst>
          </p:cNvPr>
          <p:cNvSpPr>
            <a:spLocks noGrp="1"/>
          </p:cNvSpPr>
          <p:nvPr>
            <p:ph type="title"/>
          </p:nvPr>
        </p:nvSpPr>
        <p:spPr/>
        <p:txBody>
          <a:bodyPr>
            <a:normAutofit/>
          </a:bodyPr>
          <a:lstStyle/>
          <a:p>
            <a:r>
              <a:rPr lang="zh-CN" altLang="en-US" i="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安全之外，更要思考出成绩！</a:t>
            </a:r>
            <a:endParaRPr lang="zh-CN" altLang="en-US" dirty="0"/>
          </a:p>
        </p:txBody>
      </p:sp>
      <p:sp>
        <p:nvSpPr>
          <p:cNvPr id="3" name="文本占位符 2">
            <a:extLst>
              <a:ext uri="{FF2B5EF4-FFF2-40B4-BE49-F238E27FC236}">
                <a16:creationId xmlns:a16="http://schemas.microsoft.com/office/drawing/2014/main" id="{BF0BDD5A-26BC-40E7-A705-A10462E042C2}"/>
              </a:ext>
            </a:extLst>
          </p:cNvPr>
          <p:cNvSpPr>
            <a:spLocks noGrp="1"/>
          </p:cNvSpPr>
          <p:nvPr>
            <p:ph type="body" idx="1"/>
          </p:nvPr>
        </p:nvSpPr>
        <p:spPr>
          <a:xfrm>
            <a:off x="833120" y="1687195"/>
            <a:ext cx="9133205" cy="1663879"/>
          </a:xfrm>
        </p:spPr>
        <p:txBody>
          <a:bodyPr/>
          <a:lstStyle/>
          <a:p>
            <a:r>
              <a:rPr lang="zh-CN" altLang="en-US" dirty="0"/>
              <a:t>运动防护师是刹车、体能训练师是油门。</a:t>
            </a:r>
            <a:endParaRPr lang="en-US" altLang="zh-CN" dirty="0"/>
          </a:p>
          <a:p>
            <a:r>
              <a:rPr lang="zh-CN" altLang="en-US" dirty="0"/>
              <a:t>配合好，漂亮过弯，实现弯道超车。</a:t>
            </a:r>
            <a:endParaRPr lang="en-US" altLang="zh-CN" dirty="0"/>
          </a:p>
          <a:p>
            <a:r>
              <a:rPr lang="zh-CN" altLang="en-US" dirty="0"/>
              <a:t>如果不敢冲，出不来成绩，豪华阵容也没用。</a:t>
            </a:r>
          </a:p>
        </p:txBody>
      </p:sp>
      <p:pic>
        <p:nvPicPr>
          <p:cNvPr id="5" name="图片 4">
            <a:extLst>
              <a:ext uri="{FF2B5EF4-FFF2-40B4-BE49-F238E27FC236}">
                <a16:creationId xmlns:a16="http://schemas.microsoft.com/office/drawing/2014/main" id="{E636DCF4-87BB-452D-A145-E8E644AA0724}"/>
              </a:ext>
            </a:extLst>
          </p:cNvPr>
          <p:cNvPicPr>
            <a:picLocks noChangeAspect="1"/>
          </p:cNvPicPr>
          <p:nvPr/>
        </p:nvPicPr>
        <p:blipFill rotWithShape="1">
          <a:blip r:embed="rId2">
            <a:extLst>
              <a:ext uri="{28A0092B-C50C-407E-A947-70E740481C1C}">
                <a14:useLocalDpi xmlns:a14="http://schemas.microsoft.com/office/drawing/2010/main" val="0"/>
              </a:ext>
            </a:extLst>
          </a:blip>
          <a:srcRect l="17355" r="588"/>
          <a:stretch/>
        </p:blipFill>
        <p:spPr>
          <a:xfrm>
            <a:off x="1460823" y="3354139"/>
            <a:ext cx="4389467" cy="2998490"/>
          </a:xfrm>
          <a:prstGeom prst="rect">
            <a:avLst/>
          </a:prstGeom>
        </p:spPr>
      </p:pic>
      <p:pic>
        <p:nvPicPr>
          <p:cNvPr id="11" name="图片 10">
            <a:extLst>
              <a:ext uri="{FF2B5EF4-FFF2-40B4-BE49-F238E27FC236}">
                <a16:creationId xmlns:a16="http://schemas.microsoft.com/office/drawing/2014/main" id="{3292DA4A-1386-4169-A1AD-6BC0FFE971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399" y="3351074"/>
            <a:ext cx="4497736" cy="2998490"/>
          </a:xfrm>
          <a:prstGeom prst="rect">
            <a:avLst/>
          </a:prstGeom>
        </p:spPr>
      </p:pic>
    </p:spTree>
    <p:extLst>
      <p:ext uri="{BB962C8B-B14F-4D97-AF65-F5344CB8AC3E}">
        <p14:creationId xmlns:p14="http://schemas.microsoft.com/office/powerpoint/2010/main" val="9730369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85EB8D-A512-470B-9DEA-B8371C15C935}"/>
              </a:ext>
            </a:extLst>
          </p:cNvPr>
          <p:cNvSpPr>
            <a:spLocks noGrp="1"/>
          </p:cNvSpPr>
          <p:nvPr>
            <p:ph type="title"/>
          </p:nvPr>
        </p:nvSpPr>
        <p:spPr/>
        <p:txBody>
          <a:bodyPr/>
          <a:lstStyle/>
          <a:p>
            <a:r>
              <a:rPr lang="zh-CN" altLang="en-US" dirty="0"/>
              <a:t>通过分工与沟通，团队协作。</a:t>
            </a:r>
          </a:p>
        </p:txBody>
      </p:sp>
      <p:sp>
        <p:nvSpPr>
          <p:cNvPr id="3" name="文本占位符 2">
            <a:extLst>
              <a:ext uri="{FF2B5EF4-FFF2-40B4-BE49-F238E27FC236}">
                <a16:creationId xmlns:a16="http://schemas.microsoft.com/office/drawing/2014/main" id="{0F1435C5-A35C-41E3-BDBE-06AC079E7AD5}"/>
              </a:ext>
            </a:extLst>
          </p:cNvPr>
          <p:cNvSpPr>
            <a:spLocks noGrp="1"/>
          </p:cNvSpPr>
          <p:nvPr>
            <p:ph type="body" idx="1"/>
          </p:nvPr>
        </p:nvSpPr>
        <p:spPr>
          <a:xfrm>
            <a:off x="819323" y="1456086"/>
            <a:ext cx="9133205" cy="2160240"/>
          </a:xfrm>
        </p:spPr>
        <p:txBody>
          <a:bodyPr/>
          <a:lstStyle/>
          <a:p>
            <a:r>
              <a:rPr lang="zh-CN" altLang="en-US"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运动防护的本质是预防、预防、预防！</a:t>
            </a:r>
            <a:endParaRPr lang="en-US" altLang="zh-CN"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marL="457200" indent="-457200">
              <a:buFont typeface="Arial" panose="020B0604020202020204" pitchFamily="34" charset="0"/>
              <a:buChar char="•"/>
            </a:pPr>
            <a:r>
              <a:rPr lang="zh-CN" altLang="en-US" dirty="0"/>
              <a:t>预防伤害发生；预防伤害扩大；预防伤害影响。</a:t>
            </a:r>
          </a:p>
          <a:p>
            <a:r>
              <a:rPr lang="zh-CN" altLang="en-US" dirty="0"/>
              <a:t>体能训练的本质是挑战、挑战、挑战！</a:t>
            </a:r>
            <a:endParaRPr lang="en-US" altLang="zh-CN" dirty="0"/>
          </a:p>
          <a:p>
            <a:pPr marL="457200" indent="-457200">
              <a:buFont typeface="Arial" panose="020B0604020202020204" pitchFamily="34" charset="0"/>
              <a:buChar char="•"/>
            </a:pPr>
            <a:r>
              <a:rPr lang="zh-CN" altLang="en-US" dirty="0"/>
              <a:t>挑战体能极致；挑战功能极致；挑战表现极致。</a:t>
            </a:r>
          </a:p>
        </p:txBody>
      </p:sp>
      <p:pic>
        <p:nvPicPr>
          <p:cNvPr id="4" name="图片 3">
            <a:extLst>
              <a:ext uri="{FF2B5EF4-FFF2-40B4-BE49-F238E27FC236}">
                <a16:creationId xmlns:a16="http://schemas.microsoft.com/office/drawing/2014/main" id="{8B27BE4C-EEAF-4D9B-B61A-30160D522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855" y="3616325"/>
            <a:ext cx="8940768" cy="2774721"/>
          </a:xfrm>
          <a:prstGeom prst="rect">
            <a:avLst/>
          </a:prstGeom>
        </p:spPr>
      </p:pic>
    </p:spTree>
    <p:extLst>
      <p:ext uri="{BB962C8B-B14F-4D97-AF65-F5344CB8AC3E}">
        <p14:creationId xmlns:p14="http://schemas.microsoft.com/office/powerpoint/2010/main" val="2741544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9593580" y="2192655"/>
            <a:ext cx="2569210" cy="1325880"/>
          </a:xfrm>
        </p:spPr>
        <p:txBody>
          <a:bodyPr/>
          <a:lstStyle/>
          <a:p>
            <a:r>
              <a:rPr lang="en-US" altLang="zh-CN" dirty="0"/>
              <a:t>02</a:t>
            </a:r>
          </a:p>
        </p:txBody>
      </p:sp>
      <p:sp>
        <p:nvSpPr>
          <p:cNvPr id="6" name="文本占位符 5"/>
          <p:cNvSpPr>
            <a:spLocks noGrp="1"/>
          </p:cNvSpPr>
          <p:nvPr>
            <p:ph type="body" idx="1"/>
          </p:nvPr>
        </p:nvSpPr>
        <p:spPr>
          <a:xfrm>
            <a:off x="6651625" y="3926205"/>
            <a:ext cx="5482590" cy="1075690"/>
          </a:xfrm>
        </p:spPr>
        <p:txBody>
          <a:bodyPr>
            <a:normAutofit/>
          </a:bodyPr>
          <a:lstStyle/>
          <a:p>
            <a:r>
              <a:rPr lang="zh-CN" altLang="en-US" dirty="0">
                <a:latin typeface="微软雅黑" panose="020B0503020204020204" pitchFamily="34" charset="-122"/>
                <a:ea typeface="微软雅黑" panose="020B0503020204020204" pitchFamily="34" charset="-122"/>
                <a:cs typeface="+mn-ea"/>
                <a:sym typeface="+mn-lt"/>
              </a:rPr>
              <a:t>运动伤害类型与处理</a:t>
            </a:r>
          </a:p>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250" advClick="0" advTm="2000">
        <p14:switch dir="l"/>
      </p:transition>
    </mc:Choice>
    <mc:Fallback xmlns="">
      <p:transition spd="slow" advClick="0" advTm="2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D451C6-C1D2-4627-8BF4-FA207726EB6B}"/>
              </a:ext>
            </a:extLst>
          </p:cNvPr>
          <p:cNvSpPr>
            <a:spLocks noGrp="1"/>
          </p:cNvSpPr>
          <p:nvPr>
            <p:ph type="title"/>
          </p:nvPr>
        </p:nvSpPr>
        <p:spPr/>
        <p:txBody>
          <a:bodyPr/>
          <a:lstStyle/>
          <a:p>
            <a:r>
              <a:rPr lang="zh-CN" altLang="en-US" dirty="0"/>
              <a:t>前言</a:t>
            </a:r>
          </a:p>
        </p:txBody>
      </p:sp>
      <p:sp>
        <p:nvSpPr>
          <p:cNvPr id="3" name="文本占位符 2">
            <a:extLst>
              <a:ext uri="{FF2B5EF4-FFF2-40B4-BE49-F238E27FC236}">
                <a16:creationId xmlns:a16="http://schemas.microsoft.com/office/drawing/2014/main" id="{CAAF8A87-510B-40BE-ABD3-EDBF107B511C}"/>
              </a:ext>
            </a:extLst>
          </p:cNvPr>
          <p:cNvSpPr>
            <a:spLocks noGrp="1"/>
          </p:cNvSpPr>
          <p:nvPr>
            <p:ph type="body" idx="1"/>
          </p:nvPr>
        </p:nvSpPr>
        <p:spPr/>
        <p:txBody>
          <a:bodyPr/>
          <a:lstStyle/>
          <a:p>
            <a:pPr marL="457200" indent="-457200">
              <a:buFont typeface="Arial" panose="020B0604020202020204" pitchFamily="34" charset="0"/>
              <a:buChar char="•"/>
            </a:pPr>
            <a:r>
              <a:rPr lang="zh-CN" altLang="en-US" dirty="0"/>
              <a:t>运动员挑战体能的极限，当然也必须承担随之而来的巨大风险，所以预防与应对运动伤害极为重要。</a:t>
            </a:r>
            <a:endParaRPr lang="en-US" altLang="zh-CN" dirty="0"/>
          </a:p>
          <a:p>
            <a:pPr marL="457200" indent="-457200">
              <a:buFont typeface="Arial" panose="020B0604020202020204" pitchFamily="34" charset="0"/>
              <a:buChar char="•"/>
            </a:pPr>
            <a:r>
              <a:rPr lang="zh-CN" altLang="en-US" dirty="0"/>
              <a:t>运动防护师是专精于骨骼肌肉损伤的预防、评估、急救、治疗、康复的专家，是全程参与运动训练的健康照护专业人员。</a:t>
            </a:r>
            <a:endParaRPr lang="en-US" altLang="zh-CN" dirty="0"/>
          </a:p>
          <a:p>
            <a:pPr marL="457200" indent="-457200">
              <a:buFont typeface="Arial" panose="020B0604020202020204" pitchFamily="34" charset="0"/>
              <a:buChar char="•"/>
            </a:pPr>
            <a:r>
              <a:rPr lang="zh-CN" altLang="en-US" dirty="0"/>
              <a:t>在建设体育强国、实现健康中国的过程中，在体医融合推动大健康产业发展的背景下，国民运动伤病的预防与照护自然不能轻忽。</a:t>
            </a:r>
            <a:endParaRPr lang="en-US" altLang="zh-CN" dirty="0"/>
          </a:p>
          <a:p>
            <a:pPr marL="457200" indent="-457200">
              <a:buFont typeface="Arial" panose="020B0604020202020204" pitchFamily="34" charset="0"/>
              <a:buChar char="•"/>
            </a:pPr>
            <a:r>
              <a:rPr lang="zh-CN" altLang="en-US" dirty="0"/>
              <a:t>一个专业的运动团队需要有各种专业人员合作无间，适时地帮助运动员发挥最好表现，要融入其中，首先要能分辨体育医务团队中的各个职位与其权责。</a:t>
            </a:r>
            <a:endParaRPr lang="en-US" altLang="zh-CN" dirty="0"/>
          </a:p>
          <a:p>
            <a:pPr marL="457200" indent="-457200">
              <a:buFont typeface="Arial" panose="020B0604020202020204" pitchFamily="34" charset="0"/>
              <a:buChar char="•"/>
            </a:pPr>
            <a:r>
              <a:rPr lang="zh-CN" altLang="en-US"/>
              <a:t>从</a:t>
            </a:r>
            <a:r>
              <a:rPr lang="zh-CN" altLang="en-US" dirty="0"/>
              <a:t>职业发展出发，了解运动防护的思路、技术与科研。</a:t>
            </a:r>
          </a:p>
        </p:txBody>
      </p:sp>
    </p:spTree>
    <p:extLst>
      <p:ext uri="{BB962C8B-B14F-4D97-AF65-F5344CB8AC3E}">
        <p14:creationId xmlns:p14="http://schemas.microsoft.com/office/powerpoint/2010/main" val="39906069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一、运动伤害的分类</a:t>
            </a:r>
          </a:p>
        </p:txBody>
      </p:sp>
      <p:sp>
        <p:nvSpPr>
          <p:cNvPr id="3" name="文本占位符 2"/>
          <p:cNvSpPr>
            <a:spLocks noGrp="1"/>
          </p:cNvSpPr>
          <p:nvPr>
            <p:ph type="body" idx="1"/>
          </p:nvPr>
        </p:nvSpPr>
        <p:spPr/>
        <p:txBody>
          <a:bodyPr>
            <a:normAutofit/>
          </a:bodyPr>
          <a:lstStyle/>
          <a:p>
            <a:r>
              <a:rPr lang="zh-CN" altLang="en-US" sz="7800" b="1" dirty="0">
                <a:effectLst>
                  <a:outerShdw blurRad="38100" dist="38100" dir="2700000" algn="tl">
                    <a:srgbClr val="000000">
                      <a:alpha val="43137"/>
                    </a:srgbClr>
                  </a:outerShdw>
                </a:effectLst>
              </a:rPr>
              <a:t>什么是运动伤害？</a:t>
            </a:r>
            <a:endParaRPr lang="en-US" altLang="zh-CN" sz="7800" b="1" dirty="0">
              <a:effectLst>
                <a:outerShdw blurRad="38100" dist="38100" dir="2700000" algn="tl">
                  <a:srgbClr val="000000">
                    <a:alpha val="43137"/>
                  </a:srgbClr>
                </a:outerShdw>
              </a:effectLst>
            </a:endParaRPr>
          </a:p>
          <a:p>
            <a:endParaRPr lang="en-US" altLang="zh-CN" sz="5400" dirty="0"/>
          </a:p>
          <a:p>
            <a:r>
              <a:rPr lang="zh-CN" altLang="en-US" sz="5400" dirty="0"/>
              <a:t>说说你的观点</a:t>
            </a:r>
            <a:r>
              <a:rPr lang="en-US" altLang="zh-CN" sz="5400" dirty="0"/>
              <a:t>……</a:t>
            </a:r>
            <a:br>
              <a:rPr lang="en-US" altLang="zh-CN" sz="5400" dirty="0"/>
            </a:br>
            <a:r>
              <a:rPr lang="zh-CN" altLang="en-US" sz="5400" dirty="0"/>
              <a:t>定义的背后是最基础的观念。</a:t>
            </a:r>
            <a:endParaRPr lang="en-US" altLang="zh-CN" sz="9600" dirty="0"/>
          </a:p>
          <a:p>
            <a:endParaRPr lang="zh-CN" altLang="en-US" sz="9600" dirty="0"/>
          </a:p>
        </p:txBody>
      </p:sp>
    </p:spTree>
    <p:extLst>
      <p:ext uri="{BB962C8B-B14F-4D97-AF65-F5344CB8AC3E}">
        <p14:creationId xmlns:p14="http://schemas.microsoft.com/office/powerpoint/2010/main" val="3472287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125231-C509-48D5-9B6C-900FF3DB6FBB}"/>
              </a:ext>
            </a:extLst>
          </p:cNvPr>
          <p:cNvSpPr>
            <a:spLocks noGrp="1"/>
          </p:cNvSpPr>
          <p:nvPr>
            <p:ph type="title"/>
          </p:nvPr>
        </p:nvSpPr>
        <p:spPr/>
        <p:txBody>
          <a:bodyPr/>
          <a:lstStyle/>
          <a:p>
            <a:r>
              <a:rPr lang="zh-CN" altLang="en-US" dirty="0"/>
              <a:t>（一）广义与狭义运动伤害</a:t>
            </a:r>
          </a:p>
        </p:txBody>
      </p:sp>
      <p:sp>
        <p:nvSpPr>
          <p:cNvPr id="3" name="文本占位符 2">
            <a:extLst>
              <a:ext uri="{FF2B5EF4-FFF2-40B4-BE49-F238E27FC236}">
                <a16:creationId xmlns:a16="http://schemas.microsoft.com/office/drawing/2014/main" id="{7BDD1295-C824-4516-93B5-C1FDB2652CE2}"/>
              </a:ext>
            </a:extLst>
          </p:cNvPr>
          <p:cNvSpPr>
            <a:spLocks noGrp="1"/>
          </p:cNvSpPr>
          <p:nvPr>
            <p:ph type="body" idx="1"/>
          </p:nvPr>
        </p:nvSpPr>
        <p:spPr/>
        <p:txBody>
          <a:bodyPr/>
          <a:lstStyle/>
          <a:p>
            <a:r>
              <a:rPr lang="zh-CN" altLang="en-US" dirty="0"/>
              <a:t>广义的运动伤害泛指在运动中发生的各种的伤病。</a:t>
            </a:r>
          </a:p>
          <a:p>
            <a:r>
              <a:rPr lang="zh-CN" altLang="en-US" dirty="0"/>
              <a:t>狭义的运动伤害是指运动特殊技术或训练造成的特殊伤病。</a:t>
            </a:r>
          </a:p>
          <a:p>
            <a:endParaRPr lang="zh-CN" altLang="en-US" dirty="0"/>
          </a:p>
          <a:p>
            <a:r>
              <a:rPr lang="zh-CN" altLang="en-US" dirty="0"/>
              <a:t>思考：预防运动项目、参与者自身与环境的可能风险。</a:t>
            </a:r>
          </a:p>
        </p:txBody>
      </p:sp>
      <p:pic>
        <p:nvPicPr>
          <p:cNvPr id="5" name="图片 4">
            <a:extLst>
              <a:ext uri="{FF2B5EF4-FFF2-40B4-BE49-F238E27FC236}">
                <a16:creationId xmlns:a16="http://schemas.microsoft.com/office/drawing/2014/main" id="{2E6E74CD-A879-4993-A573-BABDBFC28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162" y="4136678"/>
            <a:ext cx="3421915" cy="2635944"/>
          </a:xfrm>
          <a:prstGeom prst="rect">
            <a:avLst/>
          </a:prstGeom>
        </p:spPr>
      </p:pic>
      <p:pic>
        <p:nvPicPr>
          <p:cNvPr id="7" name="图片 6">
            <a:extLst>
              <a:ext uri="{FF2B5EF4-FFF2-40B4-BE49-F238E27FC236}">
                <a16:creationId xmlns:a16="http://schemas.microsoft.com/office/drawing/2014/main" id="{F8319D47-6E99-45EA-9499-0106583B5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1223" y="4130419"/>
            <a:ext cx="3950829" cy="2635944"/>
          </a:xfrm>
          <a:prstGeom prst="rect">
            <a:avLst/>
          </a:prstGeom>
        </p:spPr>
      </p:pic>
    </p:spTree>
    <p:extLst>
      <p:ext uri="{BB962C8B-B14F-4D97-AF65-F5344CB8AC3E}">
        <p14:creationId xmlns:p14="http://schemas.microsoft.com/office/powerpoint/2010/main" val="3420665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4A3623-2E9E-47BE-A2ED-243A4EDD9AA2}"/>
              </a:ext>
            </a:extLst>
          </p:cNvPr>
          <p:cNvSpPr>
            <a:spLocks noGrp="1"/>
          </p:cNvSpPr>
          <p:nvPr>
            <p:ph type="title"/>
          </p:nvPr>
        </p:nvSpPr>
        <p:spPr/>
        <p:txBody>
          <a:bodyPr/>
          <a:lstStyle/>
          <a:p>
            <a:r>
              <a:rPr lang="zh-CN" altLang="en-US" dirty="0"/>
              <a:t>（二）急性与慢性运动伤害</a:t>
            </a:r>
          </a:p>
        </p:txBody>
      </p:sp>
      <p:sp>
        <p:nvSpPr>
          <p:cNvPr id="3" name="文本占位符 2">
            <a:extLst>
              <a:ext uri="{FF2B5EF4-FFF2-40B4-BE49-F238E27FC236}">
                <a16:creationId xmlns:a16="http://schemas.microsoft.com/office/drawing/2014/main" id="{E008CB98-C64F-4AAB-B626-1AA42CE0A990}"/>
              </a:ext>
            </a:extLst>
          </p:cNvPr>
          <p:cNvSpPr>
            <a:spLocks noGrp="1"/>
          </p:cNvSpPr>
          <p:nvPr>
            <p:ph type="body" idx="1"/>
          </p:nvPr>
        </p:nvSpPr>
        <p:spPr/>
        <p:txBody>
          <a:bodyPr/>
          <a:lstStyle/>
          <a:p>
            <a:r>
              <a:rPr lang="zh-CN" altLang="en-US" dirty="0"/>
              <a:t>急性运动伤害是指一次外力或内因造成组织破坏。又称为剧烈创伤（</a:t>
            </a:r>
            <a:r>
              <a:rPr lang="en-US" altLang="zh-CN" dirty="0" err="1"/>
              <a:t>macrotrauma</a:t>
            </a:r>
            <a:r>
              <a:rPr lang="zh-CN" altLang="en-US" dirty="0"/>
              <a:t>）是组织超负荷所产生的特定突发事件。</a:t>
            </a:r>
          </a:p>
          <a:p>
            <a:r>
              <a:rPr lang="zh-CN" altLang="en-US" dirty="0"/>
              <a:t>慢性运动伤害则是指长期微小损伤害累积的伤害。又称为微小创伤（</a:t>
            </a:r>
            <a:r>
              <a:rPr lang="en-US" altLang="zh-CN" dirty="0" err="1"/>
              <a:t>miceotrauma</a:t>
            </a:r>
            <a:r>
              <a:rPr lang="zh-CN" altLang="en-US" dirty="0"/>
              <a:t>）或过度使用伤害，主要是来自持续训练或休息不足，对组织施加反复与异常压力所导致。</a:t>
            </a:r>
          </a:p>
          <a:p>
            <a:endParaRPr lang="zh-CN" altLang="en-US" dirty="0"/>
          </a:p>
          <a:p>
            <a:r>
              <a:rPr lang="zh-CN" altLang="en-US" dirty="0"/>
              <a:t>思考：急性损伤的防护手段，以及运动后的有效恢复。</a:t>
            </a:r>
          </a:p>
        </p:txBody>
      </p:sp>
    </p:spTree>
    <p:extLst>
      <p:ext uri="{BB962C8B-B14F-4D97-AF65-F5344CB8AC3E}">
        <p14:creationId xmlns:p14="http://schemas.microsoft.com/office/powerpoint/2010/main" val="2449859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009665-7DB7-45F8-BCD4-446B0E0743A7}"/>
              </a:ext>
            </a:extLst>
          </p:cNvPr>
          <p:cNvSpPr>
            <a:spLocks noGrp="1"/>
          </p:cNvSpPr>
          <p:nvPr>
            <p:ph type="title"/>
          </p:nvPr>
        </p:nvSpPr>
        <p:spPr/>
        <p:txBody>
          <a:bodyPr/>
          <a:lstStyle/>
          <a:p>
            <a:r>
              <a:rPr lang="zh-CN" altLang="en-US" dirty="0"/>
              <a:t>（三）</a:t>
            </a:r>
            <a:r>
              <a:rPr lang="zh-CN" altLang="en-US"/>
              <a:t>原发与继发运</a:t>
            </a:r>
            <a:r>
              <a:rPr lang="zh-CN" altLang="en-US" dirty="0"/>
              <a:t>动伤害</a:t>
            </a:r>
          </a:p>
        </p:txBody>
      </p:sp>
      <p:sp>
        <p:nvSpPr>
          <p:cNvPr id="3" name="文本占位符 2">
            <a:extLst>
              <a:ext uri="{FF2B5EF4-FFF2-40B4-BE49-F238E27FC236}">
                <a16:creationId xmlns:a16="http://schemas.microsoft.com/office/drawing/2014/main" id="{DC395BBC-5A8B-489B-9E84-C041B9923FC9}"/>
              </a:ext>
            </a:extLst>
          </p:cNvPr>
          <p:cNvSpPr>
            <a:spLocks noGrp="1"/>
          </p:cNvSpPr>
          <p:nvPr>
            <p:ph type="body" idx="1"/>
          </p:nvPr>
        </p:nvSpPr>
        <p:spPr/>
        <p:txBody>
          <a:bodyPr/>
          <a:lstStyle/>
          <a:p>
            <a:r>
              <a:rPr lang="zh-CN" altLang="en-US" dirty="0"/>
              <a:t>原发性伤害是指运动直接造成的伤害</a:t>
            </a:r>
          </a:p>
          <a:p>
            <a:r>
              <a:rPr lang="zh-CN" altLang="en-US" dirty="0"/>
              <a:t>次发性运动伤害是指原发性运动未妥善处理引发的后果。</a:t>
            </a:r>
          </a:p>
          <a:p>
            <a:endParaRPr lang="zh-CN" altLang="en-US" dirty="0"/>
          </a:p>
          <a:p>
            <a:r>
              <a:rPr lang="zh-CN" altLang="en-US" dirty="0"/>
              <a:t>思考：急性期的控制，以及避免代偿造成的问题。</a:t>
            </a:r>
          </a:p>
        </p:txBody>
      </p:sp>
      <p:pic>
        <p:nvPicPr>
          <p:cNvPr id="7" name="图片 6">
            <a:extLst>
              <a:ext uri="{FF2B5EF4-FFF2-40B4-BE49-F238E27FC236}">
                <a16:creationId xmlns:a16="http://schemas.microsoft.com/office/drawing/2014/main" id="{975B5E72-0038-401B-88E1-A93A550224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0905" y="4194175"/>
            <a:ext cx="3492500" cy="2520950"/>
          </a:xfrm>
          <a:prstGeom prst="rect">
            <a:avLst/>
          </a:prstGeom>
        </p:spPr>
      </p:pic>
    </p:spTree>
    <p:extLst>
      <p:ext uri="{BB962C8B-B14F-4D97-AF65-F5344CB8AC3E}">
        <p14:creationId xmlns:p14="http://schemas.microsoft.com/office/powerpoint/2010/main" val="2104122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33E4A-F1C1-4DD0-AD3E-DD26EDCA33D5}"/>
              </a:ext>
            </a:extLst>
          </p:cNvPr>
          <p:cNvSpPr>
            <a:spLocks noGrp="1"/>
          </p:cNvSpPr>
          <p:nvPr>
            <p:ph type="title"/>
          </p:nvPr>
        </p:nvSpPr>
        <p:spPr/>
        <p:txBody>
          <a:bodyPr/>
          <a:lstStyle/>
          <a:p>
            <a:r>
              <a:rPr lang="zh-CN" altLang="en-US" dirty="0"/>
              <a:t>（四）骨骼与软组织运动伤害</a:t>
            </a:r>
          </a:p>
        </p:txBody>
      </p:sp>
      <p:sp>
        <p:nvSpPr>
          <p:cNvPr id="3" name="文本占位符 2">
            <a:extLst>
              <a:ext uri="{FF2B5EF4-FFF2-40B4-BE49-F238E27FC236}">
                <a16:creationId xmlns:a16="http://schemas.microsoft.com/office/drawing/2014/main" id="{A98A5E9A-FC89-49FF-A621-BDD0C83969F8}"/>
              </a:ext>
            </a:extLst>
          </p:cNvPr>
          <p:cNvSpPr>
            <a:spLocks noGrp="1"/>
          </p:cNvSpPr>
          <p:nvPr>
            <p:ph type="body" idx="1"/>
          </p:nvPr>
        </p:nvSpPr>
        <p:spPr>
          <a:xfrm>
            <a:off x="833120" y="1687195"/>
            <a:ext cx="11212879" cy="4377402"/>
          </a:xfrm>
        </p:spPr>
        <p:txBody>
          <a:bodyPr>
            <a:normAutofit/>
          </a:bodyPr>
          <a:lstStyle/>
          <a:p>
            <a:pPr marL="457200" indent="-457200">
              <a:buFont typeface="Arial" panose="020B0604020202020204" pitchFamily="34" charset="0"/>
              <a:buChar char="•"/>
            </a:pPr>
            <a:r>
              <a:rPr lang="zh-CN" altLang="en-US" dirty="0">
                <a:latin typeface="黑体" panose="02010609060101010101" pitchFamily="49" charset="-122"/>
                <a:ea typeface="黑体" panose="02010609060101010101" pitchFamily="49" charset="-122"/>
              </a:rPr>
              <a:t>肌肉肌腱：</a:t>
            </a:r>
            <a:endParaRPr lang="en-US" altLang="zh-CN" dirty="0">
              <a:latin typeface="黑体" panose="02010609060101010101" pitchFamily="49" charset="-122"/>
              <a:ea typeface="黑体" panose="02010609060101010101" pitchFamily="49" charset="-122"/>
            </a:endParaRPr>
          </a:p>
          <a:p>
            <a:pPr marL="914400" lvl="1" indent="-457200">
              <a:buFont typeface="Arial" panose="020B0604020202020204" pitchFamily="34" charset="0"/>
              <a:buChar char="•"/>
            </a:pPr>
            <a:r>
              <a:rPr lang="zh-CN" altLang="en-US" sz="2800" dirty="0">
                <a:solidFill>
                  <a:schemeClr val="bg1"/>
                </a:solidFill>
                <a:latin typeface="黑体" panose="02010609060101010101" pitchFamily="49" charset="-122"/>
                <a:ea typeface="黑体" panose="02010609060101010101" pitchFamily="49" charset="-122"/>
              </a:rPr>
              <a:t>挫伤；拉伤。</a:t>
            </a:r>
            <a:endParaRPr lang="en-US" altLang="zh-CN" sz="2800" dirty="0">
              <a:solidFill>
                <a:schemeClr val="bg1"/>
              </a:solidFill>
              <a:latin typeface="黑体" panose="02010609060101010101" pitchFamily="49" charset="-122"/>
              <a:ea typeface="黑体" panose="02010609060101010101" pitchFamily="49" charset="-122"/>
            </a:endParaRPr>
          </a:p>
          <a:p>
            <a:pPr marL="914400" lvl="1" indent="-457200">
              <a:buFont typeface="Arial" panose="020B0604020202020204" pitchFamily="34" charset="0"/>
              <a:buChar char="•"/>
            </a:pPr>
            <a:r>
              <a:rPr lang="zh-CN" altLang="en-US" sz="2800" dirty="0">
                <a:solidFill>
                  <a:schemeClr val="bg1"/>
                </a:solidFill>
                <a:latin typeface="黑体" panose="02010609060101010101" pitchFamily="49" charset="-122"/>
                <a:ea typeface="黑体" panose="02010609060101010101" pitchFamily="49" charset="-122"/>
              </a:rPr>
              <a:t>肌腱炎；慢性肌腱炎；肌腱病变。</a:t>
            </a:r>
          </a:p>
          <a:p>
            <a:pPr marL="457200" indent="-457200">
              <a:buFont typeface="Arial" panose="020B0604020202020204" pitchFamily="34" charset="0"/>
              <a:buChar char="•"/>
            </a:pPr>
            <a:r>
              <a:rPr lang="zh-CN" altLang="en-US" dirty="0">
                <a:latin typeface="黑体" panose="02010609060101010101" pitchFamily="49" charset="-122"/>
                <a:ea typeface="黑体" panose="02010609060101010101" pitchFamily="49" charset="-122"/>
              </a:rPr>
              <a:t>韧带：扭伤（轻度、中度、重度）。</a:t>
            </a:r>
            <a:endParaRPr lang="en-US" altLang="zh-CN" dirty="0">
              <a:latin typeface="黑体" panose="02010609060101010101" pitchFamily="49" charset="-122"/>
              <a:ea typeface="黑体" panose="02010609060101010101" pitchFamily="49" charset="-122"/>
            </a:endParaRPr>
          </a:p>
          <a:p>
            <a:pPr marL="457200" indent="-457200">
              <a:buFont typeface="Arial" panose="020B0604020202020204" pitchFamily="34" charset="0"/>
              <a:buChar char="•"/>
            </a:pPr>
            <a:r>
              <a:rPr lang="zh-CN" altLang="en-US" dirty="0">
                <a:latin typeface="黑体" panose="02010609060101010101" pitchFamily="49" charset="-122"/>
                <a:ea typeface="黑体" panose="02010609060101010101" pitchFamily="49" charset="-122"/>
              </a:rPr>
              <a:t>关节：脱位；半脱位。</a:t>
            </a:r>
            <a:endParaRPr lang="en-US" altLang="zh-CN" dirty="0">
              <a:latin typeface="黑体" panose="02010609060101010101" pitchFamily="49" charset="-122"/>
              <a:ea typeface="黑体" panose="02010609060101010101" pitchFamily="49" charset="-122"/>
            </a:endParaRPr>
          </a:p>
          <a:p>
            <a:pPr marL="457200" indent="-457200">
              <a:buFont typeface="Arial" panose="020B0604020202020204" pitchFamily="34" charset="0"/>
              <a:buChar char="•"/>
            </a:pPr>
            <a:r>
              <a:rPr lang="zh-CN" altLang="en-US" dirty="0">
                <a:latin typeface="黑体" panose="02010609060101010101" pitchFamily="49" charset="-122"/>
                <a:ea typeface="黑体" panose="02010609060101010101" pitchFamily="49" charset="-122"/>
              </a:rPr>
              <a:t>骨骼：</a:t>
            </a:r>
            <a:endParaRPr lang="en-US" altLang="zh-CN" dirty="0">
              <a:latin typeface="黑体" panose="02010609060101010101" pitchFamily="49" charset="-122"/>
              <a:ea typeface="黑体" panose="02010609060101010101" pitchFamily="49" charset="-122"/>
            </a:endParaRPr>
          </a:p>
          <a:p>
            <a:pPr marL="914400" lvl="1" indent="-457200">
              <a:buFont typeface="Arial" panose="020B0604020202020204" pitchFamily="34" charset="0"/>
              <a:buChar char="•"/>
            </a:pPr>
            <a:r>
              <a:rPr lang="zh-CN" altLang="en-US" sz="2800" dirty="0">
                <a:solidFill>
                  <a:schemeClr val="bg1"/>
                </a:solidFill>
                <a:latin typeface="黑体" panose="02010609060101010101" pitchFamily="49" charset="-122"/>
                <a:ea typeface="黑体" panose="02010609060101010101" pitchFamily="49" charset="-122"/>
              </a:rPr>
              <a:t>挫伤；骨折（封闭性、开放性、撕脱性、不完全</a:t>
            </a:r>
            <a:r>
              <a:rPr lang="en-US" altLang="zh-CN" sz="2800" dirty="0">
                <a:solidFill>
                  <a:schemeClr val="bg1"/>
                </a:solidFill>
                <a:latin typeface="黑体" panose="02010609060101010101" pitchFamily="49" charset="-122"/>
                <a:ea typeface="黑体" panose="02010609060101010101" pitchFamily="49" charset="-122"/>
              </a:rPr>
              <a:t>...</a:t>
            </a:r>
            <a:r>
              <a:rPr lang="zh-CN" altLang="en-US" sz="2800" dirty="0">
                <a:solidFill>
                  <a:schemeClr val="bg1"/>
                </a:solidFill>
                <a:latin typeface="黑体" panose="02010609060101010101" pitchFamily="49" charset="-122"/>
                <a:ea typeface="黑体" panose="02010609060101010101" pitchFamily="49" charset="-122"/>
              </a:rPr>
              <a:t>）。</a:t>
            </a:r>
            <a:endParaRPr lang="en-US" altLang="zh-CN" sz="2800" dirty="0">
              <a:solidFill>
                <a:schemeClr val="bg1"/>
              </a:solidFill>
              <a:latin typeface="黑体" panose="02010609060101010101" pitchFamily="49" charset="-122"/>
              <a:ea typeface="黑体" panose="02010609060101010101" pitchFamily="49" charset="-122"/>
            </a:endParaRPr>
          </a:p>
          <a:p>
            <a:pPr marL="914400" lvl="1" indent="-457200">
              <a:buFont typeface="Arial" panose="020B0604020202020204" pitchFamily="34" charset="0"/>
              <a:buChar char="•"/>
            </a:pPr>
            <a:r>
              <a:rPr lang="zh-CN" altLang="en-US" sz="2800" dirty="0">
                <a:solidFill>
                  <a:schemeClr val="bg1"/>
                </a:solidFill>
                <a:latin typeface="黑体" panose="02010609060101010101" pitchFamily="49" charset="-122"/>
                <a:ea typeface="黑体" panose="02010609060101010101" pitchFamily="49" charset="-122"/>
              </a:rPr>
              <a:t>疲劳性骨折。</a:t>
            </a:r>
            <a:endParaRPr lang="en-US" altLang="zh-CN" sz="2800" dirty="0">
              <a:solidFill>
                <a:schemeClr val="bg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2411318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二、康复与重建的原则</a:t>
            </a:r>
          </a:p>
        </p:txBody>
      </p:sp>
      <p:sp>
        <p:nvSpPr>
          <p:cNvPr id="3" name="文本占位符 2"/>
          <p:cNvSpPr>
            <a:spLocks noGrp="1"/>
          </p:cNvSpPr>
          <p:nvPr>
            <p:ph type="body" idx="1"/>
          </p:nvPr>
        </p:nvSpPr>
        <p:spPr>
          <a:xfrm>
            <a:off x="833120" y="1687195"/>
            <a:ext cx="9133205" cy="4665434"/>
          </a:xfrm>
        </p:spPr>
        <p:txBody>
          <a:bodyPr>
            <a:normAutofit/>
          </a:bodyPr>
          <a:lstStyle/>
          <a:p>
            <a:pPr marL="457200" indent="-457200">
              <a:buFont typeface="Arial" panose="020B0604020202020204" pitchFamily="34" charset="0"/>
              <a:buChar char="•"/>
            </a:pPr>
            <a:r>
              <a:rPr lang="zh-CN" altLang="en-US" dirty="0"/>
              <a:t>勿给予复原组织过度的压力</a:t>
            </a:r>
            <a:endParaRPr lang="en-US" altLang="zh-CN" dirty="0"/>
          </a:p>
          <a:p>
            <a:pPr marL="457200" indent="-457200">
              <a:buFont typeface="Arial" panose="020B0604020202020204" pitchFamily="34" charset="0"/>
              <a:buChar char="•"/>
            </a:pPr>
            <a:r>
              <a:rPr lang="zh-CN" altLang="en-US" dirty="0"/>
              <a:t>康复过程中，运动员必须符合某些特定条件才能进展到下个阶段。</a:t>
            </a:r>
            <a:endParaRPr lang="en-US" altLang="zh-CN" dirty="0"/>
          </a:p>
          <a:p>
            <a:pPr marL="457200" indent="-457200">
              <a:buFont typeface="Arial" panose="020B0604020202020204" pitchFamily="34" charset="0"/>
              <a:buChar char="•"/>
            </a:pPr>
            <a:r>
              <a:rPr lang="zh-CN" altLang="en-US" dirty="0"/>
              <a:t>康复计划以循证医学为基础，须有临床与科学研究证据。</a:t>
            </a:r>
            <a:endParaRPr lang="en-US" altLang="zh-CN" dirty="0"/>
          </a:p>
          <a:p>
            <a:pPr marL="457200" indent="-457200">
              <a:buFont typeface="Arial" panose="020B0604020202020204" pitchFamily="34" charset="0"/>
              <a:buChar char="•"/>
            </a:pPr>
            <a:r>
              <a:rPr lang="zh-CN" altLang="en-US" dirty="0"/>
              <a:t>计划必须融入个人的具体需求与目标。</a:t>
            </a:r>
            <a:endParaRPr lang="en-US" altLang="zh-CN" dirty="0"/>
          </a:p>
          <a:p>
            <a:pPr marL="457200" indent="-457200">
              <a:buFont typeface="Arial" panose="020B0604020202020204" pitchFamily="34" charset="0"/>
              <a:buChar char="•"/>
            </a:pPr>
            <a:r>
              <a:rPr lang="zh-CN" altLang="en-US" dirty="0"/>
              <a:t>康复是以团队应对的过程，要求体育医务团队成员共同合作，达成一致的目标。</a:t>
            </a:r>
            <a:endParaRPr lang="en-US" altLang="zh-CN" dirty="0"/>
          </a:p>
          <a:p>
            <a:pPr marL="457200" indent="-457200">
              <a:buFont typeface="Arial" panose="020B0604020202020204" pitchFamily="34" charset="0"/>
              <a:buChar char="•"/>
            </a:pPr>
            <a:r>
              <a:rPr lang="zh-CN" altLang="en-US" dirty="0"/>
              <a:t>尽可能以快速又安全的方式，让运动员能不受限制的重返赛场。</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（一）康复的</a:t>
            </a:r>
            <a:r>
              <a:rPr lang="en-US" altLang="zh-CN" dirty="0"/>
              <a:t>4M</a:t>
            </a:r>
            <a:endParaRPr lang="zh-CN" altLang="en-US" dirty="0"/>
          </a:p>
        </p:txBody>
      </p:sp>
      <p:sp>
        <p:nvSpPr>
          <p:cNvPr id="3" name="文本占位符 2"/>
          <p:cNvSpPr>
            <a:spLocks noGrp="1"/>
          </p:cNvSpPr>
          <p:nvPr>
            <p:ph type="body" idx="1"/>
          </p:nvPr>
        </p:nvSpPr>
        <p:spPr>
          <a:xfrm>
            <a:off x="833120" y="1687195"/>
            <a:ext cx="9133205" cy="4593426"/>
          </a:xfrm>
        </p:spPr>
        <p:txBody>
          <a:bodyPr>
            <a:normAutofit lnSpcReduction="10000"/>
          </a:bodyPr>
          <a:lstStyle/>
          <a:p>
            <a:pPr marL="514350" indent="-514350">
              <a:buFont typeface="+mj-lt"/>
              <a:buAutoNum type="arabicPeriod"/>
            </a:pPr>
            <a:r>
              <a:rPr lang="zh-CN" altLang="en-US" dirty="0"/>
              <a:t>药物治疗 </a:t>
            </a:r>
            <a:r>
              <a:rPr lang="en-US" altLang="zh-CN" dirty="0"/>
              <a:t>Medicine</a:t>
            </a:r>
          </a:p>
          <a:p>
            <a:pPr marL="971550" lvl="1" indent="-514350">
              <a:buFont typeface="Arial" panose="020B0604020202020204" pitchFamily="34" charset="0"/>
              <a:buChar char="•"/>
            </a:pPr>
            <a:r>
              <a:rPr lang="zh-CN" altLang="en-US" sz="2800" dirty="0">
                <a:solidFill>
                  <a:schemeClr val="bg1"/>
                </a:solidFill>
              </a:rPr>
              <a:t>用药物改变组织生理功能</a:t>
            </a:r>
          </a:p>
          <a:p>
            <a:pPr marL="514350" indent="-514350">
              <a:buFont typeface="+mj-lt"/>
              <a:buAutoNum type="arabicPeriod"/>
            </a:pPr>
            <a:r>
              <a:rPr lang="zh-CN" altLang="en-US" dirty="0"/>
              <a:t>仪器治疗 </a:t>
            </a:r>
            <a:r>
              <a:rPr lang="en-US" altLang="zh-TW" dirty="0">
                <a:latin typeface="Arial Unicode MS" pitchFamily="34" charset="-122"/>
                <a:ea typeface="Arial Unicode MS" pitchFamily="34" charset="-122"/>
              </a:rPr>
              <a:t>Modality</a:t>
            </a:r>
          </a:p>
          <a:p>
            <a:pPr marL="971550" lvl="1" indent="-514350">
              <a:buFont typeface="Arial" panose="020B0604020202020204" pitchFamily="34" charset="0"/>
              <a:buChar char="•"/>
            </a:pPr>
            <a:r>
              <a:rPr lang="zh-CN" altLang="en-US" sz="2800" dirty="0">
                <a:solidFill>
                  <a:schemeClr val="bg1"/>
                </a:solidFill>
              </a:rPr>
              <a:t>藉由物理治疗仪器改变组织生理功能</a:t>
            </a:r>
          </a:p>
          <a:p>
            <a:pPr marL="514350" indent="-514350">
              <a:buFont typeface="+mj-lt"/>
              <a:buAutoNum type="arabicPeriod"/>
            </a:pPr>
            <a:r>
              <a:rPr lang="zh-CN" altLang="en-US" dirty="0"/>
              <a:t>手法治疗 </a:t>
            </a:r>
            <a:r>
              <a:rPr lang="en-US" altLang="zh-TW" dirty="0">
                <a:latin typeface="Arial Unicode MS" pitchFamily="34" charset="-122"/>
                <a:ea typeface="Arial Unicode MS" pitchFamily="34" charset="-122"/>
              </a:rPr>
              <a:t>Manual</a:t>
            </a:r>
          </a:p>
          <a:p>
            <a:pPr marL="914400" lvl="1" indent="-457200">
              <a:buFont typeface="Arial" panose="020B0604020202020204" pitchFamily="34" charset="0"/>
              <a:buChar char="•"/>
            </a:pPr>
            <a:r>
              <a:rPr lang="zh-CN" altLang="en-US" sz="2800" dirty="0">
                <a:solidFill>
                  <a:schemeClr val="bg1"/>
                </a:solidFill>
              </a:rPr>
              <a:t>以双手施力于组织以增进身心机能</a:t>
            </a:r>
          </a:p>
          <a:p>
            <a:pPr marL="514350" indent="-514350">
              <a:buFont typeface="+mj-lt"/>
              <a:buAutoNum type="arabicPeriod"/>
            </a:pPr>
            <a:r>
              <a:rPr lang="zh-CN" altLang="en-US" dirty="0"/>
              <a:t>运动治疗 </a:t>
            </a:r>
            <a:r>
              <a:rPr lang="en-US" altLang="zh-TW" dirty="0">
                <a:latin typeface="Arial Unicode MS" pitchFamily="34" charset="-122"/>
                <a:ea typeface="Arial Unicode MS" pitchFamily="34" charset="-122"/>
              </a:rPr>
              <a:t>Movement</a:t>
            </a:r>
          </a:p>
          <a:p>
            <a:pPr marL="971550" lvl="1" indent="-514350">
              <a:buFont typeface="Arial" panose="020B0604020202020204" pitchFamily="34" charset="0"/>
              <a:buChar char="•"/>
            </a:pPr>
            <a:r>
              <a:rPr lang="zh-CN" altLang="en-US" sz="2800" dirty="0">
                <a:solidFill>
                  <a:schemeClr val="bg1"/>
                </a:solidFill>
                <a:latin typeface="Arial Unicode MS" pitchFamily="34" charset="-122"/>
                <a:ea typeface="Arial Unicode MS" pitchFamily="34" charset="-122"/>
              </a:rPr>
              <a:t>以动作或姿势的改变强化身心功能</a:t>
            </a:r>
            <a:endParaRPr lang="en-US" altLang="zh-TW" sz="2800" dirty="0">
              <a:solidFill>
                <a:schemeClr val="bg1"/>
              </a:solidFill>
              <a:latin typeface="Arial Unicode MS" pitchFamily="34" charset="-122"/>
              <a:ea typeface="Arial Unicode MS" pitchFamily="34" charset="-122"/>
            </a:endParaRPr>
          </a:p>
          <a:p>
            <a:endParaRPr lang="en-US" altLang="zh-CN" dirty="0"/>
          </a:p>
          <a:p>
            <a:r>
              <a:rPr lang="zh-CN" altLang="en-US" dirty="0"/>
              <a:t>创造环境、调整结构、促进康复</a:t>
            </a:r>
          </a:p>
        </p:txBody>
      </p:sp>
    </p:spTree>
    <p:extLst>
      <p:ext uri="{BB962C8B-B14F-4D97-AF65-F5344CB8AC3E}">
        <p14:creationId xmlns:p14="http://schemas.microsoft.com/office/powerpoint/2010/main" val="787702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（二）伤害</a:t>
            </a:r>
            <a:r>
              <a:rPr lang="zh-CN" altLang="en-US" dirty="0"/>
              <a:t>愈合的过程</a:t>
            </a:r>
          </a:p>
        </p:txBody>
      </p:sp>
      <p:sp>
        <p:nvSpPr>
          <p:cNvPr id="100" name="Text Box 2">
            <a:extLst>
              <a:ext uri="{FF2B5EF4-FFF2-40B4-BE49-F238E27FC236}">
                <a16:creationId xmlns:a16="http://schemas.microsoft.com/office/drawing/2014/main" id="{0E3DC3CE-E864-44C3-82AD-72B7E6FFDBF6}"/>
              </a:ext>
            </a:extLst>
          </p:cNvPr>
          <p:cNvSpPr txBox="1">
            <a:spLocks noChangeArrowheads="1"/>
          </p:cNvSpPr>
          <p:nvPr/>
        </p:nvSpPr>
        <p:spPr bwMode="auto">
          <a:xfrm>
            <a:off x="5856759" y="1449412"/>
            <a:ext cx="749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b="1" dirty="0">
                <a:ea typeface="新宋体" panose="02010609030101010101" pitchFamily="49" charset="-122"/>
              </a:rPr>
              <a:t>创伤</a:t>
            </a:r>
          </a:p>
        </p:txBody>
      </p:sp>
      <p:sp>
        <p:nvSpPr>
          <p:cNvPr id="101" name="Text Box 3">
            <a:extLst>
              <a:ext uri="{FF2B5EF4-FFF2-40B4-BE49-F238E27FC236}">
                <a16:creationId xmlns:a16="http://schemas.microsoft.com/office/drawing/2014/main" id="{B90AB320-5CB2-4183-86C8-0ABC4B24EAD5}"/>
              </a:ext>
            </a:extLst>
          </p:cNvPr>
          <p:cNvSpPr txBox="1">
            <a:spLocks noChangeArrowheads="1"/>
          </p:cNvSpPr>
          <p:nvPr/>
        </p:nvSpPr>
        <p:spPr bwMode="auto">
          <a:xfrm>
            <a:off x="5331163" y="1987774"/>
            <a:ext cx="18004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dirty="0">
                <a:ea typeface="新宋体" panose="02010609030101010101" pitchFamily="49" charset="-122"/>
              </a:rPr>
              <a:t>原发伤害</a:t>
            </a:r>
          </a:p>
          <a:p>
            <a:pPr algn="ctr"/>
            <a:r>
              <a:rPr lang="zh-CN" altLang="en-US" dirty="0">
                <a:ea typeface="新宋体" panose="02010609030101010101" pitchFamily="49" charset="-122"/>
              </a:rPr>
              <a:t>出血、组织损伤</a:t>
            </a:r>
          </a:p>
        </p:txBody>
      </p:sp>
      <p:sp>
        <p:nvSpPr>
          <p:cNvPr id="102" name="Text Box 4">
            <a:extLst>
              <a:ext uri="{FF2B5EF4-FFF2-40B4-BE49-F238E27FC236}">
                <a16:creationId xmlns:a16="http://schemas.microsoft.com/office/drawing/2014/main" id="{533DBD15-9719-41D3-9755-E64E8180899A}"/>
              </a:ext>
            </a:extLst>
          </p:cNvPr>
          <p:cNvSpPr txBox="1">
            <a:spLocks noChangeArrowheads="1"/>
          </p:cNvSpPr>
          <p:nvPr/>
        </p:nvSpPr>
        <p:spPr bwMode="auto">
          <a:xfrm>
            <a:off x="4701183" y="2681962"/>
            <a:ext cx="30604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dirty="0">
                <a:ea typeface="新宋体" panose="02010609030101010101" pitchFamily="49" charset="-122"/>
              </a:rPr>
              <a:t>续发反应</a:t>
            </a:r>
          </a:p>
          <a:p>
            <a:pPr algn="ctr"/>
            <a:r>
              <a:rPr lang="zh-CN" altLang="en-US" dirty="0">
                <a:ea typeface="新宋体" panose="02010609030101010101" pitchFamily="49" charset="-122"/>
              </a:rPr>
              <a:t>肿胀、组织缺氧损伤、淤血</a:t>
            </a:r>
          </a:p>
        </p:txBody>
      </p:sp>
      <p:sp>
        <p:nvSpPr>
          <p:cNvPr id="103" name="Text Box 5">
            <a:extLst>
              <a:ext uri="{FF2B5EF4-FFF2-40B4-BE49-F238E27FC236}">
                <a16:creationId xmlns:a16="http://schemas.microsoft.com/office/drawing/2014/main" id="{6618FD3F-F6F2-4AC2-81E3-4B07DBAD7482}"/>
              </a:ext>
            </a:extLst>
          </p:cNvPr>
          <p:cNvSpPr txBox="1">
            <a:spLocks noChangeArrowheads="1"/>
          </p:cNvSpPr>
          <p:nvPr/>
        </p:nvSpPr>
        <p:spPr bwMode="auto">
          <a:xfrm>
            <a:off x="3428306" y="2801914"/>
            <a:ext cx="644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dirty="0">
                <a:ea typeface="新宋体" panose="02010609030101010101" pitchFamily="49" charset="-122"/>
              </a:rPr>
              <a:t>血肿</a:t>
            </a:r>
          </a:p>
        </p:txBody>
      </p:sp>
      <p:sp>
        <p:nvSpPr>
          <p:cNvPr id="104" name="Text Box 6">
            <a:extLst>
              <a:ext uri="{FF2B5EF4-FFF2-40B4-BE49-F238E27FC236}">
                <a16:creationId xmlns:a16="http://schemas.microsoft.com/office/drawing/2014/main" id="{882B16B0-7284-467B-870C-19C4105C96AD}"/>
              </a:ext>
            </a:extLst>
          </p:cNvPr>
          <p:cNvSpPr txBox="1">
            <a:spLocks noChangeArrowheads="1"/>
          </p:cNvSpPr>
          <p:nvPr/>
        </p:nvSpPr>
        <p:spPr bwMode="auto">
          <a:xfrm>
            <a:off x="8514656" y="2816202"/>
            <a:ext cx="644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dirty="0">
                <a:ea typeface="新宋体" panose="02010609030101010101" pitchFamily="49" charset="-122"/>
              </a:rPr>
              <a:t>结痂</a:t>
            </a:r>
          </a:p>
        </p:txBody>
      </p:sp>
      <p:sp>
        <p:nvSpPr>
          <p:cNvPr id="105" name="Text Box 7">
            <a:extLst>
              <a:ext uri="{FF2B5EF4-FFF2-40B4-BE49-F238E27FC236}">
                <a16:creationId xmlns:a16="http://schemas.microsoft.com/office/drawing/2014/main" id="{7A6246CA-28AE-4AA9-A3B0-9EF5C1B79A57}"/>
              </a:ext>
            </a:extLst>
          </p:cNvPr>
          <p:cNvSpPr txBox="1">
            <a:spLocks noChangeArrowheads="1"/>
          </p:cNvSpPr>
          <p:nvPr/>
        </p:nvSpPr>
        <p:spPr bwMode="auto">
          <a:xfrm>
            <a:off x="5856759" y="3472309"/>
            <a:ext cx="749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b="1" dirty="0">
                <a:ea typeface="新宋体" panose="02010609030101010101" pitchFamily="49" charset="-122"/>
              </a:rPr>
              <a:t>发炎</a:t>
            </a:r>
          </a:p>
        </p:txBody>
      </p:sp>
      <p:sp>
        <p:nvSpPr>
          <p:cNvPr id="106" name="Text Box 8">
            <a:extLst>
              <a:ext uri="{FF2B5EF4-FFF2-40B4-BE49-F238E27FC236}">
                <a16:creationId xmlns:a16="http://schemas.microsoft.com/office/drawing/2014/main" id="{EFE3CF16-5E32-4617-BE3C-C0EF7ECD4078}"/>
              </a:ext>
            </a:extLst>
          </p:cNvPr>
          <p:cNvSpPr txBox="1">
            <a:spLocks noChangeArrowheads="1"/>
          </p:cNvSpPr>
          <p:nvPr/>
        </p:nvSpPr>
        <p:spPr bwMode="auto">
          <a:xfrm>
            <a:off x="5910734" y="3976365"/>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dirty="0">
                <a:ea typeface="新宋体" panose="02010609030101010101" pitchFamily="49" charset="-122"/>
              </a:rPr>
              <a:t>疼痛</a:t>
            </a:r>
          </a:p>
        </p:txBody>
      </p:sp>
      <p:sp>
        <p:nvSpPr>
          <p:cNvPr id="107" name="Text Box 9">
            <a:extLst>
              <a:ext uri="{FF2B5EF4-FFF2-40B4-BE49-F238E27FC236}">
                <a16:creationId xmlns:a16="http://schemas.microsoft.com/office/drawing/2014/main" id="{DFE9DD7F-F5AD-40CE-A701-130D487ACDF0}"/>
              </a:ext>
            </a:extLst>
          </p:cNvPr>
          <p:cNvSpPr txBox="1">
            <a:spLocks noChangeArrowheads="1"/>
          </p:cNvSpPr>
          <p:nvPr/>
        </p:nvSpPr>
        <p:spPr bwMode="auto">
          <a:xfrm>
            <a:off x="5682134" y="4281165"/>
            <a:ext cx="1098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dirty="0">
                <a:ea typeface="新宋体" panose="02010609030101010101" pitchFamily="49" charset="-122"/>
              </a:rPr>
              <a:t>肌肉痉挛</a:t>
            </a:r>
          </a:p>
        </p:txBody>
      </p:sp>
      <p:sp>
        <p:nvSpPr>
          <p:cNvPr id="108" name="Text Box 10">
            <a:extLst>
              <a:ext uri="{FF2B5EF4-FFF2-40B4-BE49-F238E27FC236}">
                <a16:creationId xmlns:a16="http://schemas.microsoft.com/office/drawing/2014/main" id="{E5C400A3-F834-4E39-A10A-21BF13A2A654}"/>
              </a:ext>
            </a:extLst>
          </p:cNvPr>
          <p:cNvSpPr txBox="1">
            <a:spLocks noChangeArrowheads="1"/>
          </p:cNvSpPr>
          <p:nvPr/>
        </p:nvSpPr>
        <p:spPr bwMode="auto">
          <a:xfrm>
            <a:off x="4869498" y="4696445"/>
            <a:ext cx="27238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dirty="0">
                <a:ea typeface="新宋体" panose="02010609030101010101" pitchFamily="49" charset="-122"/>
              </a:rPr>
              <a:t>恢复期</a:t>
            </a:r>
          </a:p>
          <a:p>
            <a:pPr algn="ctr"/>
            <a:r>
              <a:rPr lang="zh-CN" altLang="en-US" dirty="0">
                <a:ea typeface="新宋体" panose="02010609030101010101" pitchFamily="49" charset="-122"/>
              </a:rPr>
              <a:t>基底成型、纤维重塑熟成</a:t>
            </a:r>
          </a:p>
        </p:txBody>
      </p:sp>
      <p:sp>
        <p:nvSpPr>
          <p:cNvPr id="109" name="Text Box 11">
            <a:extLst>
              <a:ext uri="{FF2B5EF4-FFF2-40B4-BE49-F238E27FC236}">
                <a16:creationId xmlns:a16="http://schemas.microsoft.com/office/drawing/2014/main" id="{F0A7FE06-3672-4500-A06C-CB307C4E3FB6}"/>
              </a:ext>
            </a:extLst>
          </p:cNvPr>
          <p:cNvSpPr txBox="1">
            <a:spLocks noChangeArrowheads="1"/>
          </p:cNvSpPr>
          <p:nvPr/>
        </p:nvSpPr>
        <p:spPr bwMode="auto">
          <a:xfrm>
            <a:off x="5856759" y="5488533"/>
            <a:ext cx="749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b="1" dirty="0">
                <a:ea typeface="新宋体" panose="02010609030101010101" pitchFamily="49" charset="-122"/>
              </a:rPr>
              <a:t>萎缩</a:t>
            </a:r>
          </a:p>
        </p:txBody>
      </p:sp>
      <p:sp>
        <p:nvSpPr>
          <p:cNvPr id="110" name="Text Box 12">
            <a:extLst>
              <a:ext uri="{FF2B5EF4-FFF2-40B4-BE49-F238E27FC236}">
                <a16:creationId xmlns:a16="http://schemas.microsoft.com/office/drawing/2014/main" id="{A1B04080-82F6-46AE-90E7-2707C0AFACBB}"/>
              </a:ext>
            </a:extLst>
          </p:cNvPr>
          <p:cNvSpPr txBox="1">
            <a:spLocks noChangeArrowheads="1"/>
          </p:cNvSpPr>
          <p:nvPr/>
        </p:nvSpPr>
        <p:spPr bwMode="auto">
          <a:xfrm>
            <a:off x="5536084" y="6280621"/>
            <a:ext cx="1390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b="1" dirty="0">
                <a:ea typeface="新宋体" panose="02010609030101010101" pitchFamily="49" charset="-122"/>
              </a:rPr>
              <a:t>康复、复健</a:t>
            </a:r>
          </a:p>
        </p:txBody>
      </p:sp>
      <p:sp>
        <p:nvSpPr>
          <p:cNvPr id="111" name="Text Box 13">
            <a:extLst>
              <a:ext uri="{FF2B5EF4-FFF2-40B4-BE49-F238E27FC236}">
                <a16:creationId xmlns:a16="http://schemas.microsoft.com/office/drawing/2014/main" id="{BE0DE2F2-4F41-4EA5-9D4C-1CE8FF367ED0}"/>
              </a:ext>
            </a:extLst>
          </p:cNvPr>
          <p:cNvSpPr txBox="1">
            <a:spLocks noChangeArrowheads="1"/>
          </p:cNvSpPr>
          <p:nvPr/>
        </p:nvSpPr>
        <p:spPr bwMode="auto">
          <a:xfrm>
            <a:off x="9327202" y="5697884"/>
            <a:ext cx="644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dirty="0">
                <a:solidFill>
                  <a:srgbClr val="008000"/>
                </a:solidFill>
                <a:ea typeface="新宋体" panose="02010609030101010101" pitchFamily="49" charset="-122"/>
              </a:rPr>
              <a:t>充分</a:t>
            </a:r>
          </a:p>
        </p:txBody>
      </p:sp>
      <p:sp>
        <p:nvSpPr>
          <p:cNvPr id="112" name="Text Box 14">
            <a:extLst>
              <a:ext uri="{FF2B5EF4-FFF2-40B4-BE49-F238E27FC236}">
                <a16:creationId xmlns:a16="http://schemas.microsoft.com/office/drawing/2014/main" id="{DE71DFF7-7477-4251-A36E-3DD15C571A4F}"/>
              </a:ext>
            </a:extLst>
          </p:cNvPr>
          <p:cNvSpPr txBox="1">
            <a:spLocks noChangeArrowheads="1"/>
          </p:cNvSpPr>
          <p:nvPr/>
        </p:nvSpPr>
        <p:spPr bwMode="auto">
          <a:xfrm>
            <a:off x="8985889" y="4758357"/>
            <a:ext cx="132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a:ea typeface="新宋体" panose="02010609030101010101" pitchFamily="49" charset="-122"/>
              </a:rPr>
              <a:t>理想的恢复</a:t>
            </a:r>
          </a:p>
        </p:txBody>
      </p:sp>
      <p:sp>
        <p:nvSpPr>
          <p:cNvPr id="113" name="Text Box 15">
            <a:extLst>
              <a:ext uri="{FF2B5EF4-FFF2-40B4-BE49-F238E27FC236}">
                <a16:creationId xmlns:a16="http://schemas.microsoft.com/office/drawing/2014/main" id="{42EB22B8-346F-4538-AF1D-9AC189671A43}"/>
              </a:ext>
            </a:extLst>
          </p:cNvPr>
          <p:cNvSpPr txBox="1">
            <a:spLocks noChangeArrowheads="1"/>
          </p:cNvSpPr>
          <p:nvPr/>
        </p:nvSpPr>
        <p:spPr bwMode="auto">
          <a:xfrm>
            <a:off x="8871589" y="3184277"/>
            <a:ext cx="155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a:ea typeface="新宋体" panose="02010609030101010101" pitchFamily="49" charset="-122"/>
              </a:rPr>
              <a:t>重返完全运动</a:t>
            </a:r>
          </a:p>
        </p:txBody>
      </p:sp>
      <p:sp>
        <p:nvSpPr>
          <p:cNvPr id="114" name="Text Box 16">
            <a:extLst>
              <a:ext uri="{FF2B5EF4-FFF2-40B4-BE49-F238E27FC236}">
                <a16:creationId xmlns:a16="http://schemas.microsoft.com/office/drawing/2014/main" id="{989FC9B8-DFD8-4E84-A203-04D2F3AA9597}"/>
              </a:ext>
            </a:extLst>
          </p:cNvPr>
          <p:cNvSpPr txBox="1">
            <a:spLocks noChangeArrowheads="1"/>
          </p:cNvSpPr>
          <p:nvPr/>
        </p:nvSpPr>
        <p:spPr bwMode="auto">
          <a:xfrm>
            <a:off x="8793523" y="1850753"/>
            <a:ext cx="17118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b="1" dirty="0">
                <a:solidFill>
                  <a:srgbClr val="008000"/>
                </a:solidFill>
                <a:ea typeface="新宋体" panose="02010609030101010101" pitchFamily="49" charset="-122"/>
              </a:rPr>
              <a:t>降低</a:t>
            </a:r>
            <a:br>
              <a:rPr lang="en-US" altLang="zh-CN" b="1" dirty="0">
                <a:solidFill>
                  <a:srgbClr val="008000"/>
                </a:solidFill>
                <a:ea typeface="新宋体" panose="02010609030101010101" pitchFamily="49" charset="-122"/>
              </a:rPr>
            </a:br>
            <a:r>
              <a:rPr lang="zh-CN" altLang="en-US" b="1" dirty="0">
                <a:solidFill>
                  <a:srgbClr val="008000"/>
                </a:solidFill>
                <a:ea typeface="新宋体" panose="02010609030101010101" pitchFamily="49" charset="-122"/>
              </a:rPr>
              <a:t>再受伤的风险</a:t>
            </a:r>
          </a:p>
        </p:txBody>
      </p:sp>
      <p:sp>
        <p:nvSpPr>
          <p:cNvPr id="115" name="Text Box 17">
            <a:extLst>
              <a:ext uri="{FF2B5EF4-FFF2-40B4-BE49-F238E27FC236}">
                <a16:creationId xmlns:a16="http://schemas.microsoft.com/office/drawing/2014/main" id="{F533627F-2F8C-4299-B287-7C1138349B6D}"/>
              </a:ext>
            </a:extLst>
          </p:cNvPr>
          <p:cNvSpPr txBox="1">
            <a:spLocks noChangeArrowheads="1"/>
          </p:cNvSpPr>
          <p:nvPr/>
        </p:nvSpPr>
        <p:spPr bwMode="auto">
          <a:xfrm>
            <a:off x="2441923" y="5697884"/>
            <a:ext cx="8747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dirty="0">
                <a:solidFill>
                  <a:srgbClr val="FF0000"/>
                </a:solidFill>
                <a:ea typeface="新宋体" panose="02010609030101010101" pitchFamily="49" charset="-122"/>
              </a:rPr>
              <a:t>不充分</a:t>
            </a:r>
          </a:p>
        </p:txBody>
      </p:sp>
      <p:sp>
        <p:nvSpPr>
          <p:cNvPr id="116" name="Text Box 18">
            <a:extLst>
              <a:ext uri="{FF2B5EF4-FFF2-40B4-BE49-F238E27FC236}">
                <a16:creationId xmlns:a16="http://schemas.microsoft.com/office/drawing/2014/main" id="{AC685F53-0101-40A1-AEAB-3C06144F9197}"/>
              </a:ext>
            </a:extLst>
          </p:cNvPr>
          <p:cNvSpPr txBox="1">
            <a:spLocks noChangeArrowheads="1"/>
          </p:cNvSpPr>
          <p:nvPr/>
        </p:nvSpPr>
        <p:spPr bwMode="auto">
          <a:xfrm>
            <a:off x="2079179" y="4696445"/>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dirty="0">
                <a:ea typeface="新宋体" panose="02010609030101010101" pitchFamily="49" charset="-122"/>
              </a:rPr>
              <a:t>不理想的恢复</a:t>
            </a:r>
          </a:p>
        </p:txBody>
      </p:sp>
      <p:sp>
        <p:nvSpPr>
          <p:cNvPr id="117" name="Text Box 19">
            <a:extLst>
              <a:ext uri="{FF2B5EF4-FFF2-40B4-BE49-F238E27FC236}">
                <a16:creationId xmlns:a16="http://schemas.microsoft.com/office/drawing/2014/main" id="{6711F8EE-5833-4AB6-B177-509DC24FD001}"/>
              </a:ext>
            </a:extLst>
          </p:cNvPr>
          <p:cNvSpPr txBox="1">
            <a:spLocks noChangeArrowheads="1"/>
          </p:cNvSpPr>
          <p:nvPr/>
        </p:nvSpPr>
        <p:spPr bwMode="auto">
          <a:xfrm>
            <a:off x="2101404" y="3184277"/>
            <a:ext cx="155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a:ea typeface="新宋体" panose="02010609030101010101" pitchFamily="49" charset="-122"/>
              </a:rPr>
              <a:t>重返完全运动</a:t>
            </a:r>
          </a:p>
        </p:txBody>
      </p:sp>
      <p:sp>
        <p:nvSpPr>
          <p:cNvPr id="118" name="Text Box 20">
            <a:extLst>
              <a:ext uri="{FF2B5EF4-FFF2-40B4-BE49-F238E27FC236}">
                <a16:creationId xmlns:a16="http://schemas.microsoft.com/office/drawing/2014/main" id="{A0A98EC6-8A56-48C3-B5B9-3FBF7254FF9D}"/>
              </a:ext>
            </a:extLst>
          </p:cNvPr>
          <p:cNvSpPr txBox="1">
            <a:spLocks noChangeArrowheads="1"/>
          </p:cNvSpPr>
          <p:nvPr/>
        </p:nvSpPr>
        <p:spPr bwMode="auto">
          <a:xfrm>
            <a:off x="1964879" y="1819003"/>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b="1" dirty="0">
                <a:solidFill>
                  <a:srgbClr val="FF0000"/>
                </a:solidFill>
                <a:ea typeface="新宋体" panose="02010609030101010101" pitchFamily="49" charset="-122"/>
              </a:rPr>
              <a:t>加大</a:t>
            </a:r>
            <a:br>
              <a:rPr lang="en-US" altLang="zh-CN" b="1" dirty="0">
                <a:solidFill>
                  <a:srgbClr val="FF0000"/>
                </a:solidFill>
                <a:ea typeface="新宋体" panose="02010609030101010101" pitchFamily="49" charset="-122"/>
              </a:rPr>
            </a:br>
            <a:r>
              <a:rPr lang="zh-CN" altLang="en-US" b="1" dirty="0">
                <a:solidFill>
                  <a:srgbClr val="FF0000"/>
                </a:solidFill>
                <a:ea typeface="新宋体" panose="02010609030101010101" pitchFamily="49" charset="-122"/>
              </a:rPr>
              <a:t>再受伤的风险</a:t>
            </a:r>
          </a:p>
        </p:txBody>
      </p:sp>
      <p:cxnSp>
        <p:nvCxnSpPr>
          <p:cNvPr id="119" name="AutoShape 21">
            <a:extLst>
              <a:ext uri="{FF2B5EF4-FFF2-40B4-BE49-F238E27FC236}">
                <a16:creationId xmlns:a16="http://schemas.microsoft.com/office/drawing/2014/main" id="{E953CCD3-86FB-4065-B235-2364560EB1C2}"/>
              </a:ext>
            </a:extLst>
          </p:cNvPr>
          <p:cNvCxnSpPr>
            <a:cxnSpLocks noChangeShapeType="1"/>
            <a:stCxn id="100" idx="2"/>
            <a:endCxn id="101" idx="0"/>
          </p:cNvCxnSpPr>
          <p:nvPr/>
        </p:nvCxnSpPr>
        <p:spPr bwMode="auto">
          <a:xfrm>
            <a:off x="6231409" y="1816125"/>
            <a:ext cx="1" cy="171649"/>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0" name="AutoShape 22">
            <a:extLst>
              <a:ext uri="{FF2B5EF4-FFF2-40B4-BE49-F238E27FC236}">
                <a16:creationId xmlns:a16="http://schemas.microsoft.com/office/drawing/2014/main" id="{DA681394-0726-448F-94D8-DC03709280F9}"/>
              </a:ext>
            </a:extLst>
          </p:cNvPr>
          <p:cNvCxnSpPr>
            <a:cxnSpLocks noChangeShapeType="1"/>
            <a:stCxn id="101" idx="1"/>
            <a:endCxn id="103" idx="3"/>
          </p:cNvCxnSpPr>
          <p:nvPr/>
        </p:nvCxnSpPr>
        <p:spPr bwMode="auto">
          <a:xfrm flipH="1">
            <a:off x="4072831" y="2310940"/>
            <a:ext cx="1258332" cy="67433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1" name="AutoShape 23">
            <a:extLst>
              <a:ext uri="{FF2B5EF4-FFF2-40B4-BE49-F238E27FC236}">
                <a16:creationId xmlns:a16="http://schemas.microsoft.com/office/drawing/2014/main" id="{8F56DD2D-44EF-4D07-8432-216A0A61552A}"/>
              </a:ext>
            </a:extLst>
          </p:cNvPr>
          <p:cNvCxnSpPr>
            <a:cxnSpLocks noChangeShapeType="1"/>
            <a:stCxn id="101" idx="3"/>
            <a:endCxn id="104" idx="1"/>
          </p:cNvCxnSpPr>
          <p:nvPr/>
        </p:nvCxnSpPr>
        <p:spPr bwMode="auto">
          <a:xfrm>
            <a:off x="7131656" y="2310940"/>
            <a:ext cx="1383000" cy="688619"/>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2" name="AutoShape 24">
            <a:extLst>
              <a:ext uri="{FF2B5EF4-FFF2-40B4-BE49-F238E27FC236}">
                <a16:creationId xmlns:a16="http://schemas.microsoft.com/office/drawing/2014/main" id="{EBD59EDD-937D-4B66-BA7D-B4300B1CFD84}"/>
              </a:ext>
            </a:extLst>
          </p:cNvPr>
          <p:cNvCxnSpPr>
            <a:cxnSpLocks noChangeShapeType="1"/>
            <a:stCxn id="102" idx="1"/>
            <a:endCxn id="103" idx="3"/>
          </p:cNvCxnSpPr>
          <p:nvPr/>
        </p:nvCxnSpPr>
        <p:spPr bwMode="auto">
          <a:xfrm flipH="1" flipV="1">
            <a:off x="4072831" y="2985270"/>
            <a:ext cx="628352" cy="1985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3" name="AutoShape 25">
            <a:extLst>
              <a:ext uri="{FF2B5EF4-FFF2-40B4-BE49-F238E27FC236}">
                <a16:creationId xmlns:a16="http://schemas.microsoft.com/office/drawing/2014/main" id="{27305C0D-DFA7-4B4E-AC07-3238315DC1B6}"/>
              </a:ext>
            </a:extLst>
          </p:cNvPr>
          <p:cNvCxnSpPr>
            <a:cxnSpLocks noChangeShapeType="1"/>
            <a:stCxn id="102" idx="3"/>
            <a:endCxn id="104" idx="1"/>
          </p:cNvCxnSpPr>
          <p:nvPr/>
        </p:nvCxnSpPr>
        <p:spPr bwMode="auto">
          <a:xfrm flipV="1">
            <a:off x="7761636" y="2999559"/>
            <a:ext cx="753020" cy="5569"/>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4" name="AutoShape 26">
            <a:extLst>
              <a:ext uri="{FF2B5EF4-FFF2-40B4-BE49-F238E27FC236}">
                <a16:creationId xmlns:a16="http://schemas.microsoft.com/office/drawing/2014/main" id="{B6FFB49C-4672-41DF-BD7C-F45A401E8A8A}"/>
              </a:ext>
            </a:extLst>
          </p:cNvPr>
          <p:cNvCxnSpPr>
            <a:cxnSpLocks noChangeShapeType="1"/>
            <a:stCxn id="102" idx="2"/>
            <a:endCxn id="105" idx="0"/>
          </p:cNvCxnSpPr>
          <p:nvPr/>
        </p:nvCxnSpPr>
        <p:spPr bwMode="auto">
          <a:xfrm flipH="1">
            <a:off x="6231409" y="3328293"/>
            <a:ext cx="1" cy="14401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5" name="AutoShape 27">
            <a:extLst>
              <a:ext uri="{FF2B5EF4-FFF2-40B4-BE49-F238E27FC236}">
                <a16:creationId xmlns:a16="http://schemas.microsoft.com/office/drawing/2014/main" id="{2991C655-F35B-4C86-B770-F128ED916E41}"/>
              </a:ext>
            </a:extLst>
          </p:cNvPr>
          <p:cNvCxnSpPr>
            <a:cxnSpLocks noChangeShapeType="1"/>
            <a:stCxn id="103" idx="2"/>
            <a:endCxn id="105" idx="1"/>
          </p:cNvCxnSpPr>
          <p:nvPr/>
        </p:nvCxnSpPr>
        <p:spPr bwMode="auto">
          <a:xfrm>
            <a:off x="3750569" y="3168626"/>
            <a:ext cx="2106190" cy="487039"/>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6" name="AutoShape 28">
            <a:extLst>
              <a:ext uri="{FF2B5EF4-FFF2-40B4-BE49-F238E27FC236}">
                <a16:creationId xmlns:a16="http://schemas.microsoft.com/office/drawing/2014/main" id="{1AA7D1A6-8151-4E1F-97B3-2505B325AE65}"/>
              </a:ext>
            </a:extLst>
          </p:cNvPr>
          <p:cNvCxnSpPr>
            <a:cxnSpLocks noChangeShapeType="1"/>
            <a:stCxn id="104" idx="2"/>
            <a:endCxn id="105" idx="3"/>
          </p:cNvCxnSpPr>
          <p:nvPr/>
        </p:nvCxnSpPr>
        <p:spPr bwMode="auto">
          <a:xfrm flipH="1">
            <a:off x="6606059" y="3182915"/>
            <a:ext cx="2230860" cy="4727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7" name="AutoShape 29">
            <a:extLst>
              <a:ext uri="{FF2B5EF4-FFF2-40B4-BE49-F238E27FC236}">
                <a16:creationId xmlns:a16="http://schemas.microsoft.com/office/drawing/2014/main" id="{1F08E015-D825-4B6A-82D4-3D3AF0EE1DBD}"/>
              </a:ext>
            </a:extLst>
          </p:cNvPr>
          <p:cNvCxnSpPr>
            <a:cxnSpLocks noChangeShapeType="1"/>
            <a:stCxn id="105" idx="2"/>
            <a:endCxn id="106" idx="0"/>
          </p:cNvCxnSpPr>
          <p:nvPr/>
        </p:nvCxnSpPr>
        <p:spPr bwMode="auto">
          <a:xfrm>
            <a:off x="6231409" y="3839021"/>
            <a:ext cx="0" cy="137344"/>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8" name="AutoShape 30">
            <a:extLst>
              <a:ext uri="{FF2B5EF4-FFF2-40B4-BE49-F238E27FC236}">
                <a16:creationId xmlns:a16="http://schemas.microsoft.com/office/drawing/2014/main" id="{0AB3AE82-DF30-405E-9FD0-145C4946FA37}"/>
              </a:ext>
            </a:extLst>
          </p:cNvPr>
          <p:cNvCxnSpPr>
            <a:cxnSpLocks noChangeShapeType="1"/>
            <a:stCxn id="106" idx="1"/>
            <a:endCxn id="107" idx="1"/>
          </p:cNvCxnSpPr>
          <p:nvPr/>
        </p:nvCxnSpPr>
        <p:spPr bwMode="auto">
          <a:xfrm rot="10800000" flipV="1">
            <a:off x="5682134" y="4159721"/>
            <a:ext cx="228600" cy="304800"/>
          </a:xfrm>
          <a:prstGeom prst="curvedConnector3">
            <a:avLst>
              <a:gd name="adj1" fmla="val 20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9" name="AutoShape 31">
            <a:extLst>
              <a:ext uri="{FF2B5EF4-FFF2-40B4-BE49-F238E27FC236}">
                <a16:creationId xmlns:a16="http://schemas.microsoft.com/office/drawing/2014/main" id="{7EDBFCAC-D109-4B8B-A33E-020AD3B44331}"/>
              </a:ext>
            </a:extLst>
          </p:cNvPr>
          <p:cNvCxnSpPr>
            <a:cxnSpLocks noChangeShapeType="1"/>
            <a:stCxn id="107" idx="3"/>
            <a:endCxn id="106" idx="3"/>
          </p:cNvCxnSpPr>
          <p:nvPr/>
        </p:nvCxnSpPr>
        <p:spPr bwMode="auto">
          <a:xfrm flipH="1" flipV="1">
            <a:off x="6552084" y="4159721"/>
            <a:ext cx="228600" cy="304800"/>
          </a:xfrm>
          <a:prstGeom prst="curvedConnector3">
            <a:avLst>
              <a:gd name="adj1" fmla="val -10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0" name="AutoShape 32">
            <a:extLst>
              <a:ext uri="{FF2B5EF4-FFF2-40B4-BE49-F238E27FC236}">
                <a16:creationId xmlns:a16="http://schemas.microsoft.com/office/drawing/2014/main" id="{11666DAB-8D15-4FC7-97C0-0C2FF776458B}"/>
              </a:ext>
            </a:extLst>
          </p:cNvPr>
          <p:cNvCxnSpPr>
            <a:cxnSpLocks noChangeShapeType="1"/>
            <a:stCxn id="105" idx="1"/>
            <a:endCxn id="108" idx="1"/>
          </p:cNvCxnSpPr>
          <p:nvPr/>
        </p:nvCxnSpPr>
        <p:spPr bwMode="auto">
          <a:xfrm rot="10800000" flipV="1">
            <a:off x="4869499" y="3655665"/>
            <a:ext cx="987261" cy="1363946"/>
          </a:xfrm>
          <a:prstGeom prst="curvedConnector3">
            <a:avLst>
              <a:gd name="adj1" fmla="val 123155"/>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1" name="AutoShape 33">
            <a:extLst>
              <a:ext uri="{FF2B5EF4-FFF2-40B4-BE49-F238E27FC236}">
                <a16:creationId xmlns:a16="http://schemas.microsoft.com/office/drawing/2014/main" id="{DE470A4A-0C4A-48A8-B036-5C7F0212AAB3}"/>
              </a:ext>
            </a:extLst>
          </p:cNvPr>
          <p:cNvCxnSpPr>
            <a:cxnSpLocks noChangeShapeType="1"/>
            <a:stCxn id="105" idx="3"/>
            <a:endCxn id="108" idx="3"/>
          </p:cNvCxnSpPr>
          <p:nvPr/>
        </p:nvCxnSpPr>
        <p:spPr bwMode="auto">
          <a:xfrm>
            <a:off x="6606059" y="3655665"/>
            <a:ext cx="987262" cy="1363946"/>
          </a:xfrm>
          <a:prstGeom prst="curvedConnector3">
            <a:avLst>
              <a:gd name="adj1" fmla="val 123155"/>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2" name="AutoShape 34">
            <a:extLst>
              <a:ext uri="{FF2B5EF4-FFF2-40B4-BE49-F238E27FC236}">
                <a16:creationId xmlns:a16="http://schemas.microsoft.com/office/drawing/2014/main" id="{C0AC5D53-C4A1-4D1B-97B0-DFEB755B3B1C}"/>
              </a:ext>
            </a:extLst>
          </p:cNvPr>
          <p:cNvCxnSpPr>
            <a:cxnSpLocks noChangeShapeType="1"/>
            <a:stCxn id="108" idx="2"/>
            <a:endCxn id="109" idx="0"/>
          </p:cNvCxnSpPr>
          <p:nvPr/>
        </p:nvCxnSpPr>
        <p:spPr bwMode="auto">
          <a:xfrm flipH="1">
            <a:off x="6231409" y="5342776"/>
            <a:ext cx="1" cy="145757"/>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3" name="AutoShape 35">
            <a:extLst>
              <a:ext uri="{FF2B5EF4-FFF2-40B4-BE49-F238E27FC236}">
                <a16:creationId xmlns:a16="http://schemas.microsoft.com/office/drawing/2014/main" id="{735EED3D-1472-49DA-BBE5-CA084BBFF9D9}"/>
              </a:ext>
            </a:extLst>
          </p:cNvPr>
          <p:cNvCxnSpPr>
            <a:cxnSpLocks noChangeShapeType="1"/>
            <a:stCxn id="109" idx="2"/>
            <a:endCxn id="110" idx="0"/>
          </p:cNvCxnSpPr>
          <p:nvPr/>
        </p:nvCxnSpPr>
        <p:spPr bwMode="auto">
          <a:xfrm>
            <a:off x="6231409" y="5855245"/>
            <a:ext cx="0" cy="42537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34" name="AutoShape 46">
            <a:extLst>
              <a:ext uri="{FF2B5EF4-FFF2-40B4-BE49-F238E27FC236}">
                <a16:creationId xmlns:a16="http://schemas.microsoft.com/office/drawing/2014/main" id="{C63E6213-B6BD-46FA-B74A-BD208A86A4CD}"/>
              </a:ext>
            </a:extLst>
          </p:cNvPr>
          <p:cNvSpPr>
            <a:spLocks noChangeArrowheads="1"/>
          </p:cNvSpPr>
          <p:nvPr/>
        </p:nvSpPr>
        <p:spPr bwMode="auto">
          <a:xfrm>
            <a:off x="7554082" y="1830318"/>
            <a:ext cx="960572" cy="597893"/>
          </a:xfrm>
          <a:prstGeom prst="wedgeRectCallout">
            <a:avLst>
              <a:gd name="adj1" fmla="val -108275"/>
              <a:gd name="adj2" fmla="val -5752"/>
            </a:avLst>
          </a:prstGeom>
          <a:solidFill>
            <a:srgbClr val="FFCCFF"/>
          </a:solidFill>
          <a:ln w="9525">
            <a:solidFill>
              <a:schemeClr val="tx1"/>
            </a:solidFill>
            <a:miter lim="800000"/>
            <a:headEnd/>
            <a:tailEnd/>
          </a:ln>
        </p:spPr>
        <p:txBody>
          <a:bodyPr/>
          <a:lstStyle/>
          <a:p>
            <a:pPr algn="ctr"/>
            <a:r>
              <a:rPr lang="zh-CN" altLang="en-US" dirty="0"/>
              <a:t>急性期</a:t>
            </a:r>
            <a:r>
              <a:rPr lang="en-US" altLang="zh-CN" dirty="0"/>
              <a:t>2~3</a:t>
            </a:r>
            <a:r>
              <a:rPr lang="zh-CN" altLang="en-US" dirty="0"/>
              <a:t>天</a:t>
            </a:r>
          </a:p>
        </p:txBody>
      </p:sp>
      <p:sp>
        <p:nvSpPr>
          <p:cNvPr id="135" name="AutoShape 47">
            <a:extLst>
              <a:ext uri="{FF2B5EF4-FFF2-40B4-BE49-F238E27FC236}">
                <a16:creationId xmlns:a16="http://schemas.microsoft.com/office/drawing/2014/main" id="{17E6F4F3-7286-47D1-BF17-10FD1BC8C1B7}"/>
              </a:ext>
            </a:extLst>
          </p:cNvPr>
          <p:cNvSpPr>
            <a:spLocks noChangeArrowheads="1"/>
          </p:cNvSpPr>
          <p:nvPr/>
        </p:nvSpPr>
        <p:spPr bwMode="auto">
          <a:xfrm>
            <a:off x="6894986" y="5570708"/>
            <a:ext cx="2264192" cy="709913"/>
          </a:xfrm>
          <a:prstGeom prst="wedgeRectCallout">
            <a:avLst>
              <a:gd name="adj1" fmla="val -45166"/>
              <a:gd name="adj2" fmla="val -75755"/>
            </a:avLst>
          </a:prstGeom>
          <a:solidFill>
            <a:srgbClr val="00B0F0"/>
          </a:solidFill>
          <a:ln w="9525">
            <a:solidFill>
              <a:schemeClr val="tx1"/>
            </a:solidFill>
            <a:miter lim="800000"/>
            <a:headEnd/>
            <a:tailEnd/>
          </a:ln>
        </p:spPr>
        <p:txBody>
          <a:bodyPr/>
          <a:lstStyle/>
          <a:p>
            <a:pPr algn="ctr"/>
            <a:r>
              <a:rPr lang="zh-CN" altLang="en-US" dirty="0"/>
              <a:t>重塑期</a:t>
            </a:r>
            <a:endParaRPr lang="en-US" altLang="zh-CN" dirty="0"/>
          </a:p>
          <a:p>
            <a:pPr algn="ctr"/>
            <a:r>
              <a:rPr lang="zh-CN" altLang="en-US" dirty="0"/>
              <a:t>可能数月到数年之久。</a:t>
            </a:r>
            <a:endParaRPr lang="en-US" altLang="zh-CN" dirty="0"/>
          </a:p>
        </p:txBody>
      </p:sp>
      <p:sp>
        <p:nvSpPr>
          <p:cNvPr id="136" name="AutoShape 48">
            <a:extLst>
              <a:ext uri="{FF2B5EF4-FFF2-40B4-BE49-F238E27FC236}">
                <a16:creationId xmlns:a16="http://schemas.microsoft.com/office/drawing/2014/main" id="{940B988A-6F35-445B-9376-3CB64BFC7BCD}"/>
              </a:ext>
            </a:extLst>
          </p:cNvPr>
          <p:cNvSpPr>
            <a:spLocks noChangeArrowheads="1"/>
          </p:cNvSpPr>
          <p:nvPr/>
        </p:nvSpPr>
        <p:spPr bwMode="auto">
          <a:xfrm flipV="1">
            <a:off x="7856519" y="3607163"/>
            <a:ext cx="1262621" cy="642387"/>
          </a:xfrm>
          <a:prstGeom prst="wedgeRectCallout">
            <a:avLst>
              <a:gd name="adj1" fmla="val -101253"/>
              <a:gd name="adj2" fmla="val 42552"/>
            </a:avLst>
          </a:prstGeom>
          <a:solidFill>
            <a:srgbClr val="FFFFCC"/>
          </a:solidFill>
          <a:ln w="9525">
            <a:solidFill>
              <a:schemeClr val="tx1"/>
            </a:solidFill>
            <a:miter lim="800000"/>
            <a:headEnd/>
            <a:tailEnd/>
          </a:ln>
        </p:spPr>
        <p:txBody>
          <a:bodyPr rot="10800000"/>
          <a:lstStyle/>
          <a:p>
            <a:pPr algn="ctr"/>
            <a:r>
              <a:rPr lang="zh-CN" altLang="en-US" dirty="0"/>
              <a:t>炎症期                                  第</a:t>
            </a:r>
            <a:r>
              <a:rPr lang="en-US" altLang="zh-CN" dirty="0"/>
              <a:t>2</a:t>
            </a:r>
            <a:r>
              <a:rPr lang="zh-CN" altLang="en-US" dirty="0"/>
              <a:t>天</a:t>
            </a:r>
            <a:r>
              <a:rPr lang="en-US" altLang="zh-CN" dirty="0"/>
              <a:t>~1</a:t>
            </a:r>
            <a:r>
              <a:rPr lang="zh-CN" altLang="en-US" dirty="0"/>
              <a:t>周</a:t>
            </a:r>
          </a:p>
        </p:txBody>
      </p:sp>
      <p:cxnSp>
        <p:nvCxnSpPr>
          <p:cNvPr id="137" name="直接箭头连接符 136">
            <a:extLst>
              <a:ext uri="{FF2B5EF4-FFF2-40B4-BE49-F238E27FC236}">
                <a16:creationId xmlns:a16="http://schemas.microsoft.com/office/drawing/2014/main" id="{1A6416C2-7950-4996-A61A-4D6FCA527AA9}"/>
              </a:ext>
            </a:extLst>
          </p:cNvPr>
          <p:cNvCxnSpPr>
            <a:stCxn id="115" idx="0"/>
            <a:endCxn id="116" idx="2"/>
          </p:cNvCxnSpPr>
          <p:nvPr/>
        </p:nvCxnSpPr>
        <p:spPr>
          <a:xfrm flipH="1" flipV="1">
            <a:off x="2879279" y="5063158"/>
            <a:ext cx="1" cy="6347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直接箭头连接符 137">
            <a:extLst>
              <a:ext uri="{FF2B5EF4-FFF2-40B4-BE49-F238E27FC236}">
                <a16:creationId xmlns:a16="http://schemas.microsoft.com/office/drawing/2014/main" id="{217F84DF-94CB-4E36-83C2-9B2DD48E5023}"/>
              </a:ext>
            </a:extLst>
          </p:cNvPr>
          <p:cNvCxnSpPr>
            <a:stCxn id="116" idx="0"/>
            <a:endCxn id="117" idx="2"/>
          </p:cNvCxnSpPr>
          <p:nvPr/>
        </p:nvCxnSpPr>
        <p:spPr>
          <a:xfrm flipV="1">
            <a:off x="2879279" y="3550989"/>
            <a:ext cx="0" cy="1145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直接箭头连接符 138">
            <a:extLst>
              <a:ext uri="{FF2B5EF4-FFF2-40B4-BE49-F238E27FC236}">
                <a16:creationId xmlns:a16="http://schemas.microsoft.com/office/drawing/2014/main" id="{276C91BA-CDDC-4369-AD8D-1C268D376C95}"/>
              </a:ext>
            </a:extLst>
          </p:cNvPr>
          <p:cNvCxnSpPr>
            <a:stCxn id="117" idx="0"/>
            <a:endCxn id="118" idx="2"/>
          </p:cNvCxnSpPr>
          <p:nvPr/>
        </p:nvCxnSpPr>
        <p:spPr>
          <a:xfrm flipV="1">
            <a:off x="2879279" y="2460353"/>
            <a:ext cx="0" cy="723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直接箭头连接符 139">
            <a:extLst>
              <a:ext uri="{FF2B5EF4-FFF2-40B4-BE49-F238E27FC236}">
                <a16:creationId xmlns:a16="http://schemas.microsoft.com/office/drawing/2014/main" id="{877E3E4E-5748-4083-8A37-C2964AEDBD76}"/>
              </a:ext>
            </a:extLst>
          </p:cNvPr>
          <p:cNvCxnSpPr>
            <a:cxnSpLocks/>
            <a:stCxn id="111" idx="0"/>
            <a:endCxn id="112" idx="2"/>
          </p:cNvCxnSpPr>
          <p:nvPr/>
        </p:nvCxnSpPr>
        <p:spPr>
          <a:xfrm flipH="1" flipV="1">
            <a:off x="9649464" y="5125069"/>
            <a:ext cx="1" cy="5728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直接箭头连接符 140">
            <a:extLst>
              <a:ext uri="{FF2B5EF4-FFF2-40B4-BE49-F238E27FC236}">
                <a16:creationId xmlns:a16="http://schemas.microsoft.com/office/drawing/2014/main" id="{D606964A-3E7A-402C-BEF0-923F1CC15F85}"/>
              </a:ext>
            </a:extLst>
          </p:cNvPr>
          <p:cNvCxnSpPr>
            <a:cxnSpLocks/>
            <a:stCxn id="112" idx="0"/>
            <a:endCxn id="113" idx="2"/>
          </p:cNvCxnSpPr>
          <p:nvPr/>
        </p:nvCxnSpPr>
        <p:spPr>
          <a:xfrm flipV="1">
            <a:off x="9649464" y="3550989"/>
            <a:ext cx="0" cy="12073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直接箭头连接符 141">
            <a:extLst>
              <a:ext uri="{FF2B5EF4-FFF2-40B4-BE49-F238E27FC236}">
                <a16:creationId xmlns:a16="http://schemas.microsoft.com/office/drawing/2014/main" id="{884B651F-DE08-40AA-9786-ACF79DDFE1A2}"/>
              </a:ext>
            </a:extLst>
          </p:cNvPr>
          <p:cNvCxnSpPr>
            <a:cxnSpLocks/>
            <a:stCxn id="113" idx="0"/>
          </p:cNvCxnSpPr>
          <p:nvPr/>
        </p:nvCxnSpPr>
        <p:spPr>
          <a:xfrm flipV="1">
            <a:off x="9649464" y="2497085"/>
            <a:ext cx="0" cy="687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3" name="连接符: 肘形 142">
            <a:extLst>
              <a:ext uri="{FF2B5EF4-FFF2-40B4-BE49-F238E27FC236}">
                <a16:creationId xmlns:a16="http://schemas.microsoft.com/office/drawing/2014/main" id="{263D356E-5FF4-4B32-98EF-FB3D3838A302}"/>
              </a:ext>
            </a:extLst>
          </p:cNvPr>
          <p:cNvCxnSpPr>
            <a:stCxn id="118" idx="0"/>
            <a:endCxn id="100" idx="1"/>
          </p:cNvCxnSpPr>
          <p:nvPr/>
        </p:nvCxnSpPr>
        <p:spPr>
          <a:xfrm rot="5400000" flipH="1" flipV="1">
            <a:off x="4274902" y="237146"/>
            <a:ext cx="186234" cy="297748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4" name="连接符: 肘形 143">
            <a:extLst>
              <a:ext uri="{FF2B5EF4-FFF2-40B4-BE49-F238E27FC236}">
                <a16:creationId xmlns:a16="http://schemas.microsoft.com/office/drawing/2014/main" id="{2FC873E7-3EE8-4E24-BE72-2C4743401423}"/>
              </a:ext>
            </a:extLst>
          </p:cNvPr>
          <p:cNvCxnSpPr>
            <a:cxnSpLocks/>
            <a:stCxn id="114" idx="0"/>
            <a:endCxn id="100" idx="3"/>
          </p:cNvCxnSpPr>
          <p:nvPr/>
        </p:nvCxnSpPr>
        <p:spPr>
          <a:xfrm rot="16200000" flipV="1">
            <a:off x="8018770" y="220058"/>
            <a:ext cx="217984" cy="304340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5" name="连接符: 肘形 144">
            <a:extLst>
              <a:ext uri="{FF2B5EF4-FFF2-40B4-BE49-F238E27FC236}">
                <a16:creationId xmlns:a16="http://schemas.microsoft.com/office/drawing/2014/main" id="{DEC50CBC-E69F-4E01-987F-4D9E775D3923}"/>
              </a:ext>
            </a:extLst>
          </p:cNvPr>
          <p:cNvCxnSpPr>
            <a:stCxn id="110" idx="3"/>
            <a:endCxn id="111" idx="2"/>
          </p:cNvCxnSpPr>
          <p:nvPr/>
        </p:nvCxnSpPr>
        <p:spPr>
          <a:xfrm flipV="1">
            <a:off x="6926734" y="6064597"/>
            <a:ext cx="2722731" cy="39938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6" name="连接符: 肘形 145">
            <a:extLst>
              <a:ext uri="{FF2B5EF4-FFF2-40B4-BE49-F238E27FC236}">
                <a16:creationId xmlns:a16="http://schemas.microsoft.com/office/drawing/2014/main" id="{6EF38D4D-F287-4EBE-A4D7-3AAFF1B275C9}"/>
              </a:ext>
            </a:extLst>
          </p:cNvPr>
          <p:cNvCxnSpPr>
            <a:stCxn id="110" idx="1"/>
            <a:endCxn id="115" idx="2"/>
          </p:cNvCxnSpPr>
          <p:nvPr/>
        </p:nvCxnSpPr>
        <p:spPr>
          <a:xfrm rot="10800000">
            <a:off x="2879280" y="6064597"/>
            <a:ext cx="2656804" cy="39938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47" name="Rectangle 49">
            <a:extLst>
              <a:ext uri="{FF2B5EF4-FFF2-40B4-BE49-F238E27FC236}">
                <a16:creationId xmlns:a16="http://schemas.microsoft.com/office/drawing/2014/main" id="{1DE91641-45D8-4E71-98BF-915C0F94BA2A}"/>
              </a:ext>
            </a:extLst>
          </p:cNvPr>
          <p:cNvSpPr>
            <a:spLocks noChangeArrowheads="1"/>
          </p:cNvSpPr>
          <p:nvPr/>
        </p:nvSpPr>
        <p:spPr bwMode="auto">
          <a:xfrm>
            <a:off x="6926734" y="6522192"/>
            <a:ext cx="4727876" cy="45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dirty="0">
                <a:solidFill>
                  <a:schemeClr val="tx2"/>
                </a:solidFill>
                <a:ea typeface="黑体" panose="02010609060101010101" pitchFamily="49" charset="-122"/>
              </a:rPr>
              <a:t>运动损伤的循环 </a:t>
            </a:r>
            <a:r>
              <a:rPr lang="en-US" altLang="zh-CN" dirty="0">
                <a:solidFill>
                  <a:schemeClr val="tx2"/>
                </a:solidFill>
                <a:ea typeface="Arial Unicode MS" pitchFamily="34" charset="-122"/>
              </a:rPr>
              <a:t>A cycle of sport-related injury</a:t>
            </a:r>
          </a:p>
        </p:txBody>
      </p:sp>
      <p:sp>
        <p:nvSpPr>
          <p:cNvPr id="148" name="AutoShape 47">
            <a:extLst>
              <a:ext uri="{FF2B5EF4-FFF2-40B4-BE49-F238E27FC236}">
                <a16:creationId xmlns:a16="http://schemas.microsoft.com/office/drawing/2014/main" id="{879C035F-2723-42F6-8670-E4FB4C8EE84F}"/>
              </a:ext>
            </a:extLst>
          </p:cNvPr>
          <p:cNvSpPr>
            <a:spLocks noChangeArrowheads="1"/>
          </p:cNvSpPr>
          <p:nvPr/>
        </p:nvSpPr>
        <p:spPr bwMode="auto">
          <a:xfrm>
            <a:off x="3460373" y="5570708"/>
            <a:ext cx="2189943" cy="709913"/>
          </a:xfrm>
          <a:prstGeom prst="wedgeRectCallout">
            <a:avLst>
              <a:gd name="adj1" fmla="val 37497"/>
              <a:gd name="adj2" fmla="val -81186"/>
            </a:avLst>
          </a:prstGeom>
          <a:solidFill>
            <a:srgbClr val="CCFFCC"/>
          </a:solidFill>
          <a:ln w="9525">
            <a:solidFill>
              <a:schemeClr val="tx1"/>
            </a:solidFill>
            <a:miter lim="800000"/>
            <a:headEnd/>
            <a:tailEnd/>
          </a:ln>
        </p:spPr>
        <p:txBody>
          <a:bodyPr/>
          <a:lstStyle/>
          <a:p>
            <a:pPr algn="ctr"/>
            <a:r>
              <a:rPr lang="zh-CN" altLang="en-US" dirty="0"/>
              <a:t>修复期</a:t>
            </a:r>
            <a:br>
              <a:rPr lang="en-US" altLang="zh-CN" dirty="0"/>
            </a:br>
            <a:r>
              <a:rPr lang="zh-CN" altLang="en-US" dirty="0"/>
              <a:t>第</a:t>
            </a:r>
            <a:r>
              <a:rPr lang="en-US" altLang="zh-CN" dirty="0"/>
              <a:t>2</a:t>
            </a:r>
            <a:r>
              <a:rPr lang="zh-CN" altLang="en-US" dirty="0"/>
              <a:t>天起，持续</a:t>
            </a:r>
            <a:r>
              <a:rPr lang="en-US" altLang="zh-CN" dirty="0"/>
              <a:t>8</a:t>
            </a:r>
            <a:r>
              <a:rPr lang="zh-CN" altLang="en-US" dirty="0"/>
              <a:t>周。</a:t>
            </a:r>
            <a:endParaRPr lang="en-US" altLang="zh-CN" dirty="0"/>
          </a:p>
        </p:txBody>
      </p:sp>
      <p:pic>
        <p:nvPicPr>
          <p:cNvPr id="151" name="Picture 7">
            <a:extLst>
              <a:ext uri="{FF2B5EF4-FFF2-40B4-BE49-F238E27FC236}">
                <a16:creationId xmlns:a16="http://schemas.microsoft.com/office/drawing/2014/main" id="{9E07A7E3-F00B-4724-8A2A-A0A91C703FD7}"/>
              </a:ext>
            </a:extLst>
          </p:cNvPr>
          <p:cNvPicPr>
            <a:picLocks noChangeAspect="1"/>
          </p:cNvPicPr>
          <p:nvPr/>
        </p:nvPicPr>
        <p:blipFill>
          <a:blip r:embed="rId2"/>
          <a:stretch>
            <a:fillRect/>
          </a:stretch>
        </p:blipFill>
        <p:spPr>
          <a:xfrm>
            <a:off x="276929" y="1498246"/>
            <a:ext cx="1701533" cy="1325563"/>
          </a:xfrm>
          <a:prstGeom prst="rect">
            <a:avLst/>
          </a:prstGeom>
          <a:noFill/>
          <a:ln w="9525">
            <a:noFill/>
          </a:ln>
        </p:spPr>
      </p:pic>
      <p:pic>
        <p:nvPicPr>
          <p:cNvPr id="152" name="Picture 8">
            <a:extLst>
              <a:ext uri="{FF2B5EF4-FFF2-40B4-BE49-F238E27FC236}">
                <a16:creationId xmlns:a16="http://schemas.microsoft.com/office/drawing/2014/main" id="{4EFE786F-2D42-445D-B6A9-8F358205DB9B}"/>
              </a:ext>
            </a:extLst>
          </p:cNvPr>
          <p:cNvPicPr>
            <a:picLocks noChangeAspect="1"/>
          </p:cNvPicPr>
          <p:nvPr/>
        </p:nvPicPr>
        <p:blipFill>
          <a:blip r:embed="rId3"/>
          <a:stretch>
            <a:fillRect/>
          </a:stretch>
        </p:blipFill>
        <p:spPr>
          <a:xfrm>
            <a:off x="10648349" y="3123704"/>
            <a:ext cx="1656847" cy="1319955"/>
          </a:xfrm>
          <a:prstGeom prst="rect">
            <a:avLst/>
          </a:prstGeom>
          <a:noFill/>
          <a:ln w="9525">
            <a:noFill/>
          </a:ln>
        </p:spPr>
      </p:pic>
      <p:pic>
        <p:nvPicPr>
          <p:cNvPr id="153" name="Picture 10">
            <a:extLst>
              <a:ext uri="{FF2B5EF4-FFF2-40B4-BE49-F238E27FC236}">
                <a16:creationId xmlns:a16="http://schemas.microsoft.com/office/drawing/2014/main" id="{1260827C-2B35-4211-AD7A-EC4ED57B5981}"/>
              </a:ext>
            </a:extLst>
          </p:cNvPr>
          <p:cNvPicPr>
            <a:picLocks noChangeAspect="1"/>
          </p:cNvPicPr>
          <p:nvPr/>
        </p:nvPicPr>
        <p:blipFill>
          <a:blip r:embed="rId4"/>
          <a:stretch>
            <a:fillRect/>
          </a:stretch>
        </p:blipFill>
        <p:spPr>
          <a:xfrm>
            <a:off x="10648349" y="1501314"/>
            <a:ext cx="1579215" cy="1322495"/>
          </a:xfrm>
          <a:prstGeom prst="rect">
            <a:avLst/>
          </a:prstGeom>
          <a:noFill/>
          <a:ln w="9525">
            <a:noFill/>
          </a:ln>
        </p:spPr>
      </p:pic>
      <p:pic>
        <p:nvPicPr>
          <p:cNvPr id="154" name="Picture 9">
            <a:extLst>
              <a:ext uri="{FF2B5EF4-FFF2-40B4-BE49-F238E27FC236}">
                <a16:creationId xmlns:a16="http://schemas.microsoft.com/office/drawing/2014/main" id="{82298BC8-651D-4CD2-9293-6F0534FF3699}"/>
              </a:ext>
            </a:extLst>
          </p:cNvPr>
          <p:cNvPicPr>
            <a:picLocks noChangeAspect="1"/>
          </p:cNvPicPr>
          <p:nvPr/>
        </p:nvPicPr>
        <p:blipFill>
          <a:blip r:embed="rId5"/>
          <a:stretch>
            <a:fillRect/>
          </a:stretch>
        </p:blipFill>
        <p:spPr>
          <a:xfrm>
            <a:off x="251395" y="4667291"/>
            <a:ext cx="1752600" cy="1663700"/>
          </a:xfrm>
          <a:prstGeom prst="rect">
            <a:avLst/>
          </a:prstGeom>
          <a:noFill/>
          <a:ln w="9525">
            <a:noFill/>
          </a:ln>
        </p:spPr>
      </p:pic>
      <p:pic>
        <p:nvPicPr>
          <p:cNvPr id="155" name="Picture 6">
            <a:extLst>
              <a:ext uri="{FF2B5EF4-FFF2-40B4-BE49-F238E27FC236}">
                <a16:creationId xmlns:a16="http://schemas.microsoft.com/office/drawing/2014/main" id="{5E377432-0751-4CA6-83F7-11074CBA4875}"/>
              </a:ext>
            </a:extLst>
          </p:cNvPr>
          <p:cNvPicPr>
            <a:picLocks noChangeAspect="1"/>
          </p:cNvPicPr>
          <p:nvPr/>
        </p:nvPicPr>
        <p:blipFill>
          <a:blip r:embed="rId6"/>
          <a:stretch>
            <a:fillRect/>
          </a:stretch>
        </p:blipFill>
        <p:spPr>
          <a:xfrm>
            <a:off x="10635301" y="4758357"/>
            <a:ext cx="1656847" cy="1592158"/>
          </a:xfrm>
          <a:prstGeom prst="rect">
            <a:avLst/>
          </a:prstGeom>
          <a:noFill/>
          <a:ln w="9525">
            <a:noFill/>
          </a:ln>
        </p:spPr>
      </p:pic>
    </p:spTree>
    <p:extLst>
      <p:ext uri="{BB962C8B-B14F-4D97-AF65-F5344CB8AC3E}">
        <p14:creationId xmlns:p14="http://schemas.microsoft.com/office/powerpoint/2010/main" val="2893924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（三）康复的目标与策略</a:t>
            </a:r>
          </a:p>
        </p:txBody>
      </p:sp>
      <p:sp>
        <p:nvSpPr>
          <p:cNvPr id="3" name="文本占位符 2"/>
          <p:cNvSpPr>
            <a:spLocks noGrp="1"/>
          </p:cNvSpPr>
          <p:nvPr>
            <p:ph type="body" idx="1"/>
          </p:nvPr>
        </p:nvSpPr>
        <p:spPr/>
        <p:txBody>
          <a:bodyPr/>
          <a:lstStyle/>
          <a:p>
            <a:pPr marL="514350" indent="-514350">
              <a:buFont typeface="+mj-lt"/>
              <a:buAutoNum type="arabicPeriod"/>
            </a:pPr>
            <a:r>
              <a:rPr lang="zh-CN" altLang="en-US" dirty="0"/>
              <a:t>炎症期运动治疗的目标与策略</a:t>
            </a:r>
          </a:p>
          <a:p>
            <a:pPr marL="514350" indent="-514350">
              <a:buFont typeface="+mj-lt"/>
              <a:buAutoNum type="arabicPeriod"/>
            </a:pPr>
            <a:r>
              <a:rPr lang="zh-CN" altLang="en-US" dirty="0"/>
              <a:t>修复期运动治疗的目标与策略</a:t>
            </a:r>
          </a:p>
          <a:p>
            <a:pPr marL="514350" indent="-514350">
              <a:buFont typeface="+mj-lt"/>
              <a:buAutoNum type="arabicPeriod"/>
            </a:pPr>
            <a:r>
              <a:rPr lang="zh-CN" altLang="en-US" dirty="0"/>
              <a:t>重塑期运动治疗的目标与策略</a:t>
            </a:r>
          </a:p>
        </p:txBody>
      </p:sp>
    </p:spTree>
    <p:extLst>
      <p:ext uri="{BB962C8B-B14F-4D97-AF65-F5344CB8AC3E}">
        <p14:creationId xmlns:p14="http://schemas.microsoft.com/office/powerpoint/2010/main" val="32517413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01FDD3-0A71-40C4-BDFA-E2D6E996F63B}"/>
              </a:ext>
            </a:extLst>
          </p:cNvPr>
          <p:cNvSpPr>
            <a:spLocks noGrp="1"/>
          </p:cNvSpPr>
          <p:nvPr>
            <p:ph type="title"/>
          </p:nvPr>
        </p:nvSpPr>
        <p:spPr/>
        <p:txBody>
          <a:bodyPr/>
          <a:lstStyle/>
          <a:p>
            <a:r>
              <a:rPr lang="en-US" altLang="zh-CN" dirty="0"/>
              <a:t>1. </a:t>
            </a:r>
            <a:r>
              <a:rPr lang="zh-CN" altLang="en-US" dirty="0"/>
              <a:t>炎症期</a:t>
            </a:r>
          </a:p>
        </p:txBody>
      </p:sp>
      <p:sp>
        <p:nvSpPr>
          <p:cNvPr id="3" name="文本占位符 2">
            <a:extLst>
              <a:ext uri="{FF2B5EF4-FFF2-40B4-BE49-F238E27FC236}">
                <a16:creationId xmlns:a16="http://schemas.microsoft.com/office/drawing/2014/main" id="{82BE0AA4-EA4B-471F-AE92-E75922BE8CBF}"/>
              </a:ext>
            </a:extLst>
          </p:cNvPr>
          <p:cNvSpPr>
            <a:spLocks noGrp="1"/>
          </p:cNvSpPr>
          <p:nvPr>
            <p:ph type="body" idx="1"/>
          </p:nvPr>
        </p:nvSpPr>
        <p:spPr>
          <a:xfrm>
            <a:off x="833120" y="1687195"/>
            <a:ext cx="9133205" cy="4449410"/>
          </a:xfrm>
        </p:spPr>
        <p:txBody>
          <a:bodyPr/>
          <a:lstStyle/>
          <a:p>
            <a:r>
              <a:rPr lang="zh-CN" altLang="en-US" dirty="0"/>
              <a:t>发炎不可或缺。</a:t>
            </a:r>
            <a:endParaRPr lang="en-US" altLang="zh-CN" dirty="0"/>
          </a:p>
          <a:p>
            <a:r>
              <a:rPr lang="zh-CN" altLang="en-US" dirty="0"/>
              <a:t>但发炎未在合理时间范围结束，后续阶段不能展开，将延迟康复过程。</a:t>
            </a:r>
            <a:endParaRPr lang="en-US" altLang="zh-CN" dirty="0"/>
          </a:p>
          <a:p>
            <a:endParaRPr lang="en-US" altLang="zh-CN" dirty="0"/>
          </a:p>
          <a:p>
            <a:r>
              <a:rPr lang="zh-CN" altLang="en-US" dirty="0"/>
              <a:t>相对的休息与</a:t>
            </a:r>
            <a:r>
              <a:rPr lang="en-US" altLang="zh-CN" dirty="0"/>
              <a:t>PRICE</a:t>
            </a:r>
            <a:r>
              <a:rPr lang="zh-CN" altLang="en-US" dirty="0"/>
              <a:t>应用，搭配电刺激，以达成疼痛与发炎控制。</a:t>
            </a:r>
            <a:endParaRPr lang="en-US" altLang="zh-CN" dirty="0"/>
          </a:p>
          <a:p>
            <a:endParaRPr lang="en-US" altLang="zh-CN" dirty="0"/>
          </a:p>
          <a:p>
            <a:r>
              <a:rPr lang="zh-CN" altLang="en-US" dirty="0"/>
              <a:t>保护伤处、训练其他部位，维持心肺适能。</a:t>
            </a:r>
          </a:p>
        </p:txBody>
      </p:sp>
    </p:spTree>
    <p:extLst>
      <p:ext uri="{BB962C8B-B14F-4D97-AF65-F5344CB8AC3E}">
        <p14:creationId xmlns:p14="http://schemas.microsoft.com/office/powerpoint/2010/main" val="4022880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内容简介</a:t>
            </a:r>
          </a:p>
        </p:txBody>
      </p:sp>
      <p:sp>
        <p:nvSpPr>
          <p:cNvPr id="3" name="文本占位符 2"/>
          <p:cNvSpPr>
            <a:spLocks noGrp="1"/>
          </p:cNvSpPr>
          <p:nvPr>
            <p:ph type="body" idx="1"/>
          </p:nvPr>
        </p:nvSpPr>
        <p:spPr/>
        <p:txBody>
          <a:bodyPr>
            <a:normAutofit/>
          </a:bodyPr>
          <a:lstStyle/>
          <a:p>
            <a:pPr marL="457200" indent="-457200">
              <a:buFont typeface="Arial" panose="020B0604020202020204" pitchFamily="34" charset="0"/>
              <a:buChar char="•"/>
            </a:pPr>
            <a:r>
              <a:rPr lang="zh-CN" altLang="en-US" dirty="0"/>
              <a:t>依据国际惯例，体育专业人员应该持有在有效期的急救资质证明。</a:t>
            </a:r>
            <a:endParaRPr lang="en-US" altLang="zh-CN" dirty="0"/>
          </a:p>
          <a:p>
            <a:pPr marL="457200" indent="-457200">
              <a:buFont typeface="Arial" panose="020B0604020202020204" pitchFamily="34" charset="0"/>
              <a:buChar char="•"/>
            </a:pPr>
            <a:r>
              <a:rPr lang="zh-CN" altLang="en-US" dirty="0"/>
              <a:t>在损伤康复的部分涉及对伤病的评估，需要对伤病受过完整训练的专业人员进行处理。</a:t>
            </a:r>
            <a:endParaRPr lang="en-US" altLang="zh-CN" dirty="0"/>
          </a:p>
          <a:p>
            <a:pPr marL="457200" indent="-457200">
              <a:buFont typeface="Arial" panose="020B0604020202020204" pitchFamily="34" charset="0"/>
              <a:buChar char="•"/>
            </a:pPr>
            <a:r>
              <a:rPr lang="zh-CN" altLang="en-US" dirty="0"/>
              <a:t>在此，</a:t>
            </a:r>
            <a:r>
              <a:rPr lang="zh-CN" altLang="en-US" b="1" dirty="0"/>
              <a:t>不进行基本救命术（</a:t>
            </a:r>
            <a:r>
              <a:rPr lang="en-US" altLang="zh-CN" b="1" dirty="0"/>
              <a:t>BLS</a:t>
            </a:r>
            <a:r>
              <a:rPr lang="zh-CN" altLang="en-US" b="1" dirty="0"/>
              <a:t>）与创伤救命术（</a:t>
            </a:r>
            <a:r>
              <a:rPr lang="en-US" altLang="zh-CN" b="1" dirty="0" err="1"/>
              <a:t>BTLS</a:t>
            </a:r>
            <a:r>
              <a:rPr lang="zh-CN" altLang="en-US" b="1" dirty="0"/>
              <a:t>）教学，不提供特定损伤具体急救与康复流程。</a:t>
            </a:r>
            <a:endParaRPr lang="en-US" altLang="zh-CN" b="1" dirty="0"/>
          </a:p>
          <a:p>
            <a:pPr marL="457200" indent="-457200">
              <a:buFont typeface="Arial" panose="020B0604020202020204" pitchFamily="34" charset="0"/>
              <a:buChar char="•"/>
            </a:pPr>
            <a:r>
              <a:rPr lang="zh-CN" altLang="en-US" dirty="0"/>
              <a:t>将讨论体医融合职业发展、体育医务团队成员与分工、辨识运动伤害的类型与阶段、辨识可能的风险并实施管理、描述体能训练的安全教育与预防性训练、描述应急计划与应急处理、描述运动伤害的康复。</a:t>
            </a:r>
            <a:endParaRPr lang="en-US" altLang="zh-CN" dirty="0"/>
          </a:p>
          <a:p>
            <a:pPr marL="457200" indent="-457200">
              <a:buFont typeface="Arial" panose="020B0604020202020204" pitchFamily="34" charset="0"/>
              <a:buChar char="•"/>
            </a:pPr>
            <a:r>
              <a:rPr lang="zh-CN" altLang="en-US" dirty="0"/>
              <a:t>在相关部分，会概略介绍相关的研究方向。</a:t>
            </a:r>
          </a:p>
        </p:txBody>
      </p:sp>
    </p:spTree>
    <p:extLst>
      <p:ext uri="{BB962C8B-B14F-4D97-AF65-F5344CB8AC3E}">
        <p14:creationId xmlns:p14="http://schemas.microsoft.com/office/powerpoint/2010/main" val="3079394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27351-D9A2-405C-9AE2-E7F220014698}"/>
              </a:ext>
            </a:extLst>
          </p:cNvPr>
          <p:cNvSpPr>
            <a:spLocks noGrp="1"/>
          </p:cNvSpPr>
          <p:nvPr>
            <p:ph type="title"/>
          </p:nvPr>
        </p:nvSpPr>
        <p:spPr/>
        <p:txBody>
          <a:bodyPr/>
          <a:lstStyle/>
          <a:p>
            <a:r>
              <a:rPr lang="en-US" altLang="zh-CN" dirty="0"/>
              <a:t>2. </a:t>
            </a:r>
            <a:r>
              <a:rPr lang="zh-CN" altLang="en-US" dirty="0"/>
              <a:t>修复期</a:t>
            </a:r>
          </a:p>
        </p:txBody>
      </p:sp>
      <p:sp>
        <p:nvSpPr>
          <p:cNvPr id="3" name="文本占位符 2">
            <a:extLst>
              <a:ext uri="{FF2B5EF4-FFF2-40B4-BE49-F238E27FC236}">
                <a16:creationId xmlns:a16="http://schemas.microsoft.com/office/drawing/2014/main" id="{99301F7D-1BE0-47EF-B768-F7DBD08C2AA7}"/>
              </a:ext>
            </a:extLst>
          </p:cNvPr>
          <p:cNvSpPr>
            <a:spLocks noGrp="1"/>
          </p:cNvSpPr>
          <p:nvPr>
            <p:ph type="body" idx="1"/>
          </p:nvPr>
        </p:nvSpPr>
        <p:spPr>
          <a:xfrm>
            <a:off x="833120" y="1687195"/>
            <a:ext cx="9133205" cy="4665434"/>
          </a:xfrm>
        </p:spPr>
        <p:txBody>
          <a:bodyPr>
            <a:normAutofit fontScale="92500" lnSpcReduction="10000"/>
          </a:bodyPr>
          <a:lstStyle/>
          <a:p>
            <a:r>
              <a:rPr lang="zh-CN" altLang="en-US" dirty="0"/>
              <a:t>开始组织修复。</a:t>
            </a:r>
            <a:endParaRPr lang="en-US" altLang="zh-CN" dirty="0"/>
          </a:p>
          <a:p>
            <a:r>
              <a:rPr lang="zh-CN" altLang="en-US" dirty="0"/>
              <a:t>形成组织再生的框架。</a:t>
            </a:r>
            <a:endParaRPr lang="en-US" altLang="zh-CN" dirty="0"/>
          </a:p>
          <a:p>
            <a:r>
              <a:rPr lang="zh-CN" altLang="en-US" dirty="0"/>
              <a:t>新生组织的第三型胶原纤维排列方式比较脆弱，传递力量的能力受限。</a:t>
            </a:r>
            <a:endParaRPr lang="en-US" altLang="zh-CN" dirty="0"/>
          </a:p>
          <a:p>
            <a:endParaRPr lang="en-US" altLang="zh-CN" dirty="0"/>
          </a:p>
          <a:p>
            <a:r>
              <a:rPr lang="zh-CN" altLang="en-US" dirty="0"/>
              <a:t>在队医、运动防护师、物理治疗师指示下，以少许压力提升胶原合成、防止伤处肌肉过度萎缩。</a:t>
            </a:r>
            <a:endParaRPr lang="en-US" altLang="zh-CN" dirty="0"/>
          </a:p>
          <a:p>
            <a:endParaRPr lang="en-US" altLang="zh-CN" dirty="0"/>
          </a:p>
          <a:p>
            <a:r>
              <a:rPr lang="zh-CN" altLang="en-US" dirty="0"/>
              <a:t>无痛下，缓慢速度的多角度的非最大等长运动。逐步进阶到等速、等张训练。</a:t>
            </a:r>
            <a:endParaRPr lang="en-US" altLang="zh-CN" dirty="0"/>
          </a:p>
          <a:p>
            <a:r>
              <a:rPr lang="zh-CN" altLang="en-US" dirty="0"/>
              <a:t>加强本体感觉训练，维持神经肌肉控制。</a:t>
            </a:r>
          </a:p>
        </p:txBody>
      </p:sp>
    </p:spTree>
    <p:extLst>
      <p:ext uri="{BB962C8B-B14F-4D97-AF65-F5344CB8AC3E}">
        <p14:creationId xmlns:p14="http://schemas.microsoft.com/office/powerpoint/2010/main" val="10187581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946128-36C4-4452-8EE1-8C59FDE87D2C}"/>
              </a:ext>
            </a:extLst>
          </p:cNvPr>
          <p:cNvSpPr>
            <a:spLocks noGrp="1"/>
          </p:cNvSpPr>
          <p:nvPr>
            <p:ph type="title"/>
          </p:nvPr>
        </p:nvSpPr>
        <p:spPr/>
        <p:txBody>
          <a:bodyPr/>
          <a:lstStyle/>
          <a:p>
            <a:r>
              <a:rPr lang="en-US" altLang="zh-CN" dirty="0"/>
              <a:t>3. </a:t>
            </a:r>
            <a:r>
              <a:rPr lang="zh-CN" altLang="en-US" dirty="0"/>
              <a:t>重塑期</a:t>
            </a:r>
          </a:p>
        </p:txBody>
      </p:sp>
      <p:sp>
        <p:nvSpPr>
          <p:cNvPr id="3" name="文本占位符 2">
            <a:extLst>
              <a:ext uri="{FF2B5EF4-FFF2-40B4-BE49-F238E27FC236}">
                <a16:creationId xmlns:a16="http://schemas.microsoft.com/office/drawing/2014/main" id="{CD29A132-A36C-43AE-9BCF-BEE32C1FD8A5}"/>
              </a:ext>
            </a:extLst>
          </p:cNvPr>
          <p:cNvSpPr>
            <a:spLocks noGrp="1"/>
          </p:cNvSpPr>
          <p:nvPr>
            <p:ph type="body" idx="1"/>
          </p:nvPr>
        </p:nvSpPr>
        <p:spPr>
          <a:xfrm>
            <a:off x="833120" y="1687195"/>
            <a:ext cx="9133205" cy="4737442"/>
          </a:xfrm>
        </p:spPr>
        <p:txBody>
          <a:bodyPr>
            <a:normAutofit lnSpcReduction="10000"/>
          </a:bodyPr>
          <a:lstStyle/>
          <a:p>
            <a:r>
              <a:rPr lang="zh-CN" altLang="en-US" dirty="0"/>
              <a:t>组织开始强化。</a:t>
            </a:r>
            <a:endParaRPr lang="en-US" altLang="zh-CN" dirty="0"/>
          </a:p>
          <a:p>
            <a:r>
              <a:rPr lang="zh-CN" altLang="en-US" dirty="0"/>
              <a:t>转换为较强韧的第一型胶原纤维，给予新形成组织强化结构、力量与功能的“机会”。</a:t>
            </a:r>
            <a:endParaRPr lang="en-US" altLang="zh-CN" dirty="0"/>
          </a:p>
          <a:p>
            <a:r>
              <a:rPr lang="zh-CN" altLang="en-US" dirty="0"/>
              <a:t>随负荷增加，新形成的疤痕组织随着施力方向排列及肥大。排列越整齐、越肥厚则越为强壮。</a:t>
            </a:r>
            <a:endParaRPr lang="en-US" altLang="zh-CN" dirty="0"/>
          </a:p>
          <a:p>
            <a:endParaRPr lang="en-US" altLang="zh-CN" dirty="0"/>
          </a:p>
          <a:p>
            <a:r>
              <a:rPr lang="zh-CN" altLang="en-US" dirty="0"/>
              <a:t>运动员可能试图做的更多、更快而容易导致再次受伤。</a:t>
            </a:r>
            <a:endParaRPr lang="en-US" altLang="zh-CN" dirty="0"/>
          </a:p>
          <a:p>
            <a:r>
              <a:rPr lang="zh-CN" altLang="en-US" dirty="0"/>
              <a:t>提升神经、肌肉、骨骼、心肺系统负荷。</a:t>
            </a:r>
            <a:endParaRPr lang="en-US" altLang="zh-CN" dirty="0"/>
          </a:p>
          <a:p>
            <a:r>
              <a:rPr lang="zh-CN" altLang="en-US" dirty="0"/>
              <a:t>重返赛场基于对组织痊愈进程的了解，需选用相应检测。</a:t>
            </a:r>
            <a:endParaRPr lang="en-US" altLang="zh-CN" dirty="0"/>
          </a:p>
          <a:p>
            <a:r>
              <a:rPr lang="zh-CN" altLang="en-US" dirty="0"/>
              <a:t>特定角度肌力训练、特定速度肌肉训练、闭锁运动链与开放运动链训练、本体感觉训练。</a:t>
            </a:r>
            <a:endParaRPr lang="en-US" altLang="zh-CN" dirty="0"/>
          </a:p>
          <a:p>
            <a:endParaRPr lang="zh-CN" altLang="en-US" dirty="0"/>
          </a:p>
        </p:txBody>
      </p:sp>
    </p:spTree>
    <p:extLst>
      <p:ext uri="{BB962C8B-B14F-4D97-AF65-F5344CB8AC3E}">
        <p14:creationId xmlns:p14="http://schemas.microsoft.com/office/powerpoint/2010/main" val="23446621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AA8E741-0F08-48B6-A991-41A6B69CC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8332" y="1843865"/>
            <a:ext cx="5145405" cy="3953838"/>
          </a:xfrm>
          <a:prstGeom prst="rect">
            <a:avLst/>
          </a:prstGeom>
        </p:spPr>
      </p:pic>
      <p:sp>
        <p:nvSpPr>
          <p:cNvPr id="8" name="矩形 7">
            <a:extLst>
              <a:ext uri="{FF2B5EF4-FFF2-40B4-BE49-F238E27FC236}">
                <a16:creationId xmlns:a16="http://schemas.microsoft.com/office/drawing/2014/main" id="{01B43577-C123-4D93-89F1-FB45559F2FBE}"/>
              </a:ext>
            </a:extLst>
          </p:cNvPr>
          <p:cNvSpPr/>
          <p:nvPr/>
        </p:nvSpPr>
        <p:spPr>
          <a:xfrm>
            <a:off x="524719" y="5905369"/>
            <a:ext cx="7237161" cy="369332"/>
          </a:xfrm>
          <a:prstGeom prst="rect">
            <a:avLst/>
          </a:prstGeom>
        </p:spPr>
        <p:txBody>
          <a:bodyPr wrap="square">
            <a:spAutoFit/>
          </a:bodyPr>
          <a:lstStyle/>
          <a:p>
            <a:r>
              <a:rPr lang="zh-CN" altLang="en-US" dirty="0">
                <a:solidFill>
                  <a:schemeClr val="bg1"/>
                </a:solidFill>
              </a:rPr>
              <a:t>https://www.nba.com/lakers/news/170601-getting-know-gunnar-peterson</a:t>
            </a:r>
          </a:p>
        </p:txBody>
      </p:sp>
      <p:pic>
        <p:nvPicPr>
          <p:cNvPr id="10" name="图片 9">
            <a:extLst>
              <a:ext uri="{FF2B5EF4-FFF2-40B4-BE49-F238E27FC236}">
                <a16:creationId xmlns:a16="http://schemas.microsoft.com/office/drawing/2014/main" id="{669966C0-E616-49F4-8151-292C6F2C2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823" y="393436"/>
            <a:ext cx="3938899" cy="5438477"/>
          </a:xfrm>
          <a:prstGeom prst="rect">
            <a:avLst/>
          </a:prstGeom>
        </p:spPr>
      </p:pic>
      <p:sp>
        <p:nvSpPr>
          <p:cNvPr id="11" name="矩形 10">
            <a:extLst>
              <a:ext uri="{FF2B5EF4-FFF2-40B4-BE49-F238E27FC236}">
                <a16:creationId xmlns:a16="http://schemas.microsoft.com/office/drawing/2014/main" id="{62274BFA-0D49-4655-8DEC-3407259DE96D}"/>
              </a:ext>
            </a:extLst>
          </p:cNvPr>
          <p:cNvSpPr/>
          <p:nvPr/>
        </p:nvSpPr>
        <p:spPr>
          <a:xfrm>
            <a:off x="8683392" y="6747322"/>
            <a:ext cx="3874074" cy="369332"/>
          </a:xfrm>
          <a:prstGeom prst="rect">
            <a:avLst/>
          </a:prstGeom>
        </p:spPr>
        <p:txBody>
          <a:bodyPr wrap="none">
            <a:spAutoFit/>
          </a:bodyPr>
          <a:lstStyle/>
          <a:p>
            <a:r>
              <a:rPr lang="zh-CN" altLang="en-US" dirty="0">
                <a:solidFill>
                  <a:schemeClr val="bg1"/>
                </a:solidFill>
              </a:rPr>
              <a:t>http://gunnarpeterson.com/about-me/</a:t>
            </a:r>
          </a:p>
        </p:txBody>
      </p:sp>
      <p:sp>
        <p:nvSpPr>
          <p:cNvPr id="16" name="文本框 15">
            <a:extLst>
              <a:ext uri="{FF2B5EF4-FFF2-40B4-BE49-F238E27FC236}">
                <a16:creationId xmlns:a16="http://schemas.microsoft.com/office/drawing/2014/main" id="{9E190405-82C8-44D9-869F-E0C89C1EE434}"/>
              </a:ext>
            </a:extLst>
          </p:cNvPr>
          <p:cNvSpPr txBox="1"/>
          <p:nvPr/>
        </p:nvSpPr>
        <p:spPr>
          <a:xfrm>
            <a:off x="6069335" y="329150"/>
            <a:ext cx="3005951" cy="1446550"/>
          </a:xfrm>
          <a:prstGeom prst="rect">
            <a:avLst/>
          </a:prstGeom>
          <a:noFill/>
        </p:spPr>
        <p:txBody>
          <a:bodyPr wrap="none" rtlCol="0">
            <a:spAutoFit/>
          </a:bodyPr>
          <a:lstStyle/>
          <a:p>
            <a:r>
              <a:rPr lang="zh-CN" altLang="en-US" sz="4400" b="1" dirty="0">
                <a:solidFill>
                  <a:schemeClr val="bg1"/>
                </a:solidFill>
                <a:effectLst>
                  <a:outerShdw blurRad="38100" dist="38100" dir="2700000" algn="tl">
                    <a:srgbClr val="000000">
                      <a:alpha val="43137"/>
                    </a:srgbClr>
                  </a:outerShdw>
                </a:effectLst>
                <a:latin typeface="+mj-ea"/>
                <a:ea typeface="+mj-ea"/>
              </a:rPr>
              <a:t>健美、健身</a:t>
            </a:r>
            <a:endParaRPr lang="en-US" altLang="zh-CN" sz="4400" b="1" dirty="0">
              <a:solidFill>
                <a:schemeClr val="bg1"/>
              </a:solidFill>
              <a:effectLst>
                <a:outerShdw blurRad="38100" dist="38100" dir="2700000" algn="tl">
                  <a:srgbClr val="000000">
                    <a:alpha val="43137"/>
                  </a:srgbClr>
                </a:outerShdw>
              </a:effectLst>
              <a:latin typeface="+mj-ea"/>
              <a:ea typeface="+mj-ea"/>
            </a:endParaRPr>
          </a:p>
          <a:p>
            <a:r>
              <a:rPr lang="zh-CN" altLang="en-US" sz="4400" b="1" dirty="0">
                <a:solidFill>
                  <a:schemeClr val="bg1"/>
                </a:solidFill>
                <a:effectLst>
                  <a:outerShdw blurRad="38100" dist="38100" dir="2700000" algn="tl">
                    <a:srgbClr val="000000">
                      <a:alpha val="43137"/>
                    </a:srgbClr>
                  </a:outerShdw>
                </a:effectLst>
                <a:latin typeface="+mj-ea"/>
                <a:ea typeface="+mj-ea"/>
              </a:rPr>
              <a:t>体能、康复</a:t>
            </a:r>
          </a:p>
        </p:txBody>
      </p:sp>
      <p:sp>
        <p:nvSpPr>
          <p:cNvPr id="17" name="矩形 16">
            <a:extLst>
              <a:ext uri="{FF2B5EF4-FFF2-40B4-BE49-F238E27FC236}">
                <a16:creationId xmlns:a16="http://schemas.microsoft.com/office/drawing/2014/main" id="{D6095F57-CEEB-4FF8-BD39-B2B93DE885B9}"/>
              </a:ext>
            </a:extLst>
          </p:cNvPr>
          <p:cNvSpPr/>
          <p:nvPr/>
        </p:nvSpPr>
        <p:spPr>
          <a:xfrm>
            <a:off x="8679722" y="5905369"/>
            <a:ext cx="2865143" cy="369332"/>
          </a:xfrm>
          <a:prstGeom prst="rect">
            <a:avLst/>
          </a:prstGeom>
        </p:spPr>
        <p:txBody>
          <a:bodyPr wrap="none">
            <a:spAutoFit/>
          </a:bodyPr>
          <a:lstStyle/>
          <a:p>
            <a:r>
              <a:rPr lang="zh-CN" altLang="en-US" dirty="0">
                <a:solidFill>
                  <a:schemeClr val="bg1"/>
                </a:solidFill>
              </a:rPr>
              <a:t>http://gunnarpeterson.com/</a:t>
            </a:r>
          </a:p>
        </p:txBody>
      </p:sp>
    </p:spTree>
    <p:extLst>
      <p:ext uri="{BB962C8B-B14F-4D97-AF65-F5344CB8AC3E}">
        <p14:creationId xmlns:p14="http://schemas.microsoft.com/office/powerpoint/2010/main" val="26912781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1DC3E3-B909-4DD6-BE45-01780D031CD5}"/>
              </a:ext>
            </a:extLst>
          </p:cNvPr>
          <p:cNvSpPr>
            <a:spLocks noGrp="1"/>
          </p:cNvSpPr>
          <p:nvPr>
            <p:ph type="title"/>
          </p:nvPr>
        </p:nvSpPr>
        <p:spPr/>
        <p:txBody>
          <a:bodyPr/>
          <a:lstStyle/>
          <a:p>
            <a:endParaRPr lang="zh-CN" altLang="en-US"/>
          </a:p>
        </p:txBody>
      </p:sp>
      <p:sp>
        <p:nvSpPr>
          <p:cNvPr id="3" name="文本占位符 2">
            <a:extLst>
              <a:ext uri="{FF2B5EF4-FFF2-40B4-BE49-F238E27FC236}">
                <a16:creationId xmlns:a16="http://schemas.microsoft.com/office/drawing/2014/main" id="{0F85F552-BB7B-4286-B08B-8385106DD2C5}"/>
              </a:ext>
            </a:extLst>
          </p:cNvPr>
          <p:cNvSpPr>
            <a:spLocks noGrp="1"/>
          </p:cNvSpPr>
          <p:nvPr>
            <p:ph type="body" idx="1"/>
          </p:nvPr>
        </p:nvSpPr>
        <p:spPr/>
        <p:txBody>
          <a:bodyPr/>
          <a:lstStyle/>
          <a:p>
            <a:endParaRPr lang="zh-CN" altLang="en-US" dirty="0"/>
          </a:p>
        </p:txBody>
      </p:sp>
      <p:grpSp>
        <p:nvGrpSpPr>
          <p:cNvPr id="10" name="组合 9">
            <a:extLst>
              <a:ext uri="{FF2B5EF4-FFF2-40B4-BE49-F238E27FC236}">
                <a16:creationId xmlns:a16="http://schemas.microsoft.com/office/drawing/2014/main" id="{9CC9777F-8C65-4FA0-AA1C-1868961001DC}"/>
              </a:ext>
            </a:extLst>
          </p:cNvPr>
          <p:cNvGrpSpPr/>
          <p:nvPr/>
        </p:nvGrpSpPr>
        <p:grpSpPr>
          <a:xfrm>
            <a:off x="5879594" y="87933"/>
            <a:ext cx="5951427" cy="6597308"/>
            <a:chOff x="833120" y="250064"/>
            <a:chExt cx="6270549" cy="6668985"/>
          </a:xfrm>
        </p:grpSpPr>
        <p:pic>
          <p:nvPicPr>
            <p:cNvPr id="5" name="图片 4">
              <a:extLst>
                <a:ext uri="{FF2B5EF4-FFF2-40B4-BE49-F238E27FC236}">
                  <a16:creationId xmlns:a16="http://schemas.microsoft.com/office/drawing/2014/main" id="{6A1E9C95-7150-4BB1-BE0D-34DC255F1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120" y="250064"/>
              <a:ext cx="6252397" cy="3857113"/>
            </a:xfrm>
            <a:prstGeom prst="rect">
              <a:avLst/>
            </a:prstGeom>
          </p:spPr>
        </p:pic>
        <p:pic>
          <p:nvPicPr>
            <p:cNvPr id="7" name="图片 6">
              <a:extLst>
                <a:ext uri="{FF2B5EF4-FFF2-40B4-BE49-F238E27FC236}">
                  <a16:creationId xmlns:a16="http://schemas.microsoft.com/office/drawing/2014/main" id="{F308E66A-6A83-4AF4-9810-0D3576A97F21}"/>
                </a:ext>
              </a:extLst>
            </p:cNvPr>
            <p:cNvPicPr>
              <a:picLocks noChangeAspect="1"/>
            </p:cNvPicPr>
            <p:nvPr/>
          </p:nvPicPr>
          <p:blipFill rotWithShape="1">
            <a:blip r:embed="rId3">
              <a:extLst>
                <a:ext uri="{28A0092B-C50C-407E-A947-70E740481C1C}">
                  <a14:useLocalDpi xmlns:a14="http://schemas.microsoft.com/office/drawing/2010/main" val="0"/>
                </a:ext>
              </a:extLst>
            </a:blip>
            <a:srcRect t="15347" b="66582"/>
            <a:stretch/>
          </p:blipFill>
          <p:spPr>
            <a:xfrm>
              <a:off x="851272" y="4153103"/>
              <a:ext cx="6252397" cy="871554"/>
            </a:xfrm>
            <a:prstGeom prst="rect">
              <a:avLst/>
            </a:prstGeom>
          </p:spPr>
        </p:pic>
        <p:pic>
          <p:nvPicPr>
            <p:cNvPr id="9" name="图片 8">
              <a:extLst>
                <a:ext uri="{FF2B5EF4-FFF2-40B4-BE49-F238E27FC236}">
                  <a16:creationId xmlns:a16="http://schemas.microsoft.com/office/drawing/2014/main" id="{920D5A46-C7AB-44CF-B19D-9E49F9DE58CD}"/>
                </a:ext>
              </a:extLst>
            </p:cNvPr>
            <p:cNvPicPr>
              <a:picLocks noChangeAspect="1"/>
            </p:cNvPicPr>
            <p:nvPr/>
          </p:nvPicPr>
          <p:blipFill rotWithShape="1">
            <a:blip r:embed="rId3">
              <a:extLst>
                <a:ext uri="{28A0092B-C50C-407E-A947-70E740481C1C}">
                  <a14:useLocalDpi xmlns:a14="http://schemas.microsoft.com/office/drawing/2010/main" val="0"/>
                </a:ext>
              </a:extLst>
            </a:blip>
            <a:srcRect t="60928"/>
            <a:stretch/>
          </p:blipFill>
          <p:spPr>
            <a:xfrm>
              <a:off x="851272" y="5034536"/>
              <a:ext cx="6252397" cy="1884513"/>
            </a:xfrm>
            <a:prstGeom prst="rect">
              <a:avLst/>
            </a:prstGeom>
          </p:spPr>
        </p:pic>
      </p:grpSp>
      <p:pic>
        <p:nvPicPr>
          <p:cNvPr id="12" name="图片 11">
            <a:extLst>
              <a:ext uri="{FF2B5EF4-FFF2-40B4-BE49-F238E27FC236}">
                <a16:creationId xmlns:a16="http://schemas.microsoft.com/office/drawing/2014/main" id="{A5D6AD93-6116-49E4-9F1B-9430D45001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5601" y="4840461"/>
            <a:ext cx="2738396" cy="1757069"/>
          </a:xfrm>
          <a:prstGeom prst="rect">
            <a:avLst/>
          </a:prstGeom>
          <a:ln>
            <a:solidFill>
              <a:schemeClr val="tx1">
                <a:lumMod val="50000"/>
                <a:lumOff val="50000"/>
              </a:schemeClr>
            </a:solidFill>
          </a:ln>
        </p:spPr>
      </p:pic>
      <p:pic>
        <p:nvPicPr>
          <p:cNvPr id="14" name="图片 13">
            <a:extLst>
              <a:ext uri="{FF2B5EF4-FFF2-40B4-BE49-F238E27FC236}">
                <a16:creationId xmlns:a16="http://schemas.microsoft.com/office/drawing/2014/main" id="{251BF89F-687E-4524-87F9-1AE9DA7A9D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634" y="169763"/>
            <a:ext cx="5314950" cy="6038850"/>
          </a:xfrm>
          <a:prstGeom prst="rect">
            <a:avLst/>
          </a:prstGeom>
        </p:spPr>
      </p:pic>
      <p:sp>
        <p:nvSpPr>
          <p:cNvPr id="15" name="矩形 14">
            <a:extLst>
              <a:ext uri="{FF2B5EF4-FFF2-40B4-BE49-F238E27FC236}">
                <a16:creationId xmlns:a16="http://schemas.microsoft.com/office/drawing/2014/main" id="{BC6F4966-D103-4844-9F2C-8E6A385E3401}"/>
              </a:ext>
            </a:extLst>
          </p:cNvPr>
          <p:cNvSpPr/>
          <p:nvPr/>
        </p:nvSpPr>
        <p:spPr>
          <a:xfrm>
            <a:off x="388775" y="6136605"/>
            <a:ext cx="5422428" cy="923330"/>
          </a:xfrm>
          <a:prstGeom prst="rect">
            <a:avLst/>
          </a:prstGeom>
        </p:spPr>
        <p:txBody>
          <a:bodyPr wrap="square">
            <a:spAutoFit/>
          </a:bodyPr>
          <a:lstStyle/>
          <a:p>
            <a:r>
              <a:rPr lang="zh-CN" altLang="en-US" dirty="0">
                <a:solidFill>
                  <a:schemeClr val="bg1"/>
                </a:solidFill>
              </a:rPr>
              <a:t>https://www.silverscreenandroll.com/2018/5/17/17363938/la-lakers-trainer-gunnar-peterson-lonzo-ball-stronger-workout</a:t>
            </a:r>
          </a:p>
        </p:txBody>
      </p:sp>
      <p:sp>
        <p:nvSpPr>
          <p:cNvPr id="8" name="矩形 7">
            <a:extLst>
              <a:ext uri="{FF2B5EF4-FFF2-40B4-BE49-F238E27FC236}">
                <a16:creationId xmlns:a16="http://schemas.microsoft.com/office/drawing/2014/main" id="{BA8D8FDC-7B68-46E3-B169-3C61E3E87257}"/>
              </a:ext>
            </a:extLst>
          </p:cNvPr>
          <p:cNvSpPr/>
          <p:nvPr/>
        </p:nvSpPr>
        <p:spPr>
          <a:xfrm>
            <a:off x="5997327" y="6642402"/>
            <a:ext cx="5951427" cy="646331"/>
          </a:xfrm>
          <a:prstGeom prst="rect">
            <a:avLst/>
          </a:prstGeom>
        </p:spPr>
        <p:txBody>
          <a:bodyPr wrap="square">
            <a:spAutoFit/>
          </a:bodyPr>
          <a:lstStyle/>
          <a:p>
            <a:r>
              <a:rPr lang="zh-CN" altLang="en-US" dirty="0">
                <a:solidFill>
                  <a:schemeClr val="bg1"/>
                </a:solidFill>
              </a:rPr>
              <a:t>https://www.slamonline.com/nba/lavar-ball-blames-lakers-trainer-gunnar-peterson-lonzo-injuries/</a:t>
            </a:r>
          </a:p>
        </p:txBody>
      </p:sp>
    </p:spTree>
    <p:extLst>
      <p:ext uri="{BB962C8B-B14F-4D97-AF65-F5344CB8AC3E}">
        <p14:creationId xmlns:p14="http://schemas.microsoft.com/office/powerpoint/2010/main" val="2103100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ACBE41-809B-4B3E-A207-7E127961B00B}"/>
              </a:ext>
            </a:extLst>
          </p:cNvPr>
          <p:cNvSpPr>
            <a:spLocks noGrp="1"/>
          </p:cNvSpPr>
          <p:nvPr>
            <p:ph type="title"/>
          </p:nvPr>
        </p:nvSpPr>
        <p:spPr/>
        <p:txBody>
          <a:bodyPr/>
          <a:lstStyle/>
          <a:p>
            <a:endParaRPr lang="zh-CN" altLang="en-US"/>
          </a:p>
        </p:txBody>
      </p:sp>
      <p:sp>
        <p:nvSpPr>
          <p:cNvPr id="3" name="文本占位符 2">
            <a:extLst>
              <a:ext uri="{FF2B5EF4-FFF2-40B4-BE49-F238E27FC236}">
                <a16:creationId xmlns:a16="http://schemas.microsoft.com/office/drawing/2014/main" id="{54E9C07C-B6F6-4784-A415-D37007DB859B}"/>
              </a:ext>
            </a:extLst>
          </p:cNvPr>
          <p:cNvSpPr>
            <a:spLocks noGrp="1"/>
          </p:cNvSpPr>
          <p:nvPr>
            <p:ph type="body" idx="1"/>
          </p:nvPr>
        </p:nvSpPr>
        <p:spPr/>
        <p:txBody>
          <a:bodyPr/>
          <a:lstStyle/>
          <a:p>
            <a:endParaRPr lang="zh-CN" altLang="en-US"/>
          </a:p>
        </p:txBody>
      </p:sp>
      <p:pic>
        <p:nvPicPr>
          <p:cNvPr id="9" name="图片 8">
            <a:extLst>
              <a:ext uri="{FF2B5EF4-FFF2-40B4-BE49-F238E27FC236}">
                <a16:creationId xmlns:a16="http://schemas.microsoft.com/office/drawing/2014/main" id="{8ACC1298-0224-4D90-98B4-EAB63DCFB56A}"/>
              </a:ext>
            </a:extLst>
          </p:cNvPr>
          <p:cNvPicPr>
            <a:picLocks noChangeAspect="1"/>
          </p:cNvPicPr>
          <p:nvPr/>
        </p:nvPicPr>
        <p:blipFill rotWithShape="1">
          <a:blip r:embed="rId2">
            <a:extLst>
              <a:ext uri="{28A0092B-C50C-407E-A947-70E740481C1C}">
                <a14:useLocalDpi xmlns:a14="http://schemas.microsoft.com/office/drawing/2010/main" val="0"/>
              </a:ext>
            </a:extLst>
          </a:blip>
          <a:srcRect t="6107" b="9561"/>
          <a:stretch/>
        </p:blipFill>
        <p:spPr>
          <a:xfrm>
            <a:off x="4978" y="0"/>
            <a:ext cx="12853772" cy="7232650"/>
          </a:xfrm>
          <a:prstGeom prst="rect">
            <a:avLst/>
          </a:prstGeom>
        </p:spPr>
      </p:pic>
      <p:pic>
        <p:nvPicPr>
          <p:cNvPr id="11" name="图片 10">
            <a:extLst>
              <a:ext uri="{FF2B5EF4-FFF2-40B4-BE49-F238E27FC236}">
                <a16:creationId xmlns:a16="http://schemas.microsoft.com/office/drawing/2014/main" id="{140AE8A0-AD4D-4F58-9119-61D178612EFC}"/>
              </a:ext>
            </a:extLst>
          </p:cNvPr>
          <p:cNvPicPr>
            <a:picLocks noChangeAspect="1"/>
          </p:cNvPicPr>
          <p:nvPr/>
        </p:nvPicPr>
        <p:blipFill rotWithShape="1">
          <a:blip r:embed="rId3">
            <a:extLst>
              <a:ext uri="{28A0092B-C50C-407E-A947-70E740481C1C}">
                <a14:useLocalDpi xmlns:a14="http://schemas.microsoft.com/office/drawing/2010/main" val="0"/>
              </a:ext>
            </a:extLst>
          </a:blip>
          <a:srcRect l="18271" t="24583" r="18271" b="10176"/>
          <a:stretch/>
        </p:blipFill>
        <p:spPr>
          <a:xfrm>
            <a:off x="8897213" y="260985"/>
            <a:ext cx="3794508" cy="3767455"/>
          </a:xfrm>
          <a:prstGeom prst="rect">
            <a:avLst/>
          </a:prstGeom>
          <a:effectLst>
            <a:glow rad="228600">
              <a:schemeClr val="bg1">
                <a:alpha val="40000"/>
              </a:schemeClr>
            </a:glow>
            <a:outerShdw blurRad="50800" dist="38100" dir="2700000" algn="tl" rotWithShape="0">
              <a:prstClr val="black">
                <a:alpha val="40000"/>
              </a:prstClr>
            </a:outerShdw>
            <a:softEdge rad="63500"/>
          </a:effectLst>
        </p:spPr>
      </p:pic>
      <p:sp>
        <p:nvSpPr>
          <p:cNvPr id="12" name="矩形 11">
            <a:extLst>
              <a:ext uri="{FF2B5EF4-FFF2-40B4-BE49-F238E27FC236}">
                <a16:creationId xmlns:a16="http://schemas.microsoft.com/office/drawing/2014/main" id="{83226903-31FF-4C49-87B6-FCF7AF3F549D}"/>
              </a:ext>
            </a:extLst>
          </p:cNvPr>
          <p:cNvSpPr/>
          <p:nvPr/>
        </p:nvSpPr>
        <p:spPr>
          <a:xfrm>
            <a:off x="8951688" y="2698650"/>
            <a:ext cx="3823547" cy="830997"/>
          </a:xfrm>
          <a:prstGeom prst="rect">
            <a:avLst/>
          </a:prstGeom>
        </p:spPr>
        <p:txBody>
          <a:bodyPr wrap="none">
            <a:spAutoFit/>
          </a:bodyPr>
          <a:lstStyle/>
          <a:p>
            <a:r>
              <a:rPr lang="en-US" altLang="zh-CN" sz="2400" dirty="0">
                <a:solidFill>
                  <a:schemeClr val="bg1"/>
                </a:solidFill>
                <a:effectLst>
                  <a:outerShdw blurRad="38100" dist="38100" dir="2700000" algn="tl">
                    <a:srgbClr val="000000">
                      <a:alpha val="43137"/>
                    </a:srgbClr>
                  </a:outerShdw>
                </a:effectLst>
              </a:rPr>
              <a:t>Head Performance Therapist </a:t>
            </a:r>
            <a:br>
              <a:rPr lang="en-US" altLang="zh-CN" sz="2400" dirty="0">
                <a:solidFill>
                  <a:schemeClr val="bg1"/>
                </a:solidFill>
                <a:effectLst>
                  <a:outerShdw blurRad="38100" dist="38100" dir="2700000" algn="tl">
                    <a:srgbClr val="000000">
                      <a:alpha val="43137"/>
                    </a:srgbClr>
                  </a:outerShdw>
                </a:effectLst>
              </a:rPr>
            </a:br>
            <a:r>
              <a:rPr lang="en-US" altLang="zh-CN" sz="2400" dirty="0">
                <a:solidFill>
                  <a:schemeClr val="bg1"/>
                </a:solidFill>
                <a:effectLst>
                  <a:outerShdw blurRad="38100" dist="38100" dir="2700000" algn="tl">
                    <a:srgbClr val="000000">
                      <a:alpha val="43137"/>
                    </a:srgbClr>
                  </a:outerShdw>
                </a:effectLst>
              </a:rPr>
              <a:t>Chelsea Lane</a:t>
            </a:r>
            <a:endParaRPr lang="zh-CN" alt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267254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20809E9-FCDA-4DBD-8312-9418DEE09768}"/>
              </a:ext>
            </a:extLst>
          </p:cNvPr>
          <p:cNvPicPr>
            <a:picLocks noChangeAspect="1"/>
          </p:cNvPicPr>
          <p:nvPr/>
        </p:nvPicPr>
        <p:blipFill rotWithShape="1">
          <a:blip r:embed="rId2">
            <a:extLst>
              <a:ext uri="{28A0092B-C50C-407E-A947-70E740481C1C}">
                <a14:useLocalDpi xmlns:a14="http://schemas.microsoft.com/office/drawing/2010/main" val="0"/>
              </a:ext>
            </a:extLst>
          </a:blip>
          <a:srcRect b="56683"/>
          <a:stretch/>
        </p:blipFill>
        <p:spPr>
          <a:xfrm>
            <a:off x="668735" y="509988"/>
            <a:ext cx="9409547" cy="4084044"/>
          </a:xfrm>
          <a:prstGeom prst="rect">
            <a:avLst/>
          </a:prstGeom>
        </p:spPr>
      </p:pic>
      <p:pic>
        <p:nvPicPr>
          <p:cNvPr id="5" name="图片 4">
            <a:extLst>
              <a:ext uri="{FF2B5EF4-FFF2-40B4-BE49-F238E27FC236}">
                <a16:creationId xmlns:a16="http://schemas.microsoft.com/office/drawing/2014/main" id="{4521DEC5-FF8A-4F71-B274-4C54EC58CFE1}"/>
              </a:ext>
            </a:extLst>
          </p:cNvPr>
          <p:cNvPicPr>
            <a:picLocks noChangeAspect="1"/>
          </p:cNvPicPr>
          <p:nvPr/>
        </p:nvPicPr>
        <p:blipFill rotWithShape="1">
          <a:blip r:embed="rId2">
            <a:extLst>
              <a:ext uri="{28A0092B-C50C-407E-A947-70E740481C1C}">
                <a14:useLocalDpi xmlns:a14="http://schemas.microsoft.com/office/drawing/2010/main" val="0"/>
              </a:ext>
            </a:extLst>
          </a:blip>
          <a:srcRect t="43956"/>
          <a:stretch/>
        </p:blipFill>
        <p:spPr>
          <a:xfrm>
            <a:off x="6789415" y="4274390"/>
            <a:ext cx="4359782" cy="2448272"/>
          </a:xfrm>
          <a:prstGeom prst="rect">
            <a:avLst/>
          </a:prstGeom>
        </p:spPr>
      </p:pic>
    </p:spTree>
    <p:extLst>
      <p:ext uri="{BB962C8B-B14F-4D97-AF65-F5344CB8AC3E}">
        <p14:creationId xmlns:p14="http://schemas.microsoft.com/office/powerpoint/2010/main" val="29358918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C8CA04-FD94-4DBF-9AB3-57802CB80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58750" cy="7232650"/>
          </a:xfrm>
          <a:prstGeom prst="rect">
            <a:avLst/>
          </a:prstGeom>
        </p:spPr>
      </p:pic>
      <p:sp>
        <p:nvSpPr>
          <p:cNvPr id="5" name="文本框 4">
            <a:extLst>
              <a:ext uri="{FF2B5EF4-FFF2-40B4-BE49-F238E27FC236}">
                <a16:creationId xmlns:a16="http://schemas.microsoft.com/office/drawing/2014/main" id="{B7CE594F-41CA-4C1F-8FEC-A82589690651}"/>
              </a:ext>
            </a:extLst>
          </p:cNvPr>
          <p:cNvSpPr txBox="1"/>
          <p:nvPr/>
        </p:nvSpPr>
        <p:spPr>
          <a:xfrm>
            <a:off x="5490656" y="632562"/>
            <a:ext cx="1877437" cy="600293"/>
          </a:xfrm>
          <a:prstGeom prst="rect">
            <a:avLst/>
          </a:prstGeom>
          <a:noFill/>
        </p:spPr>
        <p:txBody>
          <a:bodyPr wrap="none" rtlCol="0">
            <a:spAutoFit/>
          </a:bodyPr>
          <a:lstStyle/>
          <a:p>
            <a:r>
              <a:rPr lang="zh-CN" altLang="en-US" sz="3301"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运动康复</a:t>
            </a:r>
          </a:p>
        </p:txBody>
      </p:sp>
      <p:sp>
        <p:nvSpPr>
          <p:cNvPr id="6" name="文本框 5">
            <a:extLst>
              <a:ext uri="{FF2B5EF4-FFF2-40B4-BE49-F238E27FC236}">
                <a16:creationId xmlns:a16="http://schemas.microsoft.com/office/drawing/2014/main" id="{B3DCAB3B-5602-401E-9428-5CFF4EC07782}"/>
              </a:ext>
            </a:extLst>
          </p:cNvPr>
          <p:cNvSpPr txBox="1"/>
          <p:nvPr/>
        </p:nvSpPr>
        <p:spPr>
          <a:xfrm>
            <a:off x="2570876" y="3066004"/>
            <a:ext cx="2723823" cy="600293"/>
          </a:xfrm>
          <a:prstGeom prst="rect">
            <a:avLst/>
          </a:prstGeom>
          <a:noFill/>
        </p:spPr>
        <p:txBody>
          <a:bodyPr wrap="none" rtlCol="0">
            <a:spAutoFit/>
          </a:bodyPr>
          <a:lstStyle/>
          <a:p>
            <a:pPr algn="ctr"/>
            <a:r>
              <a:rPr lang="zh-CN" altLang="en-US" sz="3301"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运动专项技术</a:t>
            </a:r>
          </a:p>
        </p:txBody>
      </p:sp>
      <p:sp>
        <p:nvSpPr>
          <p:cNvPr id="7" name="文本框 6">
            <a:extLst>
              <a:ext uri="{FF2B5EF4-FFF2-40B4-BE49-F238E27FC236}">
                <a16:creationId xmlns:a16="http://schemas.microsoft.com/office/drawing/2014/main" id="{E995858C-D620-4488-9E15-78EE16148E38}"/>
              </a:ext>
            </a:extLst>
          </p:cNvPr>
          <p:cNvSpPr txBox="1"/>
          <p:nvPr/>
        </p:nvSpPr>
        <p:spPr>
          <a:xfrm>
            <a:off x="4871505" y="4855163"/>
            <a:ext cx="2723823" cy="600293"/>
          </a:xfrm>
          <a:prstGeom prst="rect">
            <a:avLst/>
          </a:prstGeom>
          <a:noFill/>
        </p:spPr>
        <p:txBody>
          <a:bodyPr wrap="none" rtlCol="0">
            <a:spAutoFit/>
          </a:bodyPr>
          <a:lstStyle/>
          <a:p>
            <a:pPr algn="ctr"/>
            <a:r>
              <a:rPr lang="zh-CN" altLang="en-US" sz="3301"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伤病术式进程</a:t>
            </a:r>
          </a:p>
        </p:txBody>
      </p:sp>
      <p:sp>
        <p:nvSpPr>
          <p:cNvPr id="8" name="文本框 7">
            <a:extLst>
              <a:ext uri="{FF2B5EF4-FFF2-40B4-BE49-F238E27FC236}">
                <a16:creationId xmlns:a16="http://schemas.microsoft.com/office/drawing/2014/main" id="{6F0B01EB-7DEE-450F-9743-B9DC3DFFB921}"/>
              </a:ext>
            </a:extLst>
          </p:cNvPr>
          <p:cNvSpPr txBox="1"/>
          <p:nvPr/>
        </p:nvSpPr>
        <p:spPr>
          <a:xfrm>
            <a:off x="6615524" y="3066003"/>
            <a:ext cx="2723823" cy="600293"/>
          </a:xfrm>
          <a:prstGeom prst="rect">
            <a:avLst/>
          </a:prstGeom>
          <a:noFill/>
        </p:spPr>
        <p:txBody>
          <a:bodyPr wrap="none" rtlCol="0">
            <a:spAutoFit/>
          </a:bodyPr>
          <a:lstStyle/>
          <a:p>
            <a:pPr algn="ctr"/>
            <a:r>
              <a:rPr lang="zh-CN" altLang="en-US" sz="3301"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患者个人特质</a:t>
            </a:r>
          </a:p>
        </p:txBody>
      </p:sp>
    </p:spTree>
    <p:extLst>
      <p:ext uri="{BB962C8B-B14F-4D97-AF65-F5344CB8AC3E}">
        <p14:creationId xmlns:p14="http://schemas.microsoft.com/office/powerpoint/2010/main" val="31960139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9665082" y="2192655"/>
            <a:ext cx="2569210" cy="1325880"/>
          </a:xfrm>
        </p:spPr>
        <p:txBody>
          <a:bodyPr/>
          <a:lstStyle/>
          <a:p>
            <a:r>
              <a:rPr lang="en-US" altLang="zh-CN" dirty="0"/>
              <a:t>03</a:t>
            </a:r>
          </a:p>
        </p:txBody>
      </p:sp>
      <p:sp>
        <p:nvSpPr>
          <p:cNvPr id="4" name="文本占位符 3"/>
          <p:cNvSpPr>
            <a:spLocks noGrp="1"/>
          </p:cNvSpPr>
          <p:nvPr>
            <p:ph type="body" idx="1"/>
          </p:nvPr>
        </p:nvSpPr>
        <p:spPr>
          <a:xfrm>
            <a:off x="6357367" y="3926205"/>
            <a:ext cx="5920105" cy="1075690"/>
          </a:xfrm>
        </p:spPr>
        <p:txBody>
          <a:bodyPr>
            <a:normAutofit fontScale="92500"/>
          </a:bodyPr>
          <a:lstStyle/>
          <a:p>
            <a:r>
              <a:rPr lang="zh-CN" altLang="en-US" dirty="0">
                <a:latin typeface="微软雅黑" panose="020B0503020204020204" pitchFamily="34" charset="-122"/>
                <a:ea typeface="微软雅黑" panose="020B0503020204020204" pitchFamily="34" charset="-122"/>
                <a:cs typeface="+mn-ea"/>
                <a:sym typeface="+mn-lt"/>
              </a:rPr>
              <a:t>运动伤害风险与管理策略</a:t>
            </a:r>
          </a:p>
        </p:txBody>
      </p:sp>
    </p:spTree>
  </p:cSld>
  <p:clrMapOvr>
    <a:masterClrMapping/>
  </p:clrMapOvr>
  <mc:AlternateContent xmlns:mc="http://schemas.openxmlformats.org/markup-compatibility/2006" xmlns:p14="http://schemas.microsoft.com/office/powerpoint/2010/main">
    <mc:Choice Requires="p14">
      <p:transition spd="slow" p14:dur="1250" advClick="0" advTm="2000">
        <p14:switch dir="l"/>
      </p:transition>
    </mc:Choice>
    <mc:Fallback xmlns="">
      <p:transition spd="slow" advClick="0" advTm="2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90200" y="336452"/>
            <a:ext cx="7447915" cy="1033145"/>
          </a:xfrm>
        </p:spPr>
        <p:txBody>
          <a:bodyPr/>
          <a:lstStyle/>
          <a:p>
            <a:r>
              <a:rPr lang="zh-CN" altLang="en-US" dirty="0"/>
              <a:t>一、运动伤害的成因</a:t>
            </a:r>
          </a:p>
        </p:txBody>
      </p:sp>
      <p:sp>
        <p:nvSpPr>
          <p:cNvPr id="7" name="Rectangle 3">
            <a:extLst>
              <a:ext uri="{FF2B5EF4-FFF2-40B4-BE49-F238E27FC236}">
                <a16:creationId xmlns:a16="http://schemas.microsoft.com/office/drawing/2014/main" id="{DFC60BDD-E952-4F94-AF86-129F84A61399}"/>
              </a:ext>
            </a:extLst>
          </p:cNvPr>
          <p:cNvSpPr txBox="1">
            <a:spLocks/>
          </p:cNvSpPr>
          <p:nvPr/>
        </p:nvSpPr>
        <p:spPr>
          <a:xfrm>
            <a:off x="5013698" y="1825625"/>
            <a:ext cx="4209030" cy="4351338"/>
          </a:xfrm>
          <a:prstGeom prst="rect">
            <a:avLst/>
          </a:prstGeom>
        </p:spPr>
        <p:txBody>
          <a:bodyPr vert="horz" wrap="square" lIns="91440" tIns="45720" rIns="91440" bIns="45720" anchor="t">
            <a:normAutofit fontScale="92500" lnSpcReduction="10000"/>
          </a:bodyPr>
          <a:lstStyle>
            <a:lvl1pPr marL="228600" lvl="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zh-CN" altLang="en-US" sz="3200">
                <a:solidFill>
                  <a:schemeClr val="bg1"/>
                </a:solidFill>
              </a:rPr>
              <a:t>作死：</a:t>
            </a:r>
            <a:br>
              <a:rPr lang="zh-CN" altLang="en-US" sz="3200">
                <a:solidFill>
                  <a:schemeClr val="bg1"/>
                </a:solidFill>
              </a:rPr>
            </a:br>
            <a:r>
              <a:rPr lang="zh-CN" altLang="en-US" sz="3000">
                <a:solidFill>
                  <a:schemeClr val="bg1"/>
                </a:solidFill>
              </a:rPr>
              <a:t>错估合适的运动</a:t>
            </a:r>
          </a:p>
          <a:p>
            <a:pPr fontAlgn="auto">
              <a:spcAft>
                <a:spcPts val="0"/>
              </a:spcAft>
            </a:pPr>
            <a:r>
              <a:rPr lang="zh-CN" altLang="en-US" sz="3200">
                <a:solidFill>
                  <a:schemeClr val="bg1"/>
                </a:solidFill>
              </a:rPr>
              <a:t>撩骚：</a:t>
            </a:r>
            <a:br>
              <a:rPr lang="zh-CN" altLang="zh-TW" sz="3200">
                <a:solidFill>
                  <a:schemeClr val="bg1"/>
                </a:solidFill>
              </a:rPr>
            </a:br>
            <a:r>
              <a:rPr lang="zh-CN" altLang="en-US" sz="3000">
                <a:solidFill>
                  <a:schemeClr val="bg1"/>
                </a:solidFill>
              </a:rPr>
              <a:t>运动过量、过劳</a:t>
            </a:r>
          </a:p>
          <a:p>
            <a:pPr fontAlgn="auto">
              <a:spcAft>
                <a:spcPts val="0"/>
              </a:spcAft>
            </a:pPr>
            <a:r>
              <a:rPr lang="zh-CN" altLang="en-US" sz="3200">
                <a:solidFill>
                  <a:schemeClr val="bg1"/>
                </a:solidFill>
              </a:rPr>
              <a:t>闹停：</a:t>
            </a:r>
            <a:br>
              <a:rPr lang="zh-CN" altLang="en-US" sz="3200">
                <a:solidFill>
                  <a:schemeClr val="bg1"/>
                </a:solidFill>
              </a:rPr>
            </a:br>
            <a:r>
              <a:rPr lang="zh-CN" altLang="en-US" sz="3000">
                <a:solidFill>
                  <a:schemeClr val="bg1"/>
                </a:solidFill>
              </a:rPr>
              <a:t>运动前身心疲劳</a:t>
            </a:r>
          </a:p>
          <a:p>
            <a:pPr fontAlgn="auto">
              <a:spcAft>
                <a:spcPts val="0"/>
              </a:spcAft>
            </a:pPr>
            <a:r>
              <a:rPr lang="zh-CN" altLang="en-US" sz="3200">
                <a:solidFill>
                  <a:schemeClr val="bg1"/>
                </a:solidFill>
              </a:rPr>
              <a:t>五迷三道：</a:t>
            </a:r>
            <a:br>
              <a:rPr lang="zh-CN" altLang="zh-TW" sz="3200">
                <a:solidFill>
                  <a:schemeClr val="bg1"/>
                </a:solidFill>
              </a:rPr>
            </a:br>
            <a:r>
              <a:rPr lang="zh-CN" altLang="en-US" sz="3000">
                <a:solidFill>
                  <a:schemeClr val="bg1"/>
                </a:solidFill>
              </a:rPr>
              <a:t>紧张或精神不集中</a:t>
            </a:r>
          </a:p>
          <a:p>
            <a:pPr fontAlgn="auto">
              <a:spcAft>
                <a:spcPts val="0"/>
              </a:spcAft>
            </a:pPr>
            <a:r>
              <a:rPr lang="zh-CN" altLang="en-US" sz="3200">
                <a:solidFill>
                  <a:schemeClr val="bg1"/>
                </a:solidFill>
              </a:rPr>
              <a:t>吊儿郎当：</a:t>
            </a:r>
            <a:br>
              <a:rPr lang="zh-CN" altLang="en-US" sz="3200">
                <a:solidFill>
                  <a:schemeClr val="bg1"/>
                </a:solidFill>
              </a:rPr>
            </a:br>
            <a:r>
              <a:rPr lang="zh-CN" altLang="en-US" sz="3000">
                <a:solidFill>
                  <a:schemeClr val="bg1"/>
                </a:solidFill>
              </a:rPr>
              <a:t>热身与伸展不够</a:t>
            </a:r>
            <a:endParaRPr lang="zh-TW" altLang="en-US" sz="3000" dirty="0">
              <a:solidFill>
                <a:schemeClr val="bg1"/>
              </a:solidFill>
            </a:endParaRPr>
          </a:p>
        </p:txBody>
      </p:sp>
      <p:pic>
        <p:nvPicPr>
          <p:cNvPr id="8" name="内容占位符 4">
            <a:extLst>
              <a:ext uri="{FF2B5EF4-FFF2-40B4-BE49-F238E27FC236}">
                <a16:creationId xmlns:a16="http://schemas.microsoft.com/office/drawing/2014/main" id="{7BCFB06F-CDFB-40E3-B0DE-63DC62225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200" y="1825625"/>
            <a:ext cx="3414991" cy="4037428"/>
          </a:xfrm>
          <a:prstGeom prst="rect">
            <a:avLst/>
          </a:prstGeom>
        </p:spPr>
      </p:pic>
    </p:spTree>
    <p:extLst>
      <p:ext uri="{BB962C8B-B14F-4D97-AF65-F5344CB8AC3E}">
        <p14:creationId xmlns:p14="http://schemas.microsoft.com/office/powerpoint/2010/main" val="14784833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B3D38F-7640-4860-A681-95E1C34C7E45}"/>
              </a:ext>
            </a:extLst>
          </p:cNvPr>
          <p:cNvSpPr>
            <a:spLocks noGrp="1"/>
          </p:cNvSpPr>
          <p:nvPr>
            <p:ph type="title"/>
          </p:nvPr>
        </p:nvSpPr>
        <p:spPr/>
        <p:txBody>
          <a:bodyPr/>
          <a:lstStyle/>
          <a:p>
            <a:r>
              <a:rPr lang="zh-CN" altLang="en-US" dirty="0">
                <a:latin typeface="微软雅黑" panose="020B0503020204020204" charset="-122"/>
                <a:ea typeface="微软雅黑" panose="020B0503020204020204" charset="-122"/>
              </a:rPr>
              <a:t>运动伤害的成因（续）</a:t>
            </a:r>
            <a:endParaRPr lang="zh-CN" altLang="en-US" dirty="0"/>
          </a:p>
        </p:txBody>
      </p:sp>
      <p:sp>
        <p:nvSpPr>
          <p:cNvPr id="5" name="Rectangle 3">
            <a:extLst>
              <a:ext uri="{FF2B5EF4-FFF2-40B4-BE49-F238E27FC236}">
                <a16:creationId xmlns:a16="http://schemas.microsoft.com/office/drawing/2014/main" id="{3D769E32-283D-4C8B-A1E7-94EB9896D361}"/>
              </a:ext>
            </a:extLst>
          </p:cNvPr>
          <p:cNvSpPr txBox="1">
            <a:spLocks/>
          </p:cNvSpPr>
          <p:nvPr/>
        </p:nvSpPr>
        <p:spPr>
          <a:xfrm>
            <a:off x="5316689" y="1825625"/>
            <a:ext cx="4209030" cy="4351338"/>
          </a:xfrm>
          <a:prstGeom prst="rect">
            <a:avLst/>
          </a:prstGeom>
        </p:spPr>
        <p:txBody>
          <a:bodyPr vert="horz" wrap="square" lIns="91440" tIns="45720" rIns="91440" bIns="45720" anchor="t">
            <a:normAutofit fontScale="92500" lnSpcReduction="10000"/>
          </a:bodyPr>
          <a:lstStyle>
            <a:lvl1pPr marL="228600" lvl="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zh-CN" altLang="en-US" sz="3200" dirty="0">
                <a:solidFill>
                  <a:schemeClr val="bg1"/>
                </a:solidFill>
              </a:rPr>
              <a:t>半拉子：</a:t>
            </a:r>
            <a:br>
              <a:rPr lang="zh-CN" altLang="zh-TW" sz="3200" dirty="0">
                <a:solidFill>
                  <a:schemeClr val="bg1"/>
                </a:solidFill>
              </a:rPr>
            </a:br>
            <a:r>
              <a:rPr lang="zh-CN" altLang="en-US" sz="3000" dirty="0">
                <a:solidFill>
                  <a:schemeClr val="bg1"/>
                </a:solidFill>
              </a:rPr>
              <a:t>技巧不熟练或错误</a:t>
            </a:r>
          </a:p>
          <a:p>
            <a:pPr fontAlgn="auto">
              <a:spcAft>
                <a:spcPts val="0"/>
              </a:spcAft>
            </a:pPr>
            <a:r>
              <a:rPr lang="zh-CN" altLang="en-US" sz="3200" dirty="0">
                <a:solidFill>
                  <a:schemeClr val="bg1"/>
                </a:solidFill>
              </a:rPr>
              <a:t>喇忽：</a:t>
            </a:r>
            <a:br>
              <a:rPr lang="zh-CN" altLang="zh-TW" sz="3200" dirty="0">
                <a:solidFill>
                  <a:schemeClr val="bg1"/>
                </a:solidFill>
              </a:rPr>
            </a:br>
            <a:r>
              <a:rPr lang="zh-CN" altLang="en-US" sz="3000" dirty="0">
                <a:solidFill>
                  <a:schemeClr val="bg1"/>
                </a:solidFill>
              </a:rPr>
              <a:t>场地、装备有缺陷</a:t>
            </a:r>
          </a:p>
          <a:p>
            <a:pPr fontAlgn="auto">
              <a:spcAft>
                <a:spcPts val="0"/>
              </a:spcAft>
            </a:pPr>
            <a:r>
              <a:rPr lang="zh-CN" altLang="en-US" sz="3200" dirty="0">
                <a:solidFill>
                  <a:schemeClr val="bg1"/>
                </a:solidFill>
              </a:rPr>
              <a:t>棒槌：</a:t>
            </a:r>
            <a:br>
              <a:rPr lang="zh-CN" altLang="zh-TW" sz="3200" dirty="0">
                <a:solidFill>
                  <a:schemeClr val="bg1"/>
                </a:solidFill>
              </a:rPr>
            </a:br>
            <a:r>
              <a:rPr lang="zh-CN" altLang="en-US" sz="3000" dirty="0">
                <a:solidFill>
                  <a:schemeClr val="bg1"/>
                </a:solidFill>
              </a:rPr>
              <a:t>环境不适合</a:t>
            </a:r>
          </a:p>
          <a:p>
            <a:pPr fontAlgn="auto">
              <a:spcAft>
                <a:spcPts val="0"/>
              </a:spcAft>
            </a:pPr>
            <a:r>
              <a:rPr lang="zh-CN" altLang="en-US" sz="3200" dirty="0">
                <a:solidFill>
                  <a:schemeClr val="bg1"/>
                </a:solidFill>
              </a:rPr>
              <a:t>抽冷子：</a:t>
            </a:r>
            <a:br>
              <a:rPr lang="zh-CN" altLang="zh-TW" sz="3200" dirty="0">
                <a:solidFill>
                  <a:schemeClr val="bg1"/>
                </a:solidFill>
              </a:rPr>
            </a:br>
            <a:r>
              <a:rPr lang="zh-CN" altLang="en-US" sz="3000" dirty="0">
                <a:solidFill>
                  <a:schemeClr val="bg1"/>
                </a:solidFill>
              </a:rPr>
              <a:t>有意或无意的犯规</a:t>
            </a:r>
          </a:p>
          <a:p>
            <a:pPr fontAlgn="auto">
              <a:spcAft>
                <a:spcPts val="0"/>
              </a:spcAft>
            </a:pPr>
            <a:r>
              <a:rPr lang="zh-CN" altLang="en-US" sz="3200" dirty="0">
                <a:solidFill>
                  <a:schemeClr val="bg1"/>
                </a:solidFill>
              </a:rPr>
              <a:t>抓瞎</a:t>
            </a:r>
            <a:r>
              <a:rPr lang="zh-TW" altLang="en-US" sz="3200" dirty="0">
                <a:solidFill>
                  <a:schemeClr val="bg1"/>
                </a:solidFill>
              </a:rPr>
              <a:t>：</a:t>
            </a:r>
            <a:br>
              <a:rPr lang="zh-TW" altLang="en-US" sz="3200" dirty="0">
                <a:solidFill>
                  <a:schemeClr val="bg1"/>
                </a:solidFill>
              </a:rPr>
            </a:br>
            <a:r>
              <a:rPr lang="zh-TW" altLang="en-US" sz="3000" dirty="0">
                <a:solidFill>
                  <a:schemeClr val="bg1"/>
                </a:solidFill>
              </a:rPr>
              <a:t>其它意外事件</a:t>
            </a:r>
          </a:p>
        </p:txBody>
      </p:sp>
      <p:pic>
        <p:nvPicPr>
          <p:cNvPr id="6" name="内容占位符 8">
            <a:extLst>
              <a:ext uri="{FF2B5EF4-FFF2-40B4-BE49-F238E27FC236}">
                <a16:creationId xmlns:a16="http://schemas.microsoft.com/office/drawing/2014/main" id="{EB5DAC04-E868-4EFB-A806-A961D03F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029" y="2525044"/>
            <a:ext cx="4208462" cy="2952499"/>
          </a:xfrm>
          <a:prstGeom prst="rect">
            <a:avLst/>
          </a:prstGeom>
        </p:spPr>
      </p:pic>
    </p:spTree>
    <p:extLst>
      <p:ext uri="{BB962C8B-B14F-4D97-AF65-F5344CB8AC3E}">
        <p14:creationId xmlns:p14="http://schemas.microsoft.com/office/powerpoint/2010/main" val="493831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a:bodyPr>
          <a:lstStyle/>
          <a:p>
            <a:r>
              <a:rPr lang="zh-CN" altLang="en-US" dirty="0">
                <a:latin typeface="微软雅黑" panose="020B0503020204020204" pitchFamily="34" charset="-122"/>
                <a:ea typeface="微软雅黑" panose="020B0503020204020204" pitchFamily="34" charset="-122"/>
                <a:cs typeface="+mn-ea"/>
                <a:sym typeface="+mn-lt"/>
              </a:rPr>
              <a:t>课程目标</a:t>
            </a:r>
            <a:endParaRPr lang="zh-CN" altLang="en-US" dirty="0"/>
          </a:p>
        </p:txBody>
      </p:sp>
      <p:sp>
        <p:nvSpPr>
          <p:cNvPr id="6" name="文本占位符 5">
            <a:extLst>
              <a:ext uri="{FF2B5EF4-FFF2-40B4-BE49-F238E27FC236}">
                <a16:creationId xmlns:a16="http://schemas.microsoft.com/office/drawing/2014/main" id="{1728257E-D2EC-486B-8D5A-F0355B2A2648}"/>
              </a:ext>
            </a:extLst>
          </p:cNvPr>
          <p:cNvSpPr>
            <a:spLocks noGrp="1"/>
          </p:cNvSpPr>
          <p:nvPr>
            <p:ph type="body" idx="1"/>
          </p:nvPr>
        </p:nvSpPr>
        <p:spPr/>
        <p:txBody>
          <a:bodyPr/>
          <a:lstStyle/>
          <a:p>
            <a:pPr marL="457200" indent="-457200">
              <a:buFont typeface="Arial" panose="020B0604020202020204" pitchFamily="34" charset="0"/>
              <a:buChar char="•"/>
            </a:pPr>
            <a:r>
              <a:rPr lang="zh-CN" altLang="en-US" dirty="0"/>
              <a:t>了解体医融合的职业发展。</a:t>
            </a:r>
            <a:endParaRPr lang="en-US" altLang="zh-CN" dirty="0"/>
          </a:p>
          <a:p>
            <a:pPr marL="457200" indent="-457200">
              <a:buFont typeface="Arial" panose="020B0604020202020204" pitchFamily="34" charset="0"/>
              <a:buChar char="•"/>
            </a:pPr>
            <a:r>
              <a:rPr lang="zh-CN" altLang="en-US" dirty="0"/>
              <a:t>分辨体育医务团队的成员与其职责。</a:t>
            </a:r>
          </a:p>
          <a:p>
            <a:pPr marL="457200" indent="-457200">
              <a:buFont typeface="Arial" panose="020B0604020202020204" pitchFamily="34" charset="0"/>
              <a:buChar char="•"/>
            </a:pPr>
            <a:r>
              <a:rPr lang="zh-CN" altLang="en-US" dirty="0"/>
              <a:t>辨识运动伤害的类型、预防伤害发生。</a:t>
            </a:r>
          </a:p>
          <a:p>
            <a:pPr marL="457200" indent="-457200">
              <a:buFont typeface="Arial" panose="020B0604020202020204" pitchFamily="34" charset="0"/>
              <a:buChar char="•"/>
            </a:pPr>
            <a:r>
              <a:rPr lang="zh-CN" altLang="en-US" dirty="0"/>
              <a:t>诠释组织痊愈的过程、反应与各阶段的目标。</a:t>
            </a:r>
          </a:p>
          <a:p>
            <a:pPr marL="457200" indent="-457200">
              <a:buFont typeface="Arial" panose="020B0604020202020204" pitchFamily="34" charset="0"/>
              <a:buChar char="•"/>
            </a:pPr>
            <a:r>
              <a:rPr lang="zh-CN" altLang="en-US" dirty="0"/>
              <a:t>执行运动损伤的应急处理。</a:t>
            </a:r>
          </a:p>
          <a:p>
            <a:pPr marL="457200" indent="-457200">
              <a:buFont typeface="Arial" panose="020B0604020202020204" pitchFamily="34" charset="0"/>
              <a:buChar char="•"/>
            </a:pPr>
            <a:r>
              <a:rPr lang="zh-CN" altLang="en-US" dirty="0"/>
              <a:t>描述运动防护师在伤害预防与康复上的角色。</a:t>
            </a:r>
          </a:p>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250" advClick="0" advTm="2000">
        <p14:switch dir="l"/>
      </p:transition>
    </mc:Choice>
    <mc:Fallback xmlns="">
      <p:transition spd="slow" advClick="0" advTm="2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2E6953-F6B4-4565-AF17-EC98357E3964}"/>
              </a:ext>
            </a:extLst>
          </p:cNvPr>
          <p:cNvSpPr>
            <a:spLocks noGrp="1"/>
          </p:cNvSpPr>
          <p:nvPr>
            <p:ph type="title"/>
          </p:nvPr>
        </p:nvSpPr>
        <p:spPr/>
        <p:txBody>
          <a:bodyPr>
            <a:normAutofit/>
          </a:bodyPr>
          <a:lstStyle/>
          <a:p>
            <a:r>
              <a:rPr lang="zh-CN" altLang="en-US" dirty="0"/>
              <a:t>二、运动伤害的因果关系模式</a:t>
            </a:r>
          </a:p>
        </p:txBody>
      </p:sp>
      <p:sp>
        <p:nvSpPr>
          <p:cNvPr id="6" name="Rectangle 3">
            <a:extLst>
              <a:ext uri="{FF2B5EF4-FFF2-40B4-BE49-F238E27FC236}">
                <a16:creationId xmlns:a16="http://schemas.microsoft.com/office/drawing/2014/main" id="{3D4DE0F9-851B-4899-BA9D-8E5C91BDAAC3}"/>
              </a:ext>
            </a:extLst>
          </p:cNvPr>
          <p:cNvSpPr txBox="1">
            <a:spLocks/>
          </p:cNvSpPr>
          <p:nvPr/>
        </p:nvSpPr>
        <p:spPr>
          <a:xfrm>
            <a:off x="1987104" y="2105049"/>
            <a:ext cx="3241675" cy="4319588"/>
          </a:xfrm>
          <a:prstGeom prst="rect">
            <a:avLst/>
          </a:prstGeom>
          <a:ln>
            <a:solidFill>
              <a:schemeClr val="tx1"/>
            </a:solidFill>
            <a:miter/>
          </a:ln>
        </p:spPr>
        <p:txBody>
          <a:bodyPr wrap="square" lIns="91440" tIns="45720" rIns="91440" bIns="45720" anchor="t"/>
          <a:lstStyle>
            <a:lvl1pPr marL="228600" lvl="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9405" indent="-319405" fontAlgn="auto">
              <a:spcAft>
                <a:spcPts val="0"/>
              </a:spcAft>
            </a:pPr>
            <a:r>
              <a:rPr lang="zh-TW" altLang="en-US" dirty="0">
                <a:latin typeface="楷体" panose="02010609060101010101" pitchFamily="49" charset="-122"/>
                <a:ea typeface="楷体" panose="02010609060101010101" pitchFamily="49" charset="-122"/>
              </a:rPr>
              <a:t>内在风险因素</a:t>
            </a:r>
          </a:p>
          <a:p>
            <a:pPr marL="640080" lvl="1" indent="-273050" fontAlgn="auto">
              <a:spcAft>
                <a:spcPts val="0"/>
              </a:spcAft>
            </a:pPr>
            <a:r>
              <a:rPr lang="zh-TW" altLang="en-US" sz="1900" dirty="0">
                <a:latin typeface="楷体" panose="02010609060101010101" pitchFamily="49" charset="-122"/>
                <a:ea typeface="楷体" panose="02010609060101010101" pitchFamily="49" charset="-122"/>
              </a:rPr>
              <a:t>年龄</a:t>
            </a:r>
          </a:p>
          <a:p>
            <a:pPr marL="640080" lvl="1" indent="-273050" fontAlgn="auto">
              <a:spcAft>
                <a:spcPts val="0"/>
              </a:spcAft>
            </a:pPr>
            <a:r>
              <a:rPr lang="zh-TW" altLang="en-US" sz="1900" dirty="0">
                <a:latin typeface="楷体" panose="02010609060101010101" pitchFamily="49" charset="-122"/>
                <a:ea typeface="楷体" panose="02010609060101010101" pitchFamily="49" charset="-122"/>
              </a:rPr>
              <a:t>性别</a:t>
            </a:r>
          </a:p>
          <a:p>
            <a:pPr marL="640080" lvl="1" indent="-273050" fontAlgn="auto">
              <a:spcAft>
                <a:spcPts val="0"/>
              </a:spcAft>
            </a:pPr>
            <a:r>
              <a:rPr lang="zh-TW" altLang="en-US" sz="1900" dirty="0">
                <a:latin typeface="楷体" panose="02010609060101010101" pitchFamily="49" charset="-122"/>
                <a:ea typeface="楷体" panose="02010609060101010101" pitchFamily="49" charset="-122"/>
              </a:rPr>
              <a:t>身体组成</a:t>
            </a:r>
          </a:p>
          <a:p>
            <a:pPr lvl="2" fontAlgn="auto">
              <a:spcAft>
                <a:spcPts val="0"/>
              </a:spcAft>
              <a:buFont typeface="Wingdings" panose="05000000000000000000" pitchFamily="2" charset="2"/>
              <a:buChar char="¡"/>
            </a:pPr>
            <a:r>
              <a:rPr lang="zh-TW" altLang="en-US" sz="1800" dirty="0">
                <a:latin typeface="楷体" panose="02010609060101010101" pitchFamily="49" charset="-122"/>
                <a:ea typeface="楷体" panose="02010609060101010101" pitchFamily="49" charset="-122"/>
              </a:rPr>
              <a:t>体重、体脂肪</a:t>
            </a:r>
            <a:r>
              <a:rPr lang="en-US" altLang="zh-TW" sz="1800" dirty="0">
                <a:latin typeface="楷体" panose="02010609060101010101" pitchFamily="49" charset="-122"/>
                <a:ea typeface="楷体" panose="02010609060101010101" pitchFamily="49" charset="-122"/>
              </a:rPr>
              <a:t>…</a:t>
            </a:r>
          </a:p>
          <a:p>
            <a:pPr marL="640080" lvl="1" indent="-273050" fontAlgn="auto">
              <a:spcAft>
                <a:spcPts val="0"/>
              </a:spcAft>
            </a:pPr>
            <a:r>
              <a:rPr lang="zh-TW" altLang="en-US" sz="1900" dirty="0">
                <a:latin typeface="楷体" panose="02010609060101010101" pitchFamily="49" charset="-122"/>
                <a:ea typeface="楷体" panose="02010609060101010101" pitchFamily="49" charset="-122"/>
              </a:rPr>
              <a:t>健康状态</a:t>
            </a:r>
          </a:p>
          <a:p>
            <a:pPr lvl="2" fontAlgn="auto">
              <a:spcAft>
                <a:spcPts val="0"/>
              </a:spcAft>
              <a:buFont typeface="Wingdings" panose="05000000000000000000" pitchFamily="2" charset="2"/>
              <a:buChar char="¡"/>
            </a:pPr>
            <a:r>
              <a:rPr lang="zh-TW" altLang="en-US" sz="1800" dirty="0">
                <a:latin typeface="楷体" panose="02010609060101010101" pitchFamily="49" charset="-122"/>
                <a:ea typeface="楷体" panose="02010609060101010101" pitchFamily="49" charset="-122"/>
              </a:rPr>
              <a:t>病史、旧伤</a:t>
            </a:r>
            <a:r>
              <a:rPr lang="en-US" altLang="zh-TW" sz="1800" dirty="0">
                <a:latin typeface="楷体" panose="02010609060101010101" pitchFamily="49" charset="-122"/>
                <a:ea typeface="楷体" panose="02010609060101010101" pitchFamily="49" charset="-122"/>
              </a:rPr>
              <a:t>…</a:t>
            </a:r>
          </a:p>
          <a:p>
            <a:pPr marL="640080" lvl="1" indent="-273050" fontAlgn="auto">
              <a:spcAft>
                <a:spcPts val="0"/>
              </a:spcAft>
            </a:pPr>
            <a:r>
              <a:rPr lang="zh-TW" altLang="en-US" sz="1900" dirty="0">
                <a:latin typeface="楷体" panose="02010609060101010101" pitchFamily="49" charset="-122"/>
                <a:ea typeface="楷体" panose="02010609060101010101" pitchFamily="49" charset="-122"/>
              </a:rPr>
              <a:t>体适能</a:t>
            </a:r>
          </a:p>
          <a:p>
            <a:pPr lvl="2" fontAlgn="auto">
              <a:spcAft>
                <a:spcPts val="0"/>
              </a:spcAft>
              <a:buFont typeface="Wingdings" panose="05000000000000000000" pitchFamily="2" charset="2"/>
              <a:buChar char="¡"/>
            </a:pPr>
            <a:r>
              <a:rPr lang="zh-TW" altLang="en-US" sz="1800" dirty="0">
                <a:latin typeface="楷体" panose="02010609060101010101" pitchFamily="49" charset="-122"/>
                <a:ea typeface="楷体" panose="02010609060101010101" pitchFamily="49" charset="-122"/>
              </a:rPr>
              <a:t>肌力、摄氧量</a:t>
            </a:r>
            <a:r>
              <a:rPr lang="en-US" altLang="zh-TW" sz="1800" dirty="0">
                <a:latin typeface="楷体" panose="02010609060101010101" pitchFamily="49" charset="-122"/>
                <a:ea typeface="楷体" panose="02010609060101010101" pitchFamily="49" charset="-122"/>
              </a:rPr>
              <a:t>…</a:t>
            </a:r>
          </a:p>
          <a:p>
            <a:pPr marL="640080" lvl="1" indent="-273050" fontAlgn="auto">
              <a:spcAft>
                <a:spcPts val="0"/>
              </a:spcAft>
            </a:pPr>
            <a:r>
              <a:rPr lang="zh-TW" altLang="en-US" sz="1900" dirty="0">
                <a:latin typeface="楷体" panose="02010609060101010101" pitchFamily="49" charset="-122"/>
                <a:ea typeface="楷体" panose="02010609060101010101" pitchFamily="49" charset="-122"/>
              </a:rPr>
              <a:t>解剖结构</a:t>
            </a:r>
          </a:p>
          <a:p>
            <a:pPr marL="640080" lvl="1" indent="-273050" fontAlgn="auto">
              <a:spcAft>
                <a:spcPts val="0"/>
              </a:spcAft>
            </a:pPr>
            <a:r>
              <a:rPr lang="zh-TW" altLang="en-US" sz="1900" dirty="0">
                <a:latin typeface="楷体" panose="02010609060101010101" pitchFamily="49" charset="-122"/>
                <a:ea typeface="楷体" panose="02010609060101010101" pitchFamily="49" charset="-122"/>
              </a:rPr>
              <a:t>技术水平</a:t>
            </a:r>
          </a:p>
        </p:txBody>
      </p:sp>
      <p:sp>
        <p:nvSpPr>
          <p:cNvPr id="7" name="Rectangle 4">
            <a:extLst>
              <a:ext uri="{FF2B5EF4-FFF2-40B4-BE49-F238E27FC236}">
                <a16:creationId xmlns:a16="http://schemas.microsoft.com/office/drawing/2014/main" id="{0321356B-276F-434C-81D1-6B2C18359938}"/>
              </a:ext>
            </a:extLst>
          </p:cNvPr>
          <p:cNvSpPr txBox="1">
            <a:spLocks/>
          </p:cNvSpPr>
          <p:nvPr/>
        </p:nvSpPr>
        <p:spPr>
          <a:xfrm>
            <a:off x="5473255" y="4121173"/>
            <a:ext cx="2419350" cy="2303463"/>
          </a:xfrm>
          <a:prstGeom prst="rect">
            <a:avLst/>
          </a:prstGeom>
          <a:ln>
            <a:solidFill>
              <a:schemeClr val="tx1"/>
            </a:solidFill>
            <a:miter/>
          </a:ln>
        </p:spPr>
        <p:txBody>
          <a:bodyPr wrap="square" lIns="91440" tIns="45720" rIns="91440" bIns="45720" anchor="t"/>
          <a:lstStyle>
            <a:lvl1pPr marL="228600" lvl="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9405" indent="-319405" fontAlgn="auto">
              <a:spcAft>
                <a:spcPts val="0"/>
              </a:spcAft>
            </a:pPr>
            <a:r>
              <a:rPr lang="zh-TW" altLang="en-US" dirty="0">
                <a:latin typeface="楷体" panose="02010609060101010101" pitchFamily="49" charset="-122"/>
                <a:ea typeface="楷体" panose="02010609060101010101" pitchFamily="49" charset="-122"/>
              </a:rPr>
              <a:t>外部风险因素</a:t>
            </a:r>
          </a:p>
          <a:p>
            <a:pPr marL="640080" lvl="1" indent="-273050" fontAlgn="auto">
              <a:spcAft>
                <a:spcPts val="0"/>
              </a:spcAft>
            </a:pPr>
            <a:r>
              <a:rPr lang="zh-TW" altLang="en-US" sz="1900" dirty="0">
                <a:latin typeface="楷体" panose="02010609060101010101" pitchFamily="49" charset="-122"/>
                <a:ea typeface="楷体" panose="02010609060101010101" pitchFamily="49" charset="-122"/>
              </a:rPr>
              <a:t>人</a:t>
            </a:r>
          </a:p>
          <a:p>
            <a:pPr marL="640080" lvl="1" indent="-273050" fontAlgn="auto">
              <a:spcAft>
                <a:spcPts val="0"/>
              </a:spcAft>
            </a:pPr>
            <a:r>
              <a:rPr lang="zh-TW" altLang="en-US" sz="1900" dirty="0">
                <a:latin typeface="楷体" panose="02010609060101010101" pitchFamily="49" charset="-122"/>
                <a:ea typeface="楷体" panose="02010609060101010101" pitchFamily="49" charset="-122"/>
              </a:rPr>
              <a:t>护具</a:t>
            </a:r>
          </a:p>
          <a:p>
            <a:pPr marL="640080" lvl="1" indent="-273050" fontAlgn="auto">
              <a:spcAft>
                <a:spcPts val="0"/>
              </a:spcAft>
            </a:pPr>
            <a:r>
              <a:rPr lang="zh-TW" altLang="en-US" sz="1900" dirty="0">
                <a:latin typeface="楷体" panose="02010609060101010101" pitchFamily="49" charset="-122"/>
                <a:ea typeface="楷体" panose="02010609060101010101" pitchFamily="49" charset="-122"/>
              </a:rPr>
              <a:t>运动设备</a:t>
            </a:r>
          </a:p>
          <a:p>
            <a:pPr marL="640080" lvl="1" indent="-273050" fontAlgn="auto">
              <a:spcAft>
                <a:spcPts val="0"/>
              </a:spcAft>
            </a:pPr>
            <a:r>
              <a:rPr lang="zh-TW" altLang="en-US" sz="1900" dirty="0">
                <a:latin typeface="楷体" panose="02010609060101010101" pitchFamily="49" charset="-122"/>
                <a:ea typeface="楷体" panose="02010609060101010101" pitchFamily="49" charset="-122"/>
              </a:rPr>
              <a:t>环境</a:t>
            </a:r>
          </a:p>
        </p:txBody>
      </p:sp>
      <p:sp>
        <p:nvSpPr>
          <p:cNvPr id="8" name="Line 5">
            <a:extLst>
              <a:ext uri="{FF2B5EF4-FFF2-40B4-BE49-F238E27FC236}">
                <a16:creationId xmlns:a16="http://schemas.microsoft.com/office/drawing/2014/main" id="{1A03D593-DA86-47AD-AF05-A1554AFF394A}"/>
              </a:ext>
            </a:extLst>
          </p:cNvPr>
          <p:cNvSpPr/>
          <p:nvPr/>
        </p:nvSpPr>
        <p:spPr>
          <a:xfrm>
            <a:off x="1964879" y="1876448"/>
            <a:ext cx="6553200" cy="0"/>
          </a:xfrm>
          <a:prstGeom prst="line">
            <a:avLst/>
          </a:prstGeom>
          <a:ln w="76200" cap="flat" cmpd="sng">
            <a:solidFill>
              <a:schemeClr val="tx1"/>
            </a:solidFill>
            <a:prstDash val="solid"/>
            <a:round/>
            <a:headEnd type="triangle" w="med" len="med"/>
            <a:tailEnd type="triangle" w="med" len="med"/>
          </a:ln>
        </p:spPr>
        <p:txBody>
          <a:bodyPr anchor="t"/>
          <a:lstStyle/>
          <a:p>
            <a:pPr lvl="0"/>
            <a:endParaRPr lang="zh-CN" altLang="en-US">
              <a:latin typeface="Arial" panose="020B0604020202020204" pitchFamily="34" charset="0"/>
              <a:ea typeface="宋体" panose="02010600030101010101" pitchFamily="2" charset="-122"/>
            </a:endParaRPr>
          </a:p>
        </p:txBody>
      </p:sp>
      <p:sp>
        <p:nvSpPr>
          <p:cNvPr id="9" name="Line 6">
            <a:extLst>
              <a:ext uri="{FF2B5EF4-FFF2-40B4-BE49-F238E27FC236}">
                <a16:creationId xmlns:a16="http://schemas.microsoft.com/office/drawing/2014/main" id="{ED92B284-23E2-4617-B229-EC364F3BD388}"/>
              </a:ext>
            </a:extLst>
          </p:cNvPr>
          <p:cNvSpPr/>
          <p:nvPr/>
        </p:nvSpPr>
        <p:spPr>
          <a:xfrm>
            <a:off x="8518079" y="1876448"/>
            <a:ext cx="2209800" cy="0"/>
          </a:xfrm>
          <a:prstGeom prst="line">
            <a:avLst/>
          </a:prstGeom>
          <a:ln w="76200" cap="flat" cmpd="sng">
            <a:solidFill>
              <a:schemeClr val="tx1"/>
            </a:solidFill>
            <a:prstDash val="solid"/>
            <a:round/>
            <a:headEnd type="triangle" w="med" len="med"/>
            <a:tailEnd type="triangle" w="med" len="med"/>
          </a:ln>
        </p:spPr>
        <p:txBody>
          <a:bodyPr anchor="t"/>
          <a:lstStyle/>
          <a:p>
            <a:pPr lvl="0"/>
            <a:endParaRPr lang="zh-CN" altLang="en-US">
              <a:latin typeface="Arial" panose="020B0604020202020204" pitchFamily="34" charset="0"/>
              <a:ea typeface="宋体" panose="02010600030101010101" pitchFamily="2" charset="-122"/>
            </a:endParaRPr>
          </a:p>
        </p:txBody>
      </p:sp>
      <p:sp>
        <p:nvSpPr>
          <p:cNvPr id="10" name="Text Box 7">
            <a:extLst>
              <a:ext uri="{FF2B5EF4-FFF2-40B4-BE49-F238E27FC236}">
                <a16:creationId xmlns:a16="http://schemas.microsoft.com/office/drawing/2014/main" id="{A40CC7C5-46B5-40F0-9AC7-C6D5F9CF4EB4}"/>
              </a:ext>
            </a:extLst>
          </p:cNvPr>
          <p:cNvSpPr txBox="1"/>
          <p:nvPr/>
        </p:nvSpPr>
        <p:spPr>
          <a:xfrm>
            <a:off x="3914329" y="1495448"/>
            <a:ext cx="2468880" cy="368300"/>
          </a:xfrm>
          <a:prstGeom prst="rect">
            <a:avLst/>
          </a:prstGeom>
          <a:noFill/>
          <a:ln w="9525">
            <a:noFill/>
          </a:ln>
        </p:spPr>
        <p:txBody>
          <a:bodyPr wrap="none" anchor="t">
            <a:spAutoFit/>
          </a:bodyPr>
          <a:lstStyle/>
          <a:p>
            <a:pPr lvl="0"/>
            <a:r>
              <a:rPr lang="zh-TW" altLang="en-US" sz="1800" dirty="0">
                <a:latin typeface="Arial" panose="020B0604020202020204" pitchFamily="34" charset="0"/>
                <a:ea typeface="PMingLiU" panose="02020500000000000000" pitchFamily="18" charset="-120"/>
              </a:rPr>
              <a:t>伤害风险因素（远因）</a:t>
            </a:r>
          </a:p>
        </p:txBody>
      </p:sp>
      <p:sp>
        <p:nvSpPr>
          <p:cNvPr id="11" name="Text Box 8">
            <a:extLst>
              <a:ext uri="{FF2B5EF4-FFF2-40B4-BE49-F238E27FC236}">
                <a16:creationId xmlns:a16="http://schemas.microsoft.com/office/drawing/2014/main" id="{4E9539F5-302B-4BFE-B38F-9AC78820FC56}"/>
              </a:ext>
            </a:extLst>
          </p:cNvPr>
          <p:cNvSpPr txBox="1"/>
          <p:nvPr/>
        </p:nvSpPr>
        <p:spPr>
          <a:xfrm>
            <a:off x="8670479" y="1495448"/>
            <a:ext cx="2011680" cy="368300"/>
          </a:xfrm>
          <a:prstGeom prst="rect">
            <a:avLst/>
          </a:prstGeom>
          <a:noFill/>
          <a:ln w="9525">
            <a:noFill/>
          </a:ln>
        </p:spPr>
        <p:txBody>
          <a:bodyPr wrap="none" anchor="t">
            <a:spAutoFit/>
          </a:bodyPr>
          <a:lstStyle/>
          <a:p>
            <a:pPr lvl="0"/>
            <a:r>
              <a:rPr lang="zh-TW" altLang="en-US" sz="1800" dirty="0">
                <a:latin typeface="Arial" panose="020B0604020202020204" pitchFamily="34" charset="0"/>
                <a:ea typeface="PMingLiU" panose="02020500000000000000" pitchFamily="18" charset="-120"/>
              </a:rPr>
              <a:t>伤害机制（近因）</a:t>
            </a:r>
          </a:p>
        </p:txBody>
      </p:sp>
      <p:sp>
        <p:nvSpPr>
          <p:cNvPr id="12" name="Rectangle 9">
            <a:extLst>
              <a:ext uri="{FF2B5EF4-FFF2-40B4-BE49-F238E27FC236}">
                <a16:creationId xmlns:a16="http://schemas.microsoft.com/office/drawing/2014/main" id="{82801B2C-DB5F-4691-A8C8-84FF5A506DB8}"/>
              </a:ext>
            </a:extLst>
          </p:cNvPr>
          <p:cNvSpPr/>
          <p:nvPr/>
        </p:nvSpPr>
        <p:spPr>
          <a:xfrm>
            <a:off x="7964042" y="4121173"/>
            <a:ext cx="2419350" cy="2303463"/>
          </a:xfrm>
          <a:prstGeom prst="rect">
            <a:avLst/>
          </a:prstGeom>
          <a:noFill/>
          <a:ln w="9525" cap="flat" cmpd="sng">
            <a:solidFill>
              <a:schemeClr val="tx1"/>
            </a:solidFill>
            <a:prstDash val="solid"/>
            <a:miter/>
            <a:headEnd type="none" w="med" len="med"/>
            <a:tailEnd type="none" w="med" len="med"/>
          </a:ln>
        </p:spPr>
        <p:txBody>
          <a:bodyPr anchor="t"/>
          <a:lstStyle/>
          <a:p>
            <a:pPr marL="319405" lvl="0" indent="-319405">
              <a:lnSpc>
                <a:spcPct val="90000"/>
              </a:lnSpc>
              <a:spcBef>
                <a:spcPct val="20000"/>
              </a:spcBef>
              <a:buClr>
                <a:schemeClr val="accent1"/>
              </a:buClr>
              <a:buFont typeface="Wingdings" panose="05000000000000000000" pitchFamily="2" charset="2"/>
              <a:buChar char="l"/>
            </a:pPr>
            <a:r>
              <a:rPr lang="zh-TW" altLang="en-US" sz="2400" dirty="0">
                <a:latin typeface="楷体" panose="02010609060101010101" pitchFamily="49" charset="-122"/>
                <a:ea typeface="楷体" panose="02010609060101010101" pitchFamily="49" charset="-122"/>
              </a:rPr>
              <a:t>诱发事件</a:t>
            </a:r>
          </a:p>
          <a:p>
            <a:pPr marL="640080" lvl="1" indent="-273050">
              <a:lnSpc>
                <a:spcPct val="90000"/>
              </a:lnSpc>
              <a:spcBef>
                <a:spcPct val="20000"/>
              </a:spcBef>
              <a:buClr>
                <a:schemeClr val="accent1"/>
              </a:buClr>
              <a:buFont typeface="Wingdings" panose="05000000000000000000" pitchFamily="2" charset="2"/>
              <a:buChar char="¡"/>
            </a:pPr>
            <a:r>
              <a:rPr lang="zh-TW" altLang="en-US" sz="2000" dirty="0">
                <a:latin typeface="楷体" panose="02010609060101010101" pitchFamily="49" charset="-122"/>
                <a:ea typeface="楷体" panose="02010609060101010101" pitchFamily="49" charset="-122"/>
              </a:rPr>
              <a:t>竞赛状态</a:t>
            </a:r>
          </a:p>
          <a:p>
            <a:pPr marL="640080" lvl="1" indent="-273050">
              <a:lnSpc>
                <a:spcPct val="90000"/>
              </a:lnSpc>
              <a:spcBef>
                <a:spcPct val="20000"/>
              </a:spcBef>
              <a:buClr>
                <a:schemeClr val="accent1"/>
              </a:buClr>
              <a:buFont typeface="Wingdings" panose="05000000000000000000" pitchFamily="2" charset="2"/>
              <a:buChar char="¡"/>
            </a:pPr>
            <a:r>
              <a:rPr lang="zh-TW" altLang="en-US" sz="2000" dirty="0">
                <a:latin typeface="楷体" panose="02010609060101010101" pitchFamily="49" charset="-122"/>
                <a:ea typeface="楷体" panose="02010609060101010101" pitchFamily="49" charset="-122"/>
              </a:rPr>
              <a:t>队友</a:t>
            </a:r>
            <a:r>
              <a:rPr lang="en-US" altLang="zh-TW" sz="2000">
                <a:latin typeface="楷体" panose="02010609060101010101" pitchFamily="49" charset="-122"/>
                <a:ea typeface="楷体" panose="02010609060101010101" pitchFamily="49" charset="-122"/>
              </a:rPr>
              <a:t>/</a:t>
            </a:r>
            <a:r>
              <a:rPr lang="zh-TW" altLang="en-US" sz="2000" dirty="0">
                <a:latin typeface="楷体" panose="02010609060101010101" pitchFamily="49" charset="-122"/>
                <a:ea typeface="楷体" panose="02010609060101010101" pitchFamily="49" charset="-122"/>
              </a:rPr>
              <a:t>对手表现</a:t>
            </a:r>
          </a:p>
          <a:p>
            <a:pPr marL="640080" lvl="1" indent="-273050">
              <a:lnSpc>
                <a:spcPct val="90000"/>
              </a:lnSpc>
              <a:spcBef>
                <a:spcPct val="20000"/>
              </a:spcBef>
              <a:buClr>
                <a:schemeClr val="accent1"/>
              </a:buClr>
              <a:buFont typeface="Wingdings" panose="05000000000000000000" pitchFamily="2" charset="2"/>
              <a:buChar char="¡"/>
            </a:pPr>
            <a:r>
              <a:rPr lang="zh-TW" altLang="en-US" sz="2000" dirty="0">
                <a:latin typeface="楷体" panose="02010609060101010101" pitchFamily="49" charset="-122"/>
                <a:ea typeface="楷体" panose="02010609060101010101" pitchFamily="49" charset="-122"/>
              </a:rPr>
              <a:t>生物力学特质</a:t>
            </a:r>
          </a:p>
        </p:txBody>
      </p:sp>
      <p:sp>
        <p:nvSpPr>
          <p:cNvPr id="13" name="Oval 10">
            <a:extLst>
              <a:ext uri="{FF2B5EF4-FFF2-40B4-BE49-F238E27FC236}">
                <a16:creationId xmlns:a16="http://schemas.microsoft.com/office/drawing/2014/main" id="{4809E6E4-70B7-48CC-91EB-70BBA5B4B10A}"/>
              </a:ext>
            </a:extLst>
          </p:cNvPr>
          <p:cNvSpPr/>
          <p:nvPr/>
        </p:nvSpPr>
        <p:spPr>
          <a:xfrm>
            <a:off x="5165279" y="2257448"/>
            <a:ext cx="1371600" cy="1295400"/>
          </a:xfrm>
          <a:prstGeom prst="ellipse">
            <a:avLst/>
          </a:prstGeom>
          <a:solidFill>
            <a:srgbClr val="FFFF66"/>
          </a:solidFill>
          <a:ln w="9525" cap="flat" cmpd="sng">
            <a:solidFill>
              <a:schemeClr val="tx1"/>
            </a:solidFill>
            <a:prstDash val="solid"/>
            <a:round/>
            <a:headEnd type="none" w="med" len="med"/>
            <a:tailEnd type="none" w="med" len="med"/>
          </a:ln>
        </p:spPr>
        <p:txBody>
          <a:bodyPr wrap="none" anchor="ctr"/>
          <a:lstStyle/>
          <a:p>
            <a:pPr lvl="0" algn="ctr"/>
            <a:r>
              <a:rPr lang="zh-TW" altLang="en-US" sz="2400" dirty="0">
                <a:latin typeface="Arial" panose="020B0604020202020204" pitchFamily="34" charset="0"/>
                <a:ea typeface="黑体" panose="02010609060101010101" pitchFamily="49" charset="-122"/>
              </a:rPr>
              <a:t>易受伤的</a:t>
            </a:r>
            <a:br>
              <a:rPr lang="zh-TW" altLang="en-US" sz="2400" dirty="0">
                <a:latin typeface="Arial" panose="020B0604020202020204" pitchFamily="34" charset="0"/>
                <a:ea typeface="黑体" panose="02010609060101010101" pitchFamily="49" charset="-122"/>
              </a:rPr>
            </a:br>
            <a:r>
              <a:rPr lang="zh-TW" altLang="en-US" sz="2400" dirty="0">
                <a:latin typeface="Arial" panose="020B0604020202020204" pitchFamily="34" charset="0"/>
                <a:ea typeface="黑体" panose="02010609060101010101" pitchFamily="49" charset="-122"/>
              </a:rPr>
              <a:t>运动员</a:t>
            </a:r>
          </a:p>
        </p:txBody>
      </p:sp>
      <p:sp>
        <p:nvSpPr>
          <p:cNvPr id="14" name="Oval 11">
            <a:extLst>
              <a:ext uri="{FF2B5EF4-FFF2-40B4-BE49-F238E27FC236}">
                <a16:creationId xmlns:a16="http://schemas.microsoft.com/office/drawing/2014/main" id="{360D6F07-9655-4D4C-B554-5175E9E170C8}"/>
              </a:ext>
            </a:extLst>
          </p:cNvPr>
          <p:cNvSpPr/>
          <p:nvPr/>
        </p:nvSpPr>
        <p:spPr>
          <a:xfrm>
            <a:off x="7298879" y="2257448"/>
            <a:ext cx="1371600" cy="1295400"/>
          </a:xfrm>
          <a:prstGeom prst="ellipse">
            <a:avLst/>
          </a:prstGeom>
          <a:solidFill>
            <a:srgbClr val="FF9933"/>
          </a:solidFill>
          <a:ln w="9525" cap="flat" cmpd="sng">
            <a:solidFill>
              <a:schemeClr val="tx1"/>
            </a:solidFill>
            <a:prstDash val="solid"/>
            <a:round/>
            <a:headEnd type="none" w="med" len="med"/>
            <a:tailEnd type="none" w="med" len="med"/>
          </a:ln>
        </p:spPr>
        <p:txBody>
          <a:bodyPr wrap="none" anchor="ctr"/>
          <a:lstStyle/>
          <a:p>
            <a:pPr lvl="0" algn="ctr"/>
            <a:r>
              <a:rPr lang="zh-TW" altLang="en-US" sz="2400" dirty="0">
                <a:latin typeface="Arial" panose="020B0604020202020204" pitchFamily="34" charset="0"/>
                <a:ea typeface="黑体" panose="02010609060101010101" pitchFamily="49" charset="-122"/>
              </a:rPr>
              <a:t>会受伤的</a:t>
            </a:r>
            <a:br>
              <a:rPr lang="zh-TW" altLang="en-US" sz="2400" dirty="0">
                <a:latin typeface="Arial" panose="020B0604020202020204" pitchFamily="34" charset="0"/>
                <a:ea typeface="黑体" panose="02010609060101010101" pitchFamily="49" charset="-122"/>
              </a:rPr>
            </a:br>
            <a:r>
              <a:rPr lang="zh-TW" altLang="en-US" sz="2400" dirty="0">
                <a:latin typeface="Arial" panose="020B0604020202020204" pitchFamily="34" charset="0"/>
                <a:ea typeface="黑体" panose="02010609060101010101" pitchFamily="49" charset="-122"/>
              </a:rPr>
              <a:t>运动员</a:t>
            </a:r>
          </a:p>
        </p:txBody>
      </p:sp>
      <p:sp>
        <p:nvSpPr>
          <p:cNvPr id="15" name="Oval 12">
            <a:extLst>
              <a:ext uri="{FF2B5EF4-FFF2-40B4-BE49-F238E27FC236}">
                <a16:creationId xmlns:a16="http://schemas.microsoft.com/office/drawing/2014/main" id="{52DA4CF4-6700-486C-AF99-0F69B7D99663}"/>
              </a:ext>
            </a:extLst>
          </p:cNvPr>
          <p:cNvSpPr/>
          <p:nvPr/>
        </p:nvSpPr>
        <p:spPr>
          <a:xfrm>
            <a:off x="9432479" y="2257448"/>
            <a:ext cx="1295400" cy="1295400"/>
          </a:xfrm>
          <a:prstGeom prst="ellipse">
            <a:avLst/>
          </a:prstGeom>
          <a:solidFill>
            <a:srgbClr val="FF0000"/>
          </a:solidFill>
          <a:ln w="9525" cap="flat" cmpd="sng">
            <a:solidFill>
              <a:schemeClr val="tx1"/>
            </a:solidFill>
            <a:prstDash val="solid"/>
            <a:round/>
            <a:headEnd type="none" w="med" len="med"/>
            <a:tailEnd type="none" w="med" len="med"/>
          </a:ln>
        </p:spPr>
        <p:txBody>
          <a:bodyPr wrap="none" anchor="ctr"/>
          <a:lstStyle/>
          <a:p>
            <a:pPr lvl="0" algn="ctr"/>
            <a:r>
              <a:rPr lang="zh-TW" altLang="en-US" sz="2400" dirty="0">
                <a:latin typeface="Arial" panose="020B0604020202020204" pitchFamily="34" charset="0"/>
                <a:ea typeface="黑体" panose="02010609060101010101" pitchFamily="49" charset="-122"/>
              </a:rPr>
              <a:t>受伤</a:t>
            </a:r>
          </a:p>
        </p:txBody>
      </p:sp>
      <p:cxnSp>
        <p:nvCxnSpPr>
          <p:cNvPr id="16" name="AutoShape 13">
            <a:extLst>
              <a:ext uri="{FF2B5EF4-FFF2-40B4-BE49-F238E27FC236}">
                <a16:creationId xmlns:a16="http://schemas.microsoft.com/office/drawing/2014/main" id="{12F485D7-A7D3-41BE-910D-21E794117F1E}"/>
              </a:ext>
            </a:extLst>
          </p:cNvPr>
          <p:cNvCxnSpPr>
            <a:cxnSpLocks/>
            <a:stCxn id="7" idx="0"/>
          </p:cNvCxnSpPr>
          <p:nvPr/>
        </p:nvCxnSpPr>
        <p:spPr>
          <a:xfrm flipV="1">
            <a:off x="6682930" y="2978173"/>
            <a:ext cx="22224" cy="1143000"/>
          </a:xfrm>
          <a:prstGeom prst="straightConnector1">
            <a:avLst/>
          </a:prstGeom>
          <a:ln w="38100" cap="flat" cmpd="sng">
            <a:solidFill>
              <a:schemeClr val="tx1"/>
            </a:solidFill>
            <a:prstDash val="solid"/>
            <a:round/>
            <a:headEnd type="none" w="med" len="med"/>
            <a:tailEnd type="triangle" w="med" len="med"/>
          </a:ln>
        </p:spPr>
      </p:cxnSp>
      <p:cxnSp>
        <p:nvCxnSpPr>
          <p:cNvPr id="17" name="AutoShape 14">
            <a:extLst>
              <a:ext uri="{FF2B5EF4-FFF2-40B4-BE49-F238E27FC236}">
                <a16:creationId xmlns:a16="http://schemas.microsoft.com/office/drawing/2014/main" id="{AEB7CA45-D94D-40D7-9B9A-421EEFDA35DE}"/>
              </a:ext>
            </a:extLst>
          </p:cNvPr>
          <p:cNvCxnSpPr>
            <a:stCxn id="12" idx="0"/>
          </p:cNvCxnSpPr>
          <p:nvPr/>
        </p:nvCxnSpPr>
        <p:spPr>
          <a:xfrm flipV="1">
            <a:off x="9173717" y="2978173"/>
            <a:ext cx="0" cy="1143000"/>
          </a:xfrm>
          <a:prstGeom prst="straightConnector1">
            <a:avLst/>
          </a:prstGeom>
          <a:ln w="38100" cap="flat" cmpd="sng">
            <a:solidFill>
              <a:schemeClr val="tx1"/>
            </a:solidFill>
            <a:prstDash val="solid"/>
            <a:round/>
            <a:headEnd type="none" w="med" len="med"/>
            <a:tailEnd type="triangle" w="med" len="med"/>
          </a:ln>
        </p:spPr>
      </p:cxnSp>
      <p:cxnSp>
        <p:nvCxnSpPr>
          <p:cNvPr id="18" name="AutoShape 15">
            <a:extLst>
              <a:ext uri="{FF2B5EF4-FFF2-40B4-BE49-F238E27FC236}">
                <a16:creationId xmlns:a16="http://schemas.microsoft.com/office/drawing/2014/main" id="{0024CAAD-C236-49D4-8E20-D793BCB9E2DF}"/>
              </a:ext>
            </a:extLst>
          </p:cNvPr>
          <p:cNvCxnSpPr>
            <a:stCxn id="13" idx="6"/>
            <a:endCxn id="14" idx="2"/>
          </p:cNvCxnSpPr>
          <p:nvPr/>
        </p:nvCxnSpPr>
        <p:spPr>
          <a:xfrm>
            <a:off x="6536879" y="2905148"/>
            <a:ext cx="762000" cy="0"/>
          </a:xfrm>
          <a:prstGeom prst="straightConnector1">
            <a:avLst/>
          </a:prstGeom>
          <a:ln w="38100" cap="flat" cmpd="sng">
            <a:solidFill>
              <a:schemeClr val="tx1"/>
            </a:solidFill>
            <a:prstDash val="solid"/>
            <a:round/>
            <a:headEnd type="none" w="med" len="med"/>
            <a:tailEnd type="triangle" w="med" len="med"/>
          </a:ln>
        </p:spPr>
      </p:cxnSp>
      <p:cxnSp>
        <p:nvCxnSpPr>
          <p:cNvPr id="19" name="AutoShape 16">
            <a:extLst>
              <a:ext uri="{FF2B5EF4-FFF2-40B4-BE49-F238E27FC236}">
                <a16:creationId xmlns:a16="http://schemas.microsoft.com/office/drawing/2014/main" id="{9EB1BA60-76E9-40A1-932E-73ABCE5EC5BA}"/>
              </a:ext>
            </a:extLst>
          </p:cNvPr>
          <p:cNvCxnSpPr>
            <a:stCxn id="14" idx="6"/>
            <a:endCxn id="15" idx="2"/>
          </p:cNvCxnSpPr>
          <p:nvPr/>
        </p:nvCxnSpPr>
        <p:spPr>
          <a:xfrm>
            <a:off x="8670479" y="2905148"/>
            <a:ext cx="762000" cy="0"/>
          </a:xfrm>
          <a:prstGeom prst="straightConnector1">
            <a:avLst/>
          </a:prstGeom>
          <a:ln w="38100" cap="flat" cmpd="sng">
            <a:solidFill>
              <a:schemeClr val="tx1"/>
            </a:solidFill>
            <a:prstDash val="solid"/>
            <a:round/>
            <a:headEnd type="none" w="med" len="med"/>
            <a:tailEnd type="triangle" w="med" len="med"/>
          </a:ln>
        </p:spPr>
      </p:cxnSp>
      <p:sp>
        <p:nvSpPr>
          <p:cNvPr id="20" name="AutoShape 17">
            <a:extLst>
              <a:ext uri="{FF2B5EF4-FFF2-40B4-BE49-F238E27FC236}">
                <a16:creationId xmlns:a16="http://schemas.microsoft.com/office/drawing/2014/main" id="{ED616E20-EDB5-4313-927E-D0DC0A2E7CB3}"/>
              </a:ext>
            </a:extLst>
          </p:cNvPr>
          <p:cNvSpPr>
            <a:spLocks noChangeArrowheads="1"/>
          </p:cNvSpPr>
          <p:nvPr/>
        </p:nvSpPr>
        <p:spPr bwMode="auto">
          <a:xfrm>
            <a:off x="4403279" y="2486048"/>
            <a:ext cx="685800" cy="838200"/>
          </a:xfrm>
          <a:prstGeom prst="rightArrow">
            <a:avLst>
              <a:gd name="adj1" fmla="val 50000"/>
              <a:gd name="adj2" fmla="val 25000"/>
            </a:avLst>
          </a:prstGeom>
          <a:gradFill rotWithShape="1">
            <a:gsLst>
              <a:gs pos="0">
                <a:schemeClr val="tx1">
                  <a:gamma/>
                  <a:tint val="0"/>
                  <a:invGamma/>
                </a:schemeClr>
              </a:gs>
              <a:gs pos="100000">
                <a:schemeClr val="tx1"/>
              </a:gs>
            </a:gsLst>
            <a:lin ang="0" scaled="1"/>
          </a:gradFill>
          <a:ln>
            <a:noFill/>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TW" altLang="en-US" sz="1800" b="0" i="0" u="none" strike="noStrike" kern="1200" cap="none" spc="0" normalizeH="0" baseline="0" noProof="0">
              <a:ln>
                <a:noFill/>
              </a:ln>
              <a:solidFill>
                <a:schemeClr val="tx1"/>
              </a:solidFill>
              <a:effectLst/>
              <a:uLnTx/>
              <a:uFillTx/>
              <a:latin typeface="Arial" panose="020B0604020202020204" pitchFamily="34" charset="0"/>
              <a:ea typeface="PMingLiU" panose="02020500000000000000" pitchFamily="18" charset="-120"/>
              <a:cs typeface="+mn-cs"/>
            </a:endParaRPr>
          </a:p>
        </p:txBody>
      </p:sp>
    </p:spTree>
    <p:extLst>
      <p:ext uri="{BB962C8B-B14F-4D97-AF65-F5344CB8AC3E}">
        <p14:creationId xmlns:p14="http://schemas.microsoft.com/office/powerpoint/2010/main" val="16700888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F3D564-B4D8-4F2C-8DF5-F90F0ABE2853}"/>
              </a:ext>
            </a:extLst>
          </p:cNvPr>
          <p:cNvSpPr>
            <a:spLocks noGrp="1"/>
          </p:cNvSpPr>
          <p:nvPr>
            <p:ph type="title"/>
          </p:nvPr>
        </p:nvSpPr>
        <p:spPr/>
        <p:txBody>
          <a:bodyPr/>
          <a:lstStyle/>
          <a:p>
            <a:r>
              <a:rPr lang="zh-CN" altLang="en-US" dirty="0"/>
              <a:t>三、运动防护过程模式</a:t>
            </a:r>
          </a:p>
        </p:txBody>
      </p:sp>
      <p:sp>
        <p:nvSpPr>
          <p:cNvPr id="5" name="AutoShape 3">
            <a:extLst>
              <a:ext uri="{FF2B5EF4-FFF2-40B4-BE49-F238E27FC236}">
                <a16:creationId xmlns:a16="http://schemas.microsoft.com/office/drawing/2014/main" id="{18F4D3E8-51BD-44BC-A92E-E77B3B0D65D9}"/>
              </a:ext>
            </a:extLst>
          </p:cNvPr>
          <p:cNvSpPr/>
          <p:nvPr/>
        </p:nvSpPr>
        <p:spPr>
          <a:xfrm flipH="1">
            <a:off x="2017712" y="1763887"/>
            <a:ext cx="8839200" cy="1676400"/>
          </a:xfrm>
          <a:prstGeom prst="hexagon">
            <a:avLst>
              <a:gd name="adj" fmla="val 44501"/>
              <a:gd name="vf" fmla="val 115470"/>
            </a:avLst>
          </a:prstGeom>
          <a:gradFill rotWithShape="0">
            <a:gsLst>
              <a:gs pos="0">
                <a:schemeClr val="tx1"/>
              </a:gs>
              <a:gs pos="100000">
                <a:srgbClr val="FF9900"/>
              </a:gs>
            </a:gsLst>
            <a:lin ang="0" scaled="1"/>
            <a:tileRect/>
          </a:gradFill>
          <a:ln w="9525" cap="flat" cmpd="sng">
            <a:solidFill>
              <a:schemeClr val="tx1"/>
            </a:solidFill>
            <a:prstDash val="solid"/>
            <a:miter/>
            <a:headEnd type="none" w="med" len="med"/>
            <a:tailEnd type="none" w="med" len="med"/>
          </a:ln>
        </p:spPr>
        <p:txBody>
          <a:bodyPr wrap="none" anchor="ctr"/>
          <a:lstStyle/>
          <a:p>
            <a:pPr lvl="0"/>
            <a:endParaRPr lang="zh-TW" altLang="en-US" sz="1800" dirty="0">
              <a:latin typeface="Arial" panose="020B0604020202020204" pitchFamily="34" charset="0"/>
              <a:ea typeface="PMingLiU" panose="02020500000000000000" pitchFamily="18" charset="-120"/>
            </a:endParaRPr>
          </a:p>
        </p:txBody>
      </p:sp>
      <p:sp>
        <p:nvSpPr>
          <p:cNvPr id="6" name="Text Box 4">
            <a:extLst>
              <a:ext uri="{FF2B5EF4-FFF2-40B4-BE49-F238E27FC236}">
                <a16:creationId xmlns:a16="http://schemas.microsoft.com/office/drawing/2014/main" id="{AD455403-738C-4F09-99A3-3CE8E4BA2E05}"/>
              </a:ext>
            </a:extLst>
          </p:cNvPr>
          <p:cNvSpPr txBox="1"/>
          <p:nvPr/>
        </p:nvSpPr>
        <p:spPr>
          <a:xfrm>
            <a:off x="7158037" y="1835324"/>
            <a:ext cx="2743200" cy="460375"/>
          </a:xfrm>
          <a:prstGeom prst="rect">
            <a:avLst/>
          </a:prstGeom>
          <a:noFill/>
          <a:ln w="3175">
            <a:noFill/>
          </a:ln>
        </p:spPr>
        <p:txBody>
          <a:bodyPr anchor="t">
            <a:spAutoFit/>
          </a:bodyPr>
          <a:lstStyle/>
          <a:p>
            <a:pPr lvl="0" algn="ctr"/>
            <a:r>
              <a:rPr lang="zh-TW" altLang="en-US" sz="2400" b="1" dirty="0">
                <a:solidFill>
                  <a:schemeClr val="bg1"/>
                </a:solidFill>
                <a:latin typeface="Times New Roman" panose="02020603050405020304" pitchFamily="18" charset="0"/>
                <a:ea typeface="黑体" panose="02010609060101010101" pitchFamily="49" charset="-122"/>
              </a:rPr>
              <a:t>初段预防</a:t>
            </a:r>
          </a:p>
        </p:txBody>
      </p:sp>
      <p:sp>
        <p:nvSpPr>
          <p:cNvPr id="7" name="Text Box 5">
            <a:extLst>
              <a:ext uri="{FF2B5EF4-FFF2-40B4-BE49-F238E27FC236}">
                <a16:creationId xmlns:a16="http://schemas.microsoft.com/office/drawing/2014/main" id="{10C7D878-50AE-4102-AAA0-CC5E576F7FB6}"/>
              </a:ext>
            </a:extLst>
          </p:cNvPr>
          <p:cNvSpPr txBox="1"/>
          <p:nvPr/>
        </p:nvSpPr>
        <p:spPr>
          <a:xfrm>
            <a:off x="4421187" y="1835324"/>
            <a:ext cx="2743200" cy="460375"/>
          </a:xfrm>
          <a:prstGeom prst="rect">
            <a:avLst/>
          </a:prstGeom>
          <a:noFill/>
          <a:ln w="3175">
            <a:noFill/>
          </a:ln>
        </p:spPr>
        <p:txBody>
          <a:bodyPr anchor="t">
            <a:spAutoFit/>
          </a:bodyPr>
          <a:lstStyle/>
          <a:p>
            <a:pPr lvl="0" algn="ctr"/>
            <a:r>
              <a:rPr lang="zh-TW" altLang="en-US" sz="2400" b="1" dirty="0">
                <a:solidFill>
                  <a:schemeClr val="bg1"/>
                </a:solidFill>
                <a:latin typeface="Times New Roman" panose="02020603050405020304" pitchFamily="18" charset="0"/>
                <a:ea typeface="黑体" panose="02010609060101010101" pitchFamily="49" charset="-122"/>
              </a:rPr>
              <a:t>中段预防</a:t>
            </a:r>
          </a:p>
        </p:txBody>
      </p:sp>
      <p:sp>
        <p:nvSpPr>
          <p:cNvPr id="8" name="Text Box 6">
            <a:extLst>
              <a:ext uri="{FF2B5EF4-FFF2-40B4-BE49-F238E27FC236}">
                <a16:creationId xmlns:a16="http://schemas.microsoft.com/office/drawing/2014/main" id="{ED814E2A-3494-4FE6-BE34-57A16925ACA4}"/>
              </a:ext>
            </a:extLst>
          </p:cNvPr>
          <p:cNvSpPr txBox="1"/>
          <p:nvPr/>
        </p:nvSpPr>
        <p:spPr>
          <a:xfrm>
            <a:off x="3052762" y="1835324"/>
            <a:ext cx="1447800" cy="460375"/>
          </a:xfrm>
          <a:prstGeom prst="rect">
            <a:avLst/>
          </a:prstGeom>
          <a:noFill/>
          <a:ln w="3175">
            <a:noFill/>
          </a:ln>
        </p:spPr>
        <p:txBody>
          <a:bodyPr anchor="t">
            <a:spAutoFit/>
          </a:bodyPr>
          <a:lstStyle/>
          <a:p>
            <a:pPr lvl="0" algn="ctr"/>
            <a:r>
              <a:rPr lang="zh-TW" altLang="en-US" sz="2400" b="1" dirty="0">
                <a:solidFill>
                  <a:schemeClr val="bg1"/>
                </a:solidFill>
                <a:latin typeface="Times New Roman" panose="02020603050405020304" pitchFamily="18" charset="0"/>
                <a:ea typeface="黑体" panose="02010609060101010101" pitchFamily="49" charset="-122"/>
              </a:rPr>
              <a:t>末段预防</a:t>
            </a:r>
          </a:p>
        </p:txBody>
      </p:sp>
      <p:sp>
        <p:nvSpPr>
          <p:cNvPr id="9" name="Text Box 7">
            <a:extLst>
              <a:ext uri="{FF2B5EF4-FFF2-40B4-BE49-F238E27FC236}">
                <a16:creationId xmlns:a16="http://schemas.microsoft.com/office/drawing/2014/main" id="{C6AED6C4-6810-4EBC-ABF7-90ECC4E3B259}"/>
              </a:ext>
            </a:extLst>
          </p:cNvPr>
          <p:cNvSpPr txBox="1"/>
          <p:nvPr/>
        </p:nvSpPr>
        <p:spPr>
          <a:xfrm>
            <a:off x="10037762" y="2195687"/>
            <a:ext cx="457200" cy="829945"/>
          </a:xfrm>
          <a:prstGeom prst="rect">
            <a:avLst/>
          </a:prstGeom>
          <a:noFill/>
          <a:ln w="9525">
            <a:noFill/>
          </a:ln>
        </p:spPr>
        <p:txBody>
          <a:bodyPr anchor="t">
            <a:spAutoFit/>
          </a:bodyPr>
          <a:lstStyle/>
          <a:p>
            <a:pPr lvl="0"/>
            <a:r>
              <a:rPr lang="zh-TW" altLang="en-US" sz="2400" b="1" dirty="0">
                <a:solidFill>
                  <a:schemeClr val="bg1"/>
                </a:solidFill>
                <a:latin typeface="Times New Roman" panose="02020603050405020304" pitchFamily="18" charset="0"/>
                <a:ea typeface="黑体" panose="02010609060101010101" pitchFamily="49" charset="-122"/>
              </a:rPr>
              <a:t>健康</a:t>
            </a:r>
          </a:p>
        </p:txBody>
      </p:sp>
      <p:sp>
        <p:nvSpPr>
          <p:cNvPr id="10" name="Text Box 8">
            <a:extLst>
              <a:ext uri="{FF2B5EF4-FFF2-40B4-BE49-F238E27FC236}">
                <a16:creationId xmlns:a16="http://schemas.microsoft.com/office/drawing/2014/main" id="{B166177A-E2FE-48FE-868E-787362D997C8}"/>
              </a:ext>
            </a:extLst>
          </p:cNvPr>
          <p:cNvSpPr txBox="1"/>
          <p:nvPr/>
        </p:nvSpPr>
        <p:spPr>
          <a:xfrm>
            <a:off x="2333625" y="2195687"/>
            <a:ext cx="533400" cy="829945"/>
          </a:xfrm>
          <a:prstGeom prst="rect">
            <a:avLst/>
          </a:prstGeom>
          <a:noFill/>
          <a:ln w="9525">
            <a:noFill/>
          </a:ln>
        </p:spPr>
        <p:txBody>
          <a:bodyPr anchor="t">
            <a:spAutoFit/>
          </a:bodyPr>
          <a:lstStyle/>
          <a:p>
            <a:pPr lvl="0"/>
            <a:r>
              <a:rPr lang="zh-TW" altLang="en-US" sz="2400" b="1" dirty="0">
                <a:solidFill>
                  <a:schemeClr val="bg1"/>
                </a:solidFill>
                <a:latin typeface="Times New Roman" panose="02020603050405020304" pitchFamily="18" charset="0"/>
                <a:ea typeface="黑体" panose="02010609060101010101" pitchFamily="49" charset="-122"/>
              </a:rPr>
              <a:t>死亡</a:t>
            </a:r>
          </a:p>
        </p:txBody>
      </p:sp>
      <p:grpSp>
        <p:nvGrpSpPr>
          <p:cNvPr id="11" name="Group 9">
            <a:extLst>
              <a:ext uri="{FF2B5EF4-FFF2-40B4-BE49-F238E27FC236}">
                <a16:creationId xmlns:a16="http://schemas.microsoft.com/office/drawing/2014/main" id="{FB92CD4D-1900-4700-AE45-B0D3615DCF02}"/>
              </a:ext>
            </a:extLst>
          </p:cNvPr>
          <p:cNvGrpSpPr/>
          <p:nvPr/>
        </p:nvGrpSpPr>
        <p:grpSpPr>
          <a:xfrm>
            <a:off x="8526462" y="2360787"/>
            <a:ext cx="1387475" cy="914400"/>
            <a:chOff x="720" y="2112"/>
            <a:chExt cx="874" cy="576"/>
          </a:xfrm>
        </p:grpSpPr>
        <p:sp>
          <p:nvSpPr>
            <p:cNvPr id="12" name="Rectangle 10">
              <a:extLst>
                <a:ext uri="{FF2B5EF4-FFF2-40B4-BE49-F238E27FC236}">
                  <a16:creationId xmlns:a16="http://schemas.microsoft.com/office/drawing/2014/main" id="{FDB59D02-D9CE-4F04-A92C-E80728C918E0}"/>
                </a:ext>
              </a:extLst>
            </p:cNvPr>
            <p:cNvSpPr/>
            <p:nvPr/>
          </p:nvSpPr>
          <p:spPr>
            <a:xfrm>
              <a:off x="720" y="2112"/>
              <a:ext cx="874" cy="576"/>
            </a:xfrm>
            <a:prstGeom prst="rect">
              <a:avLst/>
            </a:prstGeom>
            <a:solidFill>
              <a:srgbClr val="009900"/>
            </a:solidFill>
            <a:ln w="9525">
              <a:noFill/>
            </a:ln>
          </p:spPr>
          <p:txBody>
            <a:bodyPr wrap="none" anchor="ctr"/>
            <a:lstStyle/>
            <a:p>
              <a:pPr lvl="0"/>
              <a:endParaRPr lang="zh-TW" altLang="en-US" sz="1800" dirty="0">
                <a:latin typeface="Arial" panose="020B0604020202020204" pitchFamily="34" charset="0"/>
                <a:ea typeface="PMingLiU" panose="02020500000000000000" pitchFamily="18" charset="-120"/>
              </a:endParaRPr>
            </a:p>
          </p:txBody>
        </p:sp>
        <p:sp>
          <p:nvSpPr>
            <p:cNvPr id="13" name="Text Box 11">
              <a:extLst>
                <a:ext uri="{FF2B5EF4-FFF2-40B4-BE49-F238E27FC236}">
                  <a16:creationId xmlns:a16="http://schemas.microsoft.com/office/drawing/2014/main" id="{5243159B-6199-44EA-AE8E-9FD4F30B1E33}"/>
                </a:ext>
              </a:extLst>
            </p:cNvPr>
            <p:cNvSpPr txBox="1"/>
            <p:nvPr/>
          </p:nvSpPr>
          <p:spPr>
            <a:xfrm>
              <a:off x="868" y="2160"/>
              <a:ext cx="580" cy="518"/>
            </a:xfrm>
            <a:prstGeom prst="rect">
              <a:avLst/>
            </a:prstGeom>
            <a:noFill/>
            <a:ln w="9525">
              <a:noFill/>
            </a:ln>
          </p:spPr>
          <p:txBody>
            <a:bodyPr vert="eaVert" anchor="t">
              <a:spAutoFit/>
            </a:bodyPr>
            <a:lstStyle/>
            <a:p>
              <a:pPr lvl="0" algn="ctr"/>
              <a:r>
                <a:rPr lang="zh-TW" altLang="en-US" sz="2400" dirty="0">
                  <a:solidFill>
                    <a:schemeClr val="bg1"/>
                  </a:solidFill>
                  <a:latin typeface="Times New Roman" panose="02020603050405020304" pitchFamily="18" charset="0"/>
                  <a:ea typeface="黑体" panose="02010609060101010101" pitchFamily="49" charset="-122"/>
                </a:rPr>
                <a:t>促进健康</a:t>
              </a:r>
            </a:p>
          </p:txBody>
        </p:sp>
      </p:grpSp>
      <p:grpSp>
        <p:nvGrpSpPr>
          <p:cNvPr id="14" name="Group 12">
            <a:extLst>
              <a:ext uri="{FF2B5EF4-FFF2-40B4-BE49-F238E27FC236}">
                <a16:creationId xmlns:a16="http://schemas.microsoft.com/office/drawing/2014/main" id="{A92BD88A-650B-4EE4-9511-5FEAC81E0F1D}"/>
              </a:ext>
            </a:extLst>
          </p:cNvPr>
          <p:cNvGrpSpPr/>
          <p:nvPr/>
        </p:nvGrpSpPr>
        <p:grpSpPr>
          <a:xfrm>
            <a:off x="7140575" y="2360787"/>
            <a:ext cx="1385887" cy="914400"/>
            <a:chOff x="1594" y="2112"/>
            <a:chExt cx="873" cy="576"/>
          </a:xfrm>
        </p:grpSpPr>
        <p:sp>
          <p:nvSpPr>
            <p:cNvPr id="15" name="Rectangle 13">
              <a:extLst>
                <a:ext uri="{FF2B5EF4-FFF2-40B4-BE49-F238E27FC236}">
                  <a16:creationId xmlns:a16="http://schemas.microsoft.com/office/drawing/2014/main" id="{CD41DFE4-415F-4FAC-97FB-4324832B5DEE}"/>
                </a:ext>
              </a:extLst>
            </p:cNvPr>
            <p:cNvSpPr/>
            <p:nvPr/>
          </p:nvSpPr>
          <p:spPr>
            <a:xfrm>
              <a:off x="1594" y="2112"/>
              <a:ext cx="873" cy="576"/>
            </a:xfrm>
            <a:prstGeom prst="rect">
              <a:avLst/>
            </a:prstGeom>
            <a:solidFill>
              <a:srgbClr val="FF9900"/>
            </a:solidFill>
            <a:ln w="9525">
              <a:noFill/>
            </a:ln>
          </p:spPr>
          <p:txBody>
            <a:bodyPr wrap="none" anchor="ctr"/>
            <a:lstStyle/>
            <a:p>
              <a:pPr lvl="0"/>
              <a:endParaRPr lang="zh-TW" altLang="en-US" sz="1800" dirty="0">
                <a:latin typeface="Arial" panose="020B0604020202020204" pitchFamily="34" charset="0"/>
                <a:ea typeface="PMingLiU" panose="02020500000000000000" pitchFamily="18" charset="-120"/>
              </a:endParaRPr>
            </a:p>
          </p:txBody>
        </p:sp>
        <p:sp>
          <p:nvSpPr>
            <p:cNvPr id="16" name="Text Box 14">
              <a:extLst>
                <a:ext uri="{FF2B5EF4-FFF2-40B4-BE49-F238E27FC236}">
                  <a16:creationId xmlns:a16="http://schemas.microsoft.com/office/drawing/2014/main" id="{3919536B-7680-436B-BFE7-B48801F875E9}"/>
                </a:ext>
              </a:extLst>
            </p:cNvPr>
            <p:cNvSpPr txBox="1"/>
            <p:nvPr/>
          </p:nvSpPr>
          <p:spPr>
            <a:xfrm>
              <a:off x="1790" y="2160"/>
              <a:ext cx="580" cy="518"/>
            </a:xfrm>
            <a:prstGeom prst="rect">
              <a:avLst/>
            </a:prstGeom>
            <a:noFill/>
            <a:ln w="9525">
              <a:noFill/>
            </a:ln>
          </p:spPr>
          <p:txBody>
            <a:bodyPr vert="eaVert" anchor="t">
              <a:spAutoFit/>
            </a:bodyPr>
            <a:lstStyle/>
            <a:p>
              <a:pPr lvl="0" algn="ctr"/>
              <a:r>
                <a:rPr lang="zh-TW" altLang="en-US" sz="2400" dirty="0">
                  <a:solidFill>
                    <a:schemeClr val="bg1"/>
                  </a:solidFill>
                  <a:latin typeface="Times New Roman" panose="02020603050405020304" pitchFamily="18" charset="0"/>
                  <a:ea typeface="黑体" panose="02010609060101010101" pitchFamily="49" charset="-122"/>
                </a:rPr>
                <a:t>防护</a:t>
              </a:r>
            </a:p>
            <a:p>
              <a:pPr lvl="0" algn="ctr"/>
              <a:r>
                <a:rPr lang="zh-TW" altLang="en-US" sz="2400" dirty="0">
                  <a:solidFill>
                    <a:schemeClr val="bg1"/>
                  </a:solidFill>
                  <a:latin typeface="Times New Roman" panose="02020603050405020304" pitchFamily="18" charset="0"/>
                  <a:ea typeface="黑体" panose="02010609060101010101" pitchFamily="49" charset="-122"/>
                </a:rPr>
                <a:t>特殊</a:t>
              </a:r>
            </a:p>
          </p:txBody>
        </p:sp>
      </p:grpSp>
      <p:grpSp>
        <p:nvGrpSpPr>
          <p:cNvPr id="17" name="Group 15">
            <a:extLst>
              <a:ext uri="{FF2B5EF4-FFF2-40B4-BE49-F238E27FC236}">
                <a16:creationId xmlns:a16="http://schemas.microsoft.com/office/drawing/2014/main" id="{9731B686-92E5-4EED-B40F-F30D8B2BE139}"/>
              </a:ext>
            </a:extLst>
          </p:cNvPr>
          <p:cNvGrpSpPr/>
          <p:nvPr/>
        </p:nvGrpSpPr>
        <p:grpSpPr>
          <a:xfrm>
            <a:off x="5770562" y="2360787"/>
            <a:ext cx="1387475" cy="914400"/>
            <a:chOff x="2467" y="2112"/>
            <a:chExt cx="874" cy="576"/>
          </a:xfrm>
        </p:grpSpPr>
        <p:sp>
          <p:nvSpPr>
            <p:cNvPr id="18" name="Rectangle 16">
              <a:extLst>
                <a:ext uri="{FF2B5EF4-FFF2-40B4-BE49-F238E27FC236}">
                  <a16:creationId xmlns:a16="http://schemas.microsoft.com/office/drawing/2014/main" id="{12B039BC-BFBE-4AC3-AD77-F9BABEA20568}"/>
                </a:ext>
              </a:extLst>
            </p:cNvPr>
            <p:cNvSpPr/>
            <p:nvPr/>
          </p:nvSpPr>
          <p:spPr>
            <a:xfrm>
              <a:off x="2467" y="2112"/>
              <a:ext cx="874" cy="576"/>
            </a:xfrm>
            <a:prstGeom prst="rect">
              <a:avLst/>
            </a:prstGeom>
            <a:solidFill>
              <a:srgbClr val="FF6600"/>
            </a:solidFill>
            <a:ln w="9525">
              <a:noFill/>
            </a:ln>
          </p:spPr>
          <p:txBody>
            <a:bodyPr wrap="none" anchor="ctr"/>
            <a:lstStyle/>
            <a:p>
              <a:pPr lvl="0"/>
              <a:endParaRPr lang="zh-TW" altLang="en-US" sz="1800" dirty="0">
                <a:latin typeface="Arial" panose="020B0604020202020204" pitchFamily="34" charset="0"/>
                <a:ea typeface="PMingLiU" panose="02020500000000000000" pitchFamily="18" charset="-120"/>
              </a:endParaRPr>
            </a:p>
          </p:txBody>
        </p:sp>
        <p:sp>
          <p:nvSpPr>
            <p:cNvPr id="19" name="Text Box 17">
              <a:extLst>
                <a:ext uri="{FF2B5EF4-FFF2-40B4-BE49-F238E27FC236}">
                  <a16:creationId xmlns:a16="http://schemas.microsoft.com/office/drawing/2014/main" id="{6923AA3D-5E9F-4321-A3B7-59461D10D9D0}"/>
                </a:ext>
              </a:extLst>
            </p:cNvPr>
            <p:cNvSpPr txBox="1"/>
            <p:nvPr/>
          </p:nvSpPr>
          <p:spPr>
            <a:xfrm>
              <a:off x="2615" y="2160"/>
              <a:ext cx="580" cy="518"/>
            </a:xfrm>
            <a:prstGeom prst="rect">
              <a:avLst/>
            </a:prstGeom>
            <a:noFill/>
            <a:ln w="9525">
              <a:noFill/>
            </a:ln>
          </p:spPr>
          <p:txBody>
            <a:bodyPr vert="eaVert" anchor="t">
              <a:spAutoFit/>
            </a:bodyPr>
            <a:lstStyle/>
            <a:p>
              <a:pPr lvl="0" algn="ctr"/>
              <a:r>
                <a:rPr lang="zh-TW" altLang="en-US" sz="2400" dirty="0">
                  <a:solidFill>
                    <a:schemeClr val="bg1"/>
                  </a:solidFill>
                  <a:latin typeface="Times New Roman" panose="02020603050405020304" pitchFamily="18" charset="0"/>
                  <a:ea typeface="黑体" panose="02010609060101010101" pitchFamily="49" charset="-122"/>
                </a:rPr>
                <a:t>诊断</a:t>
              </a:r>
            </a:p>
            <a:p>
              <a:pPr lvl="0" algn="ctr"/>
              <a:r>
                <a:rPr lang="zh-TW" altLang="en-US" sz="2400" dirty="0">
                  <a:solidFill>
                    <a:schemeClr val="bg1"/>
                  </a:solidFill>
                  <a:latin typeface="Times New Roman" panose="02020603050405020304" pitchFamily="18" charset="0"/>
                  <a:ea typeface="黑体" panose="02010609060101010101" pitchFamily="49" charset="-122"/>
                </a:rPr>
                <a:t>早期</a:t>
              </a:r>
            </a:p>
          </p:txBody>
        </p:sp>
      </p:grpSp>
      <p:sp>
        <p:nvSpPr>
          <p:cNvPr id="20" name="Rectangle 19">
            <a:extLst>
              <a:ext uri="{FF2B5EF4-FFF2-40B4-BE49-F238E27FC236}">
                <a16:creationId xmlns:a16="http://schemas.microsoft.com/office/drawing/2014/main" id="{32C52C02-9069-49A2-9B9C-871B8B1911B0}"/>
              </a:ext>
            </a:extLst>
          </p:cNvPr>
          <p:cNvSpPr/>
          <p:nvPr/>
        </p:nvSpPr>
        <p:spPr>
          <a:xfrm>
            <a:off x="4276725" y="2360787"/>
            <a:ext cx="1508125" cy="914400"/>
          </a:xfrm>
          <a:prstGeom prst="rect">
            <a:avLst/>
          </a:prstGeom>
          <a:solidFill>
            <a:srgbClr val="FF0000"/>
          </a:solidFill>
          <a:ln w="9525">
            <a:noFill/>
          </a:ln>
        </p:spPr>
        <p:txBody>
          <a:bodyPr wrap="none" anchor="ctr"/>
          <a:lstStyle/>
          <a:p>
            <a:pPr lvl="0"/>
            <a:endParaRPr lang="zh-TW" altLang="en-US" sz="1800" dirty="0">
              <a:latin typeface="Arial" panose="020B0604020202020204" pitchFamily="34" charset="0"/>
              <a:ea typeface="PMingLiU" panose="02020500000000000000" pitchFamily="18" charset="-120"/>
            </a:endParaRPr>
          </a:p>
        </p:txBody>
      </p:sp>
      <p:sp>
        <p:nvSpPr>
          <p:cNvPr id="21" name="Text Box 20">
            <a:extLst>
              <a:ext uri="{FF2B5EF4-FFF2-40B4-BE49-F238E27FC236}">
                <a16:creationId xmlns:a16="http://schemas.microsoft.com/office/drawing/2014/main" id="{955770DB-45A7-4043-BC2A-38571B7284DA}"/>
              </a:ext>
            </a:extLst>
          </p:cNvPr>
          <p:cNvSpPr txBox="1"/>
          <p:nvPr/>
        </p:nvSpPr>
        <p:spPr>
          <a:xfrm>
            <a:off x="4558665" y="2411587"/>
            <a:ext cx="921385" cy="838200"/>
          </a:xfrm>
          <a:prstGeom prst="rect">
            <a:avLst/>
          </a:prstGeom>
          <a:noFill/>
          <a:ln w="9525">
            <a:noFill/>
          </a:ln>
        </p:spPr>
        <p:txBody>
          <a:bodyPr vert="eaVert" anchor="t">
            <a:spAutoFit/>
          </a:bodyPr>
          <a:lstStyle/>
          <a:p>
            <a:pPr lvl="0" algn="ctr"/>
            <a:r>
              <a:rPr lang="zh-TW" altLang="en-US" sz="2400" dirty="0">
                <a:solidFill>
                  <a:schemeClr val="bg1"/>
                </a:solidFill>
                <a:latin typeface="Times New Roman" panose="02020603050405020304" pitchFamily="18" charset="0"/>
                <a:ea typeface="黑体" panose="02010609060101010101" pitchFamily="49" charset="-122"/>
              </a:rPr>
              <a:t>损害降低</a:t>
            </a:r>
          </a:p>
        </p:txBody>
      </p:sp>
      <p:grpSp>
        <p:nvGrpSpPr>
          <p:cNvPr id="22" name="Group 21">
            <a:extLst>
              <a:ext uri="{FF2B5EF4-FFF2-40B4-BE49-F238E27FC236}">
                <a16:creationId xmlns:a16="http://schemas.microsoft.com/office/drawing/2014/main" id="{987DF80E-BB17-4D02-BE66-56CE4847B4ED}"/>
              </a:ext>
            </a:extLst>
          </p:cNvPr>
          <p:cNvGrpSpPr/>
          <p:nvPr/>
        </p:nvGrpSpPr>
        <p:grpSpPr>
          <a:xfrm>
            <a:off x="2908300" y="2338562"/>
            <a:ext cx="1387475" cy="914400"/>
            <a:chOff x="4214" y="2112"/>
            <a:chExt cx="874" cy="576"/>
          </a:xfrm>
        </p:grpSpPr>
        <p:sp>
          <p:nvSpPr>
            <p:cNvPr id="23" name="Rectangle 22">
              <a:extLst>
                <a:ext uri="{FF2B5EF4-FFF2-40B4-BE49-F238E27FC236}">
                  <a16:creationId xmlns:a16="http://schemas.microsoft.com/office/drawing/2014/main" id="{92F02F11-F856-4FBD-9B5E-8194DD9027E4}"/>
                </a:ext>
              </a:extLst>
            </p:cNvPr>
            <p:cNvSpPr/>
            <p:nvPr/>
          </p:nvSpPr>
          <p:spPr>
            <a:xfrm>
              <a:off x="4214" y="2112"/>
              <a:ext cx="874" cy="576"/>
            </a:xfrm>
            <a:prstGeom prst="rect">
              <a:avLst/>
            </a:prstGeom>
            <a:solidFill>
              <a:srgbClr val="800080"/>
            </a:solidFill>
            <a:ln w="9525">
              <a:noFill/>
            </a:ln>
          </p:spPr>
          <p:txBody>
            <a:bodyPr wrap="none" anchor="ctr"/>
            <a:lstStyle/>
            <a:p>
              <a:pPr lvl="0"/>
              <a:endParaRPr lang="zh-TW" altLang="en-US" sz="1800" dirty="0">
                <a:latin typeface="Arial" panose="020B0604020202020204" pitchFamily="34" charset="0"/>
                <a:ea typeface="PMingLiU" panose="02020500000000000000" pitchFamily="18" charset="-120"/>
              </a:endParaRPr>
            </a:p>
          </p:txBody>
        </p:sp>
        <p:sp>
          <p:nvSpPr>
            <p:cNvPr id="24" name="Text Box 23">
              <a:extLst>
                <a:ext uri="{FF2B5EF4-FFF2-40B4-BE49-F238E27FC236}">
                  <a16:creationId xmlns:a16="http://schemas.microsoft.com/office/drawing/2014/main" id="{4B86EFF3-8ADE-44AC-87ED-E0E36FA2D293}"/>
                </a:ext>
              </a:extLst>
            </p:cNvPr>
            <p:cNvSpPr txBox="1"/>
            <p:nvPr/>
          </p:nvSpPr>
          <p:spPr>
            <a:xfrm>
              <a:off x="4362" y="2160"/>
              <a:ext cx="580" cy="528"/>
            </a:xfrm>
            <a:prstGeom prst="rect">
              <a:avLst/>
            </a:prstGeom>
            <a:noFill/>
            <a:ln w="9525">
              <a:noFill/>
            </a:ln>
          </p:spPr>
          <p:txBody>
            <a:bodyPr vert="eaVert" anchor="t">
              <a:spAutoFit/>
            </a:bodyPr>
            <a:lstStyle/>
            <a:p>
              <a:pPr lvl="0" algn="ctr"/>
              <a:r>
                <a:rPr lang="zh-TW" altLang="en-US" sz="2400" dirty="0">
                  <a:solidFill>
                    <a:schemeClr val="bg1"/>
                  </a:solidFill>
                  <a:latin typeface="Times New Roman" panose="02020603050405020304" pitchFamily="18" charset="0"/>
                  <a:ea typeface="黑体" panose="02010609060101010101" pitchFamily="49" charset="-122"/>
                </a:rPr>
                <a:t>康复治疗</a:t>
              </a:r>
            </a:p>
          </p:txBody>
        </p:sp>
      </p:grpSp>
      <p:sp>
        <p:nvSpPr>
          <p:cNvPr id="25" name="Text Box 25">
            <a:extLst>
              <a:ext uri="{FF2B5EF4-FFF2-40B4-BE49-F238E27FC236}">
                <a16:creationId xmlns:a16="http://schemas.microsoft.com/office/drawing/2014/main" id="{D9AD4C93-AF2B-4DC5-B8D7-EB35A133FB1D}"/>
              </a:ext>
            </a:extLst>
          </p:cNvPr>
          <p:cNvSpPr txBox="1"/>
          <p:nvPr/>
        </p:nvSpPr>
        <p:spPr>
          <a:xfrm>
            <a:off x="7446962" y="3851449"/>
            <a:ext cx="894080" cy="521970"/>
          </a:xfrm>
          <a:prstGeom prst="rect">
            <a:avLst/>
          </a:prstGeom>
          <a:noFill/>
          <a:ln w="9525">
            <a:noFill/>
          </a:ln>
        </p:spPr>
        <p:txBody>
          <a:bodyPr wrap="none" anchor="t">
            <a:spAutoFit/>
          </a:bodyPr>
          <a:lstStyle/>
          <a:p>
            <a:pPr lvl="0"/>
            <a:r>
              <a:rPr lang="zh-TW" altLang="en-US" sz="2800" dirty="0">
                <a:latin typeface="Arial" panose="020B0604020202020204" pitchFamily="34" charset="0"/>
                <a:ea typeface="黑体" panose="02010609060101010101" pitchFamily="49" charset="-122"/>
              </a:rPr>
              <a:t>预防</a:t>
            </a:r>
          </a:p>
        </p:txBody>
      </p:sp>
      <p:sp>
        <p:nvSpPr>
          <p:cNvPr id="26" name="Text Box 26">
            <a:extLst>
              <a:ext uri="{FF2B5EF4-FFF2-40B4-BE49-F238E27FC236}">
                <a16:creationId xmlns:a16="http://schemas.microsoft.com/office/drawing/2014/main" id="{9381A59B-3D3E-4447-93DA-A276721FD844}"/>
              </a:ext>
            </a:extLst>
          </p:cNvPr>
          <p:cNvSpPr txBox="1"/>
          <p:nvPr/>
        </p:nvSpPr>
        <p:spPr>
          <a:xfrm>
            <a:off x="5646737" y="4705524"/>
            <a:ext cx="1727200" cy="953135"/>
          </a:xfrm>
          <a:prstGeom prst="rect">
            <a:avLst/>
          </a:prstGeom>
          <a:noFill/>
          <a:ln w="9525">
            <a:noFill/>
          </a:ln>
        </p:spPr>
        <p:txBody>
          <a:bodyPr anchor="t">
            <a:spAutoFit/>
          </a:bodyPr>
          <a:lstStyle/>
          <a:p>
            <a:pPr lvl="0" algn="ctr"/>
            <a:r>
              <a:rPr lang="zh-CN" altLang="en-US" sz="2800" dirty="0">
                <a:latin typeface="Arial" panose="020B0604020202020204" pitchFamily="34" charset="0"/>
                <a:ea typeface="黑体" panose="02010609060101010101" pitchFamily="49" charset="-122"/>
              </a:rPr>
              <a:t>风险与</a:t>
            </a:r>
            <a:br>
              <a:rPr lang="zh-CN" altLang="en-US" sz="2800" dirty="0">
                <a:latin typeface="Arial" panose="020B0604020202020204" pitchFamily="34" charset="0"/>
                <a:ea typeface="黑体" panose="02010609060101010101" pitchFamily="49" charset="-122"/>
              </a:rPr>
            </a:br>
            <a:r>
              <a:rPr lang="zh-TW" altLang="en-US" sz="2800" dirty="0">
                <a:latin typeface="Arial" panose="020B0604020202020204" pitchFamily="34" charset="0"/>
                <a:ea typeface="黑体" panose="02010609060101010101" pitchFamily="49" charset="-122"/>
              </a:rPr>
              <a:t>伤病辨识</a:t>
            </a:r>
          </a:p>
        </p:txBody>
      </p:sp>
      <p:sp>
        <p:nvSpPr>
          <p:cNvPr id="27" name="Text Box 27">
            <a:extLst>
              <a:ext uri="{FF2B5EF4-FFF2-40B4-BE49-F238E27FC236}">
                <a16:creationId xmlns:a16="http://schemas.microsoft.com/office/drawing/2014/main" id="{4B9B69E9-FB06-47AE-B41F-7A3F33E791B3}"/>
              </a:ext>
            </a:extLst>
          </p:cNvPr>
          <p:cNvSpPr txBox="1"/>
          <p:nvPr/>
        </p:nvSpPr>
        <p:spPr>
          <a:xfrm>
            <a:off x="4043997" y="3851449"/>
            <a:ext cx="1960880" cy="953135"/>
          </a:xfrm>
          <a:prstGeom prst="rect">
            <a:avLst/>
          </a:prstGeom>
          <a:noFill/>
          <a:ln w="9525">
            <a:noFill/>
          </a:ln>
        </p:spPr>
        <p:txBody>
          <a:bodyPr wrap="none" anchor="t">
            <a:spAutoFit/>
          </a:bodyPr>
          <a:lstStyle/>
          <a:p>
            <a:pPr lvl="0" algn="ctr"/>
            <a:r>
              <a:rPr lang="zh-TW" altLang="en-US" sz="2800" dirty="0">
                <a:latin typeface="Arial" panose="020B0604020202020204" pitchFamily="34" charset="0"/>
                <a:ea typeface="黑体" panose="02010609060101010101" pitchFamily="49" charset="-122"/>
              </a:rPr>
              <a:t>评估和处理</a:t>
            </a:r>
            <a:br>
              <a:rPr lang="zh-TW" altLang="zh-CN" sz="2800" dirty="0">
                <a:latin typeface="Arial" panose="020B0604020202020204" pitchFamily="34" charset="0"/>
                <a:ea typeface="黑体" panose="02010609060101010101" pitchFamily="49" charset="-122"/>
              </a:rPr>
            </a:br>
            <a:r>
              <a:rPr lang="zh-TW" altLang="en-US" sz="2800" dirty="0">
                <a:latin typeface="Times New Roman" panose="02020603050405020304" pitchFamily="18" charset="0"/>
                <a:ea typeface="黑体" panose="02010609060101010101" pitchFamily="49" charset="-122"/>
              </a:rPr>
              <a:t>急救照护</a:t>
            </a:r>
          </a:p>
        </p:txBody>
      </p:sp>
      <p:sp>
        <p:nvSpPr>
          <p:cNvPr id="28" name="Text Box 28">
            <a:extLst>
              <a:ext uri="{FF2B5EF4-FFF2-40B4-BE49-F238E27FC236}">
                <a16:creationId xmlns:a16="http://schemas.microsoft.com/office/drawing/2014/main" id="{7655E30D-963F-462D-BE9A-8DD307EFCD16}"/>
              </a:ext>
            </a:extLst>
          </p:cNvPr>
          <p:cNvSpPr txBox="1"/>
          <p:nvPr/>
        </p:nvSpPr>
        <p:spPr>
          <a:xfrm>
            <a:off x="2386330" y="4688062"/>
            <a:ext cx="1605280" cy="953135"/>
          </a:xfrm>
          <a:prstGeom prst="rect">
            <a:avLst/>
          </a:prstGeom>
          <a:noFill/>
          <a:ln w="9525">
            <a:noFill/>
          </a:ln>
        </p:spPr>
        <p:txBody>
          <a:bodyPr wrap="none" anchor="t">
            <a:spAutoFit/>
          </a:bodyPr>
          <a:lstStyle/>
          <a:p>
            <a:pPr lvl="0" algn="ctr"/>
            <a:r>
              <a:rPr lang="zh-TW" altLang="en-US" sz="2800" dirty="0">
                <a:latin typeface="Arial" panose="020B0604020202020204" pitchFamily="34" charset="0"/>
                <a:ea typeface="黑体" panose="02010609060101010101" pitchFamily="49" charset="-122"/>
              </a:rPr>
              <a:t>康复</a:t>
            </a:r>
            <a:r>
              <a:rPr lang="zh-CN" altLang="en-US" sz="2800" dirty="0">
                <a:latin typeface="Arial" panose="020B0604020202020204" pitchFamily="34" charset="0"/>
                <a:ea typeface="黑体" panose="02010609060101010101" pitchFamily="49" charset="-122"/>
              </a:rPr>
              <a:t>与</a:t>
            </a:r>
            <a:br>
              <a:rPr lang="zh-CN" altLang="en-US" sz="2800" dirty="0">
                <a:latin typeface="Arial" panose="020B0604020202020204" pitchFamily="34" charset="0"/>
                <a:ea typeface="黑体" panose="02010609060101010101" pitchFamily="49" charset="-122"/>
              </a:rPr>
            </a:br>
            <a:r>
              <a:rPr lang="zh-CN" altLang="en-US" sz="2800" dirty="0">
                <a:latin typeface="Arial" panose="020B0604020202020204" pitchFamily="34" charset="0"/>
                <a:ea typeface="黑体" panose="02010609060101010101" pitchFamily="49" charset="-122"/>
              </a:rPr>
              <a:t>体能调整</a:t>
            </a:r>
            <a:endParaRPr lang="zh-TW" altLang="en-US" sz="2800" dirty="0">
              <a:latin typeface="Arial" panose="020B0604020202020204" pitchFamily="34" charset="0"/>
              <a:ea typeface="黑体" panose="02010609060101010101" pitchFamily="49" charset="-122"/>
            </a:endParaRPr>
          </a:p>
        </p:txBody>
      </p:sp>
      <p:sp>
        <p:nvSpPr>
          <p:cNvPr id="29" name="Line 29">
            <a:extLst>
              <a:ext uri="{FF2B5EF4-FFF2-40B4-BE49-F238E27FC236}">
                <a16:creationId xmlns:a16="http://schemas.microsoft.com/office/drawing/2014/main" id="{22FF321C-2C39-4282-ACE2-B4A4C61C978E}"/>
              </a:ext>
            </a:extLst>
          </p:cNvPr>
          <p:cNvSpPr/>
          <p:nvPr/>
        </p:nvSpPr>
        <p:spPr>
          <a:xfrm>
            <a:off x="7847012" y="3413299"/>
            <a:ext cx="0" cy="457200"/>
          </a:xfrm>
          <a:prstGeom prst="line">
            <a:avLst/>
          </a:prstGeom>
          <a:ln w="57150" cap="flat" cmpd="sng">
            <a:solidFill>
              <a:srgbClr val="006600"/>
            </a:solidFill>
            <a:prstDash val="solid"/>
            <a:round/>
            <a:headEnd type="none" w="med" len="med"/>
            <a:tailEnd type="none" w="med" len="med"/>
          </a:ln>
        </p:spPr>
        <p:txBody>
          <a:bodyPr anchor="t"/>
          <a:lstStyle/>
          <a:p>
            <a:pPr lvl="0"/>
            <a:endParaRPr lang="zh-CN" altLang="en-US">
              <a:latin typeface="Arial" panose="020B0604020202020204" pitchFamily="34" charset="0"/>
              <a:ea typeface="宋体" panose="02010600030101010101" pitchFamily="2" charset="-122"/>
            </a:endParaRPr>
          </a:p>
        </p:txBody>
      </p:sp>
      <p:sp>
        <p:nvSpPr>
          <p:cNvPr id="30" name="Line 30">
            <a:extLst>
              <a:ext uri="{FF2B5EF4-FFF2-40B4-BE49-F238E27FC236}">
                <a16:creationId xmlns:a16="http://schemas.microsoft.com/office/drawing/2014/main" id="{2435848A-CB78-4EA3-8931-2C2782F74D2C}"/>
              </a:ext>
            </a:extLst>
          </p:cNvPr>
          <p:cNvSpPr/>
          <p:nvPr/>
        </p:nvSpPr>
        <p:spPr>
          <a:xfrm>
            <a:off x="6437312" y="3419649"/>
            <a:ext cx="0" cy="1223963"/>
          </a:xfrm>
          <a:prstGeom prst="line">
            <a:avLst/>
          </a:prstGeom>
          <a:ln w="57150" cap="flat" cmpd="sng">
            <a:solidFill>
              <a:srgbClr val="006600"/>
            </a:solidFill>
            <a:prstDash val="solid"/>
            <a:round/>
            <a:headEnd type="none" w="med" len="med"/>
            <a:tailEnd type="none" w="med" len="med"/>
          </a:ln>
        </p:spPr>
        <p:txBody>
          <a:bodyPr anchor="t"/>
          <a:lstStyle/>
          <a:p>
            <a:pPr lvl="0"/>
            <a:endParaRPr lang="zh-CN" altLang="en-US">
              <a:latin typeface="Arial" panose="020B0604020202020204" pitchFamily="34" charset="0"/>
              <a:ea typeface="宋体" panose="02010600030101010101" pitchFamily="2" charset="-122"/>
            </a:endParaRPr>
          </a:p>
        </p:txBody>
      </p:sp>
      <p:sp>
        <p:nvSpPr>
          <p:cNvPr id="31" name="Line 31">
            <a:extLst>
              <a:ext uri="{FF2B5EF4-FFF2-40B4-BE49-F238E27FC236}">
                <a16:creationId xmlns:a16="http://schemas.microsoft.com/office/drawing/2014/main" id="{81EBCE3B-0166-4D40-9568-3861B9A6F882}"/>
              </a:ext>
            </a:extLst>
          </p:cNvPr>
          <p:cNvSpPr/>
          <p:nvPr/>
        </p:nvSpPr>
        <p:spPr>
          <a:xfrm>
            <a:off x="4997450" y="3437112"/>
            <a:ext cx="0" cy="457200"/>
          </a:xfrm>
          <a:prstGeom prst="line">
            <a:avLst/>
          </a:prstGeom>
          <a:ln w="57150" cap="flat" cmpd="sng">
            <a:solidFill>
              <a:srgbClr val="006600"/>
            </a:solidFill>
            <a:prstDash val="solid"/>
            <a:round/>
            <a:headEnd type="none" w="med" len="med"/>
            <a:tailEnd type="none" w="med" len="med"/>
          </a:ln>
        </p:spPr>
        <p:txBody>
          <a:bodyPr anchor="t"/>
          <a:lstStyle/>
          <a:p>
            <a:pPr lvl="0"/>
            <a:endParaRPr lang="zh-CN" altLang="en-US">
              <a:latin typeface="Arial" panose="020B0604020202020204" pitchFamily="34" charset="0"/>
              <a:ea typeface="宋体" panose="02010600030101010101" pitchFamily="2" charset="-122"/>
            </a:endParaRPr>
          </a:p>
        </p:txBody>
      </p:sp>
      <p:sp>
        <p:nvSpPr>
          <p:cNvPr id="32" name="Line 32">
            <a:extLst>
              <a:ext uri="{FF2B5EF4-FFF2-40B4-BE49-F238E27FC236}">
                <a16:creationId xmlns:a16="http://schemas.microsoft.com/office/drawing/2014/main" id="{0FAF438E-B3BF-4E1F-8A74-C6345A7B8644}"/>
              </a:ext>
            </a:extLst>
          </p:cNvPr>
          <p:cNvSpPr/>
          <p:nvPr/>
        </p:nvSpPr>
        <p:spPr>
          <a:xfrm>
            <a:off x="3557587" y="3419649"/>
            <a:ext cx="0" cy="1223963"/>
          </a:xfrm>
          <a:prstGeom prst="line">
            <a:avLst/>
          </a:prstGeom>
          <a:ln w="57150" cap="flat" cmpd="sng">
            <a:solidFill>
              <a:srgbClr val="006600"/>
            </a:solidFill>
            <a:prstDash val="solid"/>
            <a:round/>
            <a:headEnd type="none" w="med" len="med"/>
            <a:tailEnd type="none" w="med" len="med"/>
          </a:ln>
        </p:spPr>
        <p:txBody>
          <a:bodyPr anchor="t"/>
          <a:lstStyle/>
          <a:p>
            <a:pPr lvl="0"/>
            <a:endParaRPr lang="zh-CN" altLang="en-US">
              <a:latin typeface="Arial" panose="020B0604020202020204" pitchFamily="34" charset="0"/>
              <a:ea typeface="宋体" panose="02010600030101010101" pitchFamily="2" charset="-122"/>
            </a:endParaRPr>
          </a:p>
        </p:txBody>
      </p:sp>
      <p:sp>
        <p:nvSpPr>
          <p:cNvPr id="33" name="Line 29">
            <a:extLst>
              <a:ext uri="{FF2B5EF4-FFF2-40B4-BE49-F238E27FC236}">
                <a16:creationId xmlns:a16="http://schemas.microsoft.com/office/drawing/2014/main" id="{CB6B8F35-2CC9-410D-86C8-44B53870F255}"/>
              </a:ext>
            </a:extLst>
          </p:cNvPr>
          <p:cNvSpPr/>
          <p:nvPr/>
        </p:nvSpPr>
        <p:spPr>
          <a:xfrm>
            <a:off x="9750425" y="3419649"/>
            <a:ext cx="0" cy="457200"/>
          </a:xfrm>
          <a:prstGeom prst="line">
            <a:avLst/>
          </a:prstGeom>
          <a:ln w="57150" cap="flat" cmpd="sng">
            <a:solidFill>
              <a:srgbClr val="006600"/>
            </a:solidFill>
            <a:prstDash val="solid"/>
            <a:round/>
            <a:headEnd type="none" w="med" len="med"/>
            <a:tailEnd type="none" w="med" len="med"/>
          </a:ln>
        </p:spPr>
        <p:txBody>
          <a:bodyPr anchor="t"/>
          <a:lstStyle/>
          <a:p>
            <a:pPr lvl="0"/>
            <a:endParaRPr lang="zh-CN" altLang="en-US">
              <a:latin typeface="Arial" panose="020B0604020202020204" pitchFamily="34" charset="0"/>
              <a:ea typeface="宋体" panose="02010600030101010101" pitchFamily="2" charset="-122"/>
            </a:endParaRPr>
          </a:p>
        </p:txBody>
      </p:sp>
      <p:sp>
        <p:nvSpPr>
          <p:cNvPr id="34" name="Text Box 26">
            <a:extLst>
              <a:ext uri="{FF2B5EF4-FFF2-40B4-BE49-F238E27FC236}">
                <a16:creationId xmlns:a16="http://schemas.microsoft.com/office/drawing/2014/main" id="{A56C08BD-D9AC-4CA9-9986-4570C0F672F7}"/>
              </a:ext>
            </a:extLst>
          </p:cNvPr>
          <p:cNvSpPr txBox="1"/>
          <p:nvPr/>
        </p:nvSpPr>
        <p:spPr>
          <a:xfrm>
            <a:off x="8886825" y="3851449"/>
            <a:ext cx="1727200" cy="521970"/>
          </a:xfrm>
          <a:prstGeom prst="rect">
            <a:avLst/>
          </a:prstGeom>
          <a:noFill/>
          <a:ln w="9525">
            <a:noFill/>
          </a:ln>
        </p:spPr>
        <p:txBody>
          <a:bodyPr anchor="t">
            <a:spAutoFit/>
          </a:bodyPr>
          <a:lstStyle/>
          <a:p>
            <a:pPr lvl="0" algn="ctr"/>
            <a:r>
              <a:rPr lang="zh-CN" altLang="en-US" sz="2800" dirty="0">
                <a:latin typeface="Arial" panose="020B0604020202020204" pitchFamily="34" charset="0"/>
                <a:ea typeface="黑体" panose="02010609060101010101" pitchFamily="49" charset="-122"/>
              </a:rPr>
              <a:t>挑战极限</a:t>
            </a:r>
          </a:p>
        </p:txBody>
      </p:sp>
      <p:cxnSp>
        <p:nvCxnSpPr>
          <p:cNvPr id="35" name="AutoShape 33">
            <a:extLst>
              <a:ext uri="{FF2B5EF4-FFF2-40B4-BE49-F238E27FC236}">
                <a16:creationId xmlns:a16="http://schemas.microsoft.com/office/drawing/2014/main" id="{67FC2214-CD18-498D-AC83-22B5A12E98F7}"/>
              </a:ext>
            </a:extLst>
          </p:cNvPr>
          <p:cNvCxnSpPr>
            <a:cxnSpLocks/>
            <a:stCxn id="28" idx="2"/>
            <a:endCxn id="26" idx="2"/>
          </p:cNvCxnSpPr>
          <p:nvPr/>
        </p:nvCxnSpPr>
        <p:spPr>
          <a:xfrm rot="16200000" flipH="1">
            <a:off x="4840922" y="3989244"/>
            <a:ext cx="17462" cy="3321367"/>
          </a:xfrm>
          <a:prstGeom prst="bentConnector3">
            <a:avLst>
              <a:gd name="adj1" fmla="val 3948047"/>
            </a:avLst>
          </a:prstGeom>
          <a:ln w="76200" cap="flat" cmpd="sng">
            <a:solidFill>
              <a:srgbClr val="FF0000"/>
            </a:solidFill>
            <a:prstDash val="solid"/>
            <a:miter/>
            <a:headEnd type="none" w="med" len="med"/>
            <a:tailEnd type="triangle" w="med" len="med"/>
          </a:ln>
        </p:spPr>
      </p:cxnSp>
      <p:cxnSp>
        <p:nvCxnSpPr>
          <p:cNvPr id="36" name="AutoShape 34">
            <a:extLst>
              <a:ext uri="{FF2B5EF4-FFF2-40B4-BE49-F238E27FC236}">
                <a16:creationId xmlns:a16="http://schemas.microsoft.com/office/drawing/2014/main" id="{35647208-6A82-4273-BF95-AB164EEC8F57}"/>
              </a:ext>
            </a:extLst>
          </p:cNvPr>
          <p:cNvCxnSpPr>
            <a:cxnSpLocks/>
          </p:cNvCxnSpPr>
          <p:nvPr/>
        </p:nvCxnSpPr>
        <p:spPr>
          <a:xfrm>
            <a:off x="8372475" y="4126288"/>
            <a:ext cx="544513" cy="0"/>
          </a:xfrm>
          <a:prstGeom prst="straightConnector1">
            <a:avLst/>
          </a:prstGeom>
          <a:ln w="76200" cap="flat" cmpd="sng">
            <a:solidFill>
              <a:srgbClr val="FF0000"/>
            </a:solidFill>
            <a:prstDash val="solid"/>
            <a:round/>
            <a:headEnd type="none" w="med" len="med"/>
            <a:tailEnd type="triangle" w="med" len="med"/>
          </a:ln>
        </p:spPr>
      </p:cxnSp>
      <p:cxnSp>
        <p:nvCxnSpPr>
          <p:cNvPr id="37" name="AutoShape 34">
            <a:extLst>
              <a:ext uri="{FF2B5EF4-FFF2-40B4-BE49-F238E27FC236}">
                <a16:creationId xmlns:a16="http://schemas.microsoft.com/office/drawing/2014/main" id="{8EA3D746-AA48-45CE-B225-A53F7F8EF7F4}"/>
              </a:ext>
            </a:extLst>
          </p:cNvPr>
          <p:cNvCxnSpPr>
            <a:cxnSpLocks/>
            <a:endCxn id="25" idx="2"/>
          </p:cNvCxnSpPr>
          <p:nvPr/>
        </p:nvCxnSpPr>
        <p:spPr>
          <a:xfrm flipV="1">
            <a:off x="7289005" y="4373419"/>
            <a:ext cx="604997" cy="653416"/>
          </a:xfrm>
          <a:prstGeom prst="straightConnector1">
            <a:avLst/>
          </a:prstGeom>
          <a:ln w="76200" cap="flat" cmpd="sng">
            <a:solidFill>
              <a:srgbClr val="FF0000"/>
            </a:solidFill>
            <a:prstDash val="solid"/>
            <a:round/>
            <a:headEnd type="none" w="med" len="med"/>
            <a:tailEnd type="triangle" w="med" len="med"/>
          </a:ln>
        </p:spPr>
      </p:cxnSp>
      <p:cxnSp>
        <p:nvCxnSpPr>
          <p:cNvPr id="38" name="AutoShape 34">
            <a:extLst>
              <a:ext uri="{FF2B5EF4-FFF2-40B4-BE49-F238E27FC236}">
                <a16:creationId xmlns:a16="http://schemas.microsoft.com/office/drawing/2014/main" id="{A34AFCB7-DD8B-4B95-B2C3-D30C3A2DB960}"/>
              </a:ext>
            </a:extLst>
          </p:cNvPr>
          <p:cNvCxnSpPr>
            <a:cxnSpLocks/>
          </p:cNvCxnSpPr>
          <p:nvPr/>
        </p:nvCxnSpPr>
        <p:spPr>
          <a:xfrm flipH="1" flipV="1">
            <a:off x="4937284" y="4841645"/>
            <a:ext cx="847566" cy="398765"/>
          </a:xfrm>
          <a:prstGeom prst="straightConnector1">
            <a:avLst/>
          </a:prstGeom>
          <a:ln w="76200" cap="flat" cmpd="sng">
            <a:solidFill>
              <a:srgbClr val="FF0000"/>
            </a:solidFill>
            <a:prstDash val="solid"/>
            <a:round/>
            <a:headEnd type="none" w="med" len="med"/>
            <a:tailEnd type="triangle" w="med" len="med"/>
          </a:ln>
        </p:spPr>
      </p:cxnSp>
      <p:cxnSp>
        <p:nvCxnSpPr>
          <p:cNvPr id="39" name="AutoShape 34">
            <a:extLst>
              <a:ext uri="{FF2B5EF4-FFF2-40B4-BE49-F238E27FC236}">
                <a16:creationId xmlns:a16="http://schemas.microsoft.com/office/drawing/2014/main" id="{3147CB61-6B46-44B8-B2C4-0872275F6F10}"/>
              </a:ext>
            </a:extLst>
          </p:cNvPr>
          <p:cNvCxnSpPr>
            <a:cxnSpLocks/>
          </p:cNvCxnSpPr>
          <p:nvPr/>
        </p:nvCxnSpPr>
        <p:spPr>
          <a:xfrm flipH="1">
            <a:off x="4043997" y="4841644"/>
            <a:ext cx="677312" cy="398766"/>
          </a:xfrm>
          <a:prstGeom prst="straightConnector1">
            <a:avLst/>
          </a:prstGeom>
          <a:ln w="76200"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41374426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3588C1-ED80-4DF8-8D36-69FECD63E688}"/>
              </a:ext>
            </a:extLst>
          </p:cNvPr>
          <p:cNvSpPr>
            <a:spLocks noGrp="1"/>
          </p:cNvSpPr>
          <p:nvPr>
            <p:ph type="title"/>
          </p:nvPr>
        </p:nvSpPr>
        <p:spPr/>
        <p:txBody>
          <a:bodyPr/>
          <a:lstStyle/>
          <a:p>
            <a:pPr algn="ctr"/>
            <a:r>
              <a:rPr lang="zh-CN" altLang="en-US" dirty="0"/>
              <a:t>运动防护过程模式</a:t>
            </a:r>
          </a:p>
        </p:txBody>
      </p:sp>
      <p:sp>
        <p:nvSpPr>
          <p:cNvPr id="4" name="Text Box 21">
            <a:extLst>
              <a:ext uri="{FF2B5EF4-FFF2-40B4-BE49-F238E27FC236}">
                <a16:creationId xmlns:a16="http://schemas.microsoft.com/office/drawing/2014/main" id="{7EB5B2CB-B155-4615-A118-C3B3EE354CD2}"/>
              </a:ext>
            </a:extLst>
          </p:cNvPr>
          <p:cNvSpPr txBox="1"/>
          <p:nvPr/>
        </p:nvSpPr>
        <p:spPr>
          <a:xfrm>
            <a:off x="5413281" y="5305008"/>
            <a:ext cx="1320800" cy="693737"/>
          </a:xfrm>
          <a:prstGeom prst="rect">
            <a:avLst/>
          </a:prstGeom>
          <a:solidFill>
            <a:srgbClr val="FFFFFF"/>
          </a:solidFill>
          <a:ln w="9525" cap="flat" cmpd="sng">
            <a:solidFill>
              <a:srgbClr val="000000"/>
            </a:solidFill>
            <a:prstDash val="solid"/>
            <a:miter/>
            <a:headEnd type="none" w="med" len="med"/>
            <a:tailEnd type="none" w="med" len="med"/>
          </a:ln>
        </p:spPr>
        <p:txBody>
          <a:bodyPr anchor="t"/>
          <a:lstStyle/>
          <a:p>
            <a:pPr lvl="0"/>
            <a:r>
              <a:rPr lang="zh-CN" altLang="en-US" sz="1200" dirty="0">
                <a:latin typeface="新宋体" panose="02010609030101010101" pitchFamily="49" charset="-122"/>
                <a:ea typeface="新宋体" panose="02010609030101010101" pitchFamily="49" charset="-122"/>
              </a:rPr>
              <a:t>运动处方</a:t>
            </a:r>
            <a:br>
              <a:rPr lang="zh-CN" altLang="en-US" sz="1200" dirty="0">
                <a:latin typeface="新宋体" panose="02010609030101010101" pitchFamily="49" charset="-122"/>
                <a:ea typeface="新宋体" panose="02010609030101010101" pitchFamily="49" charset="-122"/>
              </a:rPr>
            </a:br>
            <a:r>
              <a:rPr lang="en-US" altLang="zh-CN" sz="1200" dirty="0">
                <a:latin typeface="新宋体" panose="02010609030101010101" pitchFamily="49" charset="-122"/>
                <a:ea typeface="新宋体" panose="02010609030101010101" pitchFamily="49" charset="-122"/>
              </a:rPr>
              <a:t>(</a:t>
            </a:r>
            <a:r>
              <a:rPr lang="zh-CN" altLang="en-US" sz="1200" dirty="0">
                <a:latin typeface="新宋体" panose="02010609030101010101" pitchFamily="49" charset="-122"/>
                <a:ea typeface="新宋体" panose="02010609030101010101" pitchFamily="49" charset="-122"/>
              </a:rPr>
              <a:t>训练计划</a:t>
            </a:r>
            <a:r>
              <a:rPr lang="en-US" altLang="zh-TW" sz="1200" dirty="0">
                <a:latin typeface="新宋体" panose="02010609030101010101" pitchFamily="49" charset="-122"/>
                <a:ea typeface="新宋体" panose="02010609030101010101" pitchFamily="49" charset="-122"/>
              </a:rPr>
              <a:t>)</a:t>
            </a:r>
          </a:p>
          <a:p>
            <a:pPr lvl="0"/>
            <a:r>
              <a:rPr lang="en-US" altLang="zh-TW" sz="1200" dirty="0">
                <a:latin typeface="新宋体" panose="02010609030101010101" pitchFamily="49" charset="-122"/>
                <a:ea typeface="新宋体" panose="02010609030101010101" pitchFamily="49" charset="-122"/>
              </a:rPr>
              <a:t>-</a:t>
            </a:r>
            <a:r>
              <a:rPr lang="zh-CN" altLang="en-US" sz="1200" dirty="0">
                <a:latin typeface="新宋体" panose="02010609030101010101" pitchFamily="49" charset="-122"/>
                <a:ea typeface="新宋体" panose="02010609030101010101" pitchFamily="49" charset="-122"/>
              </a:rPr>
              <a:t>参与制定</a:t>
            </a:r>
          </a:p>
        </p:txBody>
      </p:sp>
      <p:sp>
        <p:nvSpPr>
          <p:cNvPr id="5" name="Text Box 13">
            <a:extLst>
              <a:ext uri="{FF2B5EF4-FFF2-40B4-BE49-F238E27FC236}">
                <a16:creationId xmlns:a16="http://schemas.microsoft.com/office/drawing/2014/main" id="{549E0586-6A3D-4A68-B10B-C406B8B340A1}"/>
              </a:ext>
            </a:extLst>
          </p:cNvPr>
          <p:cNvSpPr txBox="1"/>
          <p:nvPr/>
        </p:nvSpPr>
        <p:spPr>
          <a:xfrm>
            <a:off x="5413281" y="4262020"/>
            <a:ext cx="1311275" cy="647700"/>
          </a:xfrm>
          <a:prstGeom prst="rect">
            <a:avLst/>
          </a:prstGeom>
          <a:solidFill>
            <a:srgbClr val="FFFFFF"/>
          </a:solidFill>
          <a:ln w="9525" cap="flat" cmpd="sng">
            <a:solidFill>
              <a:srgbClr val="000000"/>
            </a:solidFill>
            <a:prstDash val="solid"/>
            <a:miter/>
            <a:headEnd type="none" w="med" len="med"/>
            <a:tailEnd type="none" w="med" len="med"/>
          </a:ln>
        </p:spPr>
        <p:txBody>
          <a:bodyPr anchor="t"/>
          <a:lstStyle/>
          <a:p>
            <a:pPr lvl="0"/>
            <a:r>
              <a:rPr lang="zh-CN" altLang="en-US" sz="1200" dirty="0">
                <a:latin typeface="新宋体" panose="02010609030101010101" pitchFamily="49" charset="-122"/>
                <a:ea typeface="新宋体" panose="02010609030101010101" pitchFamily="49" charset="-122"/>
              </a:rPr>
              <a:t>训练或竞赛</a:t>
            </a:r>
          </a:p>
          <a:p>
            <a:pPr lvl="0"/>
            <a:r>
              <a:rPr lang="en-US" altLang="zh-TW" sz="1200" dirty="0">
                <a:latin typeface="新宋体" panose="02010609030101010101" pitchFamily="49" charset="-122"/>
                <a:ea typeface="新宋体" panose="02010609030101010101" pitchFamily="49" charset="-122"/>
              </a:rPr>
              <a:t>-</a:t>
            </a:r>
            <a:r>
              <a:rPr lang="zh-CN" altLang="en-US" sz="1200" dirty="0">
                <a:latin typeface="新宋体" panose="02010609030101010101" pitchFamily="49" charset="-122"/>
                <a:ea typeface="新宋体" panose="02010609030101010101" pitchFamily="49" charset="-122"/>
              </a:rPr>
              <a:t>临场医务监督</a:t>
            </a:r>
          </a:p>
          <a:p>
            <a:pPr lvl="0"/>
            <a:r>
              <a:rPr lang="en-US" altLang="zh-CN" sz="1200" dirty="0">
                <a:latin typeface="新宋体" panose="02010609030101010101" pitchFamily="49" charset="-122"/>
                <a:ea typeface="新宋体" panose="02010609030101010101" pitchFamily="49" charset="-122"/>
              </a:rPr>
              <a:t>-</a:t>
            </a:r>
            <a:r>
              <a:rPr lang="zh-CN" altLang="en-US" sz="1200" dirty="0">
                <a:latin typeface="新宋体" panose="02010609030101010101" pitchFamily="49" charset="-122"/>
                <a:ea typeface="新宋体" panose="02010609030101010101" pitchFamily="49" charset="-122"/>
              </a:rPr>
              <a:t>动作观察分析</a:t>
            </a:r>
          </a:p>
        </p:txBody>
      </p:sp>
      <p:sp>
        <p:nvSpPr>
          <p:cNvPr id="7" name="Text Box 3">
            <a:extLst>
              <a:ext uri="{FF2B5EF4-FFF2-40B4-BE49-F238E27FC236}">
                <a16:creationId xmlns:a16="http://schemas.microsoft.com/office/drawing/2014/main" id="{F99E291C-736C-49D1-B431-9F0C52622E97}"/>
              </a:ext>
            </a:extLst>
          </p:cNvPr>
          <p:cNvSpPr txBox="1"/>
          <p:nvPr/>
        </p:nvSpPr>
        <p:spPr>
          <a:xfrm>
            <a:off x="3397156" y="1599783"/>
            <a:ext cx="1311275" cy="1597025"/>
          </a:xfrm>
          <a:prstGeom prst="rect">
            <a:avLst/>
          </a:prstGeom>
          <a:solidFill>
            <a:srgbClr val="FFFFFF"/>
          </a:solidFill>
          <a:ln w="9525" cap="flat" cmpd="sng">
            <a:solidFill>
              <a:srgbClr val="000000"/>
            </a:solidFill>
            <a:prstDash val="solid"/>
            <a:miter/>
            <a:headEnd type="none" w="med" len="med"/>
            <a:tailEnd type="none" w="med" len="med"/>
          </a:ln>
        </p:spPr>
        <p:txBody>
          <a:bodyPr anchor="t"/>
          <a:lstStyle/>
          <a:p>
            <a:pPr lvl="0"/>
            <a:r>
              <a:rPr lang="zh-CN" altLang="en-US" sz="1200" dirty="0">
                <a:latin typeface="新宋体" panose="02010609030101010101" pitchFamily="49" charset="-122"/>
                <a:ea typeface="新宋体" panose="02010609030101010101" pitchFamily="49" charset="-122"/>
              </a:rPr>
              <a:t>身体检查（</a:t>
            </a:r>
            <a:r>
              <a:rPr lang="en-US" altLang="zh-CN" sz="1200" dirty="0">
                <a:latin typeface="新宋体" panose="02010609030101010101" pitchFamily="49" charset="-122"/>
                <a:ea typeface="新宋体" panose="02010609030101010101" pitchFamily="49" charset="-122"/>
              </a:rPr>
              <a:t>PPE</a:t>
            </a:r>
            <a:r>
              <a:rPr lang="zh-CN" altLang="en-US" sz="1200" dirty="0">
                <a:latin typeface="新宋体" panose="02010609030101010101" pitchFamily="49" charset="-122"/>
                <a:ea typeface="新宋体" panose="02010609030101010101" pitchFamily="49" charset="-122"/>
              </a:rPr>
              <a:t>）</a:t>
            </a:r>
          </a:p>
          <a:p>
            <a:pPr lvl="0"/>
            <a:r>
              <a:rPr lang="zh-CN" altLang="en-US" sz="1200" dirty="0">
                <a:latin typeface="新宋体" panose="02010609030101010101" pitchFamily="49" charset="-122"/>
                <a:ea typeface="新宋体" panose="02010609030101010101" pitchFamily="49" charset="-122"/>
              </a:rPr>
              <a:t>-常规检查</a:t>
            </a:r>
          </a:p>
          <a:p>
            <a:pPr lvl="0"/>
            <a:r>
              <a:rPr lang="zh-CN" altLang="en-US" sz="1200" dirty="0">
                <a:latin typeface="新宋体" panose="02010609030101010101" pitchFamily="49" charset="-122"/>
                <a:ea typeface="新宋体" panose="02010609030101010101" pitchFamily="49" charset="-122"/>
              </a:rPr>
              <a:t>-运动心电图</a:t>
            </a:r>
          </a:p>
          <a:p>
            <a:pPr lvl="0"/>
            <a:r>
              <a:rPr lang="zh-CN" altLang="en-US" sz="1200" dirty="0">
                <a:latin typeface="新宋体" panose="02010609030101010101" pitchFamily="49" charset="-122"/>
                <a:ea typeface="新宋体" panose="02010609030101010101" pitchFamily="49" charset="-122"/>
              </a:rPr>
              <a:t>-骨胳肌肉检查</a:t>
            </a:r>
          </a:p>
          <a:p>
            <a:pPr lvl="0"/>
            <a:r>
              <a:rPr lang="zh-CN" altLang="en-US" sz="1200" dirty="0">
                <a:latin typeface="新宋体" panose="02010609030101010101" pitchFamily="49" charset="-122"/>
                <a:ea typeface="新宋体" panose="02010609030101010101" pitchFamily="49" charset="-122"/>
                <a:sym typeface="Arial" panose="020B0604020202020204" pitchFamily="34" charset="0"/>
              </a:rPr>
              <a:t>--</a:t>
            </a:r>
            <a:r>
              <a:rPr lang="zh-CN" altLang="en-US" sz="1200" dirty="0">
                <a:latin typeface="新宋体" panose="02010609030101010101" pitchFamily="49" charset="-122"/>
                <a:ea typeface="新宋体" panose="02010609030101010101" pitchFamily="49" charset="-122"/>
              </a:rPr>
              <a:t>SFMA</a:t>
            </a:r>
          </a:p>
          <a:p>
            <a:pPr lvl="0"/>
            <a:r>
              <a:rPr lang="zh-CN" altLang="en-US" sz="1200" dirty="0">
                <a:latin typeface="新宋体" panose="02010609030101010101" pitchFamily="49" charset="-122"/>
                <a:ea typeface="新宋体" panose="02010609030101010101" pitchFamily="49" charset="-122"/>
              </a:rPr>
              <a:t>-特殊检查</a:t>
            </a:r>
            <a:endParaRPr lang="zh-CN" altLang="en-US" sz="1800" dirty="0">
              <a:latin typeface="宋体" panose="02010600030101010101" pitchFamily="2" charset="-122"/>
              <a:ea typeface="宋体" panose="02010600030101010101" pitchFamily="2" charset="-122"/>
            </a:endParaRPr>
          </a:p>
          <a:p>
            <a:pPr lvl="0"/>
            <a:endParaRPr lang="zh-TW" altLang="en-US" sz="1200" dirty="0">
              <a:latin typeface="新宋体" panose="02010609030101010101" pitchFamily="49" charset="-122"/>
              <a:ea typeface="新宋体" panose="02010609030101010101" pitchFamily="49" charset="-122"/>
            </a:endParaRPr>
          </a:p>
        </p:txBody>
      </p:sp>
      <p:sp>
        <p:nvSpPr>
          <p:cNvPr id="8" name="Text Box 4">
            <a:extLst>
              <a:ext uri="{FF2B5EF4-FFF2-40B4-BE49-F238E27FC236}">
                <a16:creationId xmlns:a16="http://schemas.microsoft.com/office/drawing/2014/main" id="{E8ED5D46-3209-4036-A799-9CCD97308C73}"/>
              </a:ext>
            </a:extLst>
          </p:cNvPr>
          <p:cNvSpPr txBox="1"/>
          <p:nvPr/>
        </p:nvSpPr>
        <p:spPr>
          <a:xfrm>
            <a:off x="7771036" y="2762150"/>
            <a:ext cx="1165225" cy="1735455"/>
          </a:xfrm>
          <a:prstGeom prst="rect">
            <a:avLst/>
          </a:prstGeom>
          <a:solidFill>
            <a:srgbClr val="FFFFFF"/>
          </a:solidFill>
          <a:ln w="9525" cap="flat" cmpd="sng">
            <a:solidFill>
              <a:srgbClr val="000000"/>
            </a:solidFill>
            <a:prstDash val="solid"/>
            <a:miter/>
            <a:headEnd type="none" w="med" len="med"/>
            <a:tailEnd type="none" w="med" len="med"/>
          </a:ln>
        </p:spPr>
        <p:txBody>
          <a:bodyPr anchor="t"/>
          <a:lstStyle/>
          <a:p>
            <a:pPr lvl="0"/>
            <a:r>
              <a:rPr lang="zh-CN" altLang="en-US" sz="1200" dirty="0">
                <a:latin typeface="新宋体" panose="02010609030101010101" pitchFamily="49" charset="-122"/>
                <a:ea typeface="新宋体" panose="02010609030101010101" pitchFamily="49" charset="-122"/>
              </a:rPr>
              <a:t>启动应急预案</a:t>
            </a:r>
          </a:p>
          <a:p>
            <a:pPr lvl="0"/>
            <a:r>
              <a:rPr lang="zh-CN" altLang="en-US" sz="1200" dirty="0">
                <a:latin typeface="新宋体" panose="02010609030101010101" pitchFamily="49" charset="-122"/>
                <a:ea typeface="新宋体" panose="02010609030101010101" pitchFamily="49" charset="-122"/>
              </a:rPr>
              <a:t>-验证可行</a:t>
            </a:r>
          </a:p>
          <a:p>
            <a:pPr lvl="0"/>
            <a:r>
              <a:rPr lang="zh-CN" altLang="en-US" sz="1200" dirty="0">
                <a:latin typeface="新宋体" panose="02010609030101010101" pitchFamily="49" charset="-122"/>
                <a:ea typeface="新宋体" panose="02010609030101010101" pitchFamily="49" charset="-122"/>
              </a:rPr>
              <a:t>-人物到位</a:t>
            </a:r>
          </a:p>
          <a:p>
            <a:pPr lvl="0"/>
            <a:r>
              <a:rPr lang="zh-CN" altLang="en-US" sz="1200" dirty="0">
                <a:latin typeface="新宋体" panose="02010609030101010101" pitchFamily="49" charset="-122"/>
                <a:ea typeface="新宋体" panose="02010609030101010101" pitchFamily="49" charset="-122"/>
              </a:rPr>
              <a:t>现场处理</a:t>
            </a:r>
          </a:p>
          <a:p>
            <a:pPr lvl="0"/>
            <a:r>
              <a:rPr lang="zh-CN" altLang="en-US" sz="1200" dirty="0">
                <a:latin typeface="新宋体" panose="02010609030101010101" pitchFamily="49" charset="-122"/>
                <a:ea typeface="新宋体" panose="02010609030101010101" pitchFamily="49" charset="-122"/>
              </a:rPr>
              <a:t>-伤害评估</a:t>
            </a:r>
          </a:p>
          <a:p>
            <a:pPr lvl="0"/>
            <a:r>
              <a:rPr lang="zh-CN" altLang="en-US" sz="1200" dirty="0">
                <a:latin typeface="新宋体" panose="02010609030101010101" pitchFamily="49" charset="-122"/>
                <a:ea typeface="新宋体" panose="02010609030101010101" pitchFamily="49" charset="-122"/>
              </a:rPr>
              <a:t>-ABCDE</a:t>
            </a:r>
          </a:p>
          <a:p>
            <a:pPr lvl="0"/>
            <a:r>
              <a:rPr lang="en-US" altLang="zh-CN" sz="1200" dirty="0">
                <a:latin typeface="新宋体" panose="02010609030101010101" pitchFamily="49" charset="-122"/>
                <a:ea typeface="新宋体" panose="02010609030101010101" pitchFamily="49" charset="-122"/>
              </a:rPr>
              <a:t>-PQRST</a:t>
            </a:r>
          </a:p>
          <a:p>
            <a:pPr lvl="0"/>
            <a:r>
              <a:rPr lang="zh-CN" altLang="en-US" sz="1200" dirty="0">
                <a:latin typeface="新宋体" panose="02010609030101010101" pitchFamily="49" charset="-122"/>
                <a:ea typeface="新宋体" panose="02010609030101010101" pitchFamily="49" charset="-122"/>
              </a:rPr>
              <a:t>-PRICE</a:t>
            </a:r>
          </a:p>
          <a:p>
            <a:pPr lvl="0"/>
            <a:r>
              <a:rPr lang="zh-CN" altLang="en-US" sz="1200" dirty="0">
                <a:latin typeface="新宋体" panose="02010609030101010101" pitchFamily="49" charset="-122"/>
                <a:ea typeface="新宋体" panose="02010609030101010101" pitchFamily="49" charset="-122"/>
              </a:rPr>
              <a:t>-伤患运送</a:t>
            </a:r>
          </a:p>
        </p:txBody>
      </p:sp>
      <p:sp>
        <p:nvSpPr>
          <p:cNvPr id="9" name="Text Box 5">
            <a:extLst>
              <a:ext uri="{FF2B5EF4-FFF2-40B4-BE49-F238E27FC236}">
                <a16:creationId xmlns:a16="http://schemas.microsoft.com/office/drawing/2014/main" id="{C8E6D0B3-4CD9-43DE-9930-827F9826735D}"/>
              </a:ext>
            </a:extLst>
          </p:cNvPr>
          <p:cNvSpPr txBox="1"/>
          <p:nvPr/>
        </p:nvSpPr>
        <p:spPr>
          <a:xfrm>
            <a:off x="3403506" y="2926933"/>
            <a:ext cx="1311275" cy="1285875"/>
          </a:xfrm>
          <a:prstGeom prst="rect">
            <a:avLst/>
          </a:prstGeom>
          <a:solidFill>
            <a:srgbClr val="FFFFFF"/>
          </a:solidFill>
          <a:ln w="9525" cap="flat" cmpd="sng">
            <a:solidFill>
              <a:srgbClr val="000000"/>
            </a:solidFill>
            <a:prstDash val="solid"/>
            <a:miter/>
            <a:headEnd type="none" w="med" len="med"/>
            <a:tailEnd type="none" w="med" len="med"/>
          </a:ln>
        </p:spPr>
        <p:txBody>
          <a:bodyPr anchor="t"/>
          <a:lstStyle/>
          <a:p>
            <a:pPr lvl="0"/>
            <a:r>
              <a:rPr lang="zh-CN" altLang="en-US" sz="1200" dirty="0">
                <a:latin typeface="新宋体" panose="02010609030101010101" pitchFamily="49" charset="-122"/>
                <a:ea typeface="新宋体" panose="02010609030101010101" pitchFamily="49" charset="-122"/>
              </a:rPr>
              <a:t>体能评估</a:t>
            </a:r>
          </a:p>
          <a:p>
            <a:pPr lvl="0"/>
            <a:r>
              <a:rPr lang="zh-CN" altLang="en-US" sz="1200" dirty="0">
                <a:latin typeface="新宋体" panose="02010609030101010101" pitchFamily="49" charset="-122"/>
                <a:ea typeface="新宋体" panose="02010609030101010101" pitchFamily="49" charset="-122"/>
              </a:rPr>
              <a:t>-动作评估</a:t>
            </a:r>
          </a:p>
          <a:p>
            <a:pPr lvl="0"/>
            <a:r>
              <a:rPr lang="zh-CN" altLang="en-US" sz="1200" dirty="0">
                <a:latin typeface="新宋体" panose="02010609030101010101" pitchFamily="49" charset="-122"/>
                <a:ea typeface="新宋体" panose="02010609030101010101" pitchFamily="49" charset="-122"/>
              </a:rPr>
              <a:t>--FMS、YBT</a:t>
            </a:r>
          </a:p>
          <a:p>
            <a:pPr lvl="0"/>
            <a:r>
              <a:rPr lang="en-US" altLang="zh-CN" sz="1200" dirty="0">
                <a:latin typeface="新宋体" panose="02010609030101010101" pitchFamily="49" charset="-122"/>
                <a:ea typeface="新宋体" panose="02010609030101010101" pitchFamily="49" charset="-122"/>
              </a:rPr>
              <a:t>--BESS</a:t>
            </a:r>
            <a:r>
              <a:rPr lang="zh-CN" altLang="en-US" sz="1200" dirty="0">
                <a:latin typeface="新宋体" panose="02010609030101010101" pitchFamily="49" charset="-122"/>
                <a:ea typeface="新宋体" panose="02010609030101010101" pitchFamily="49" charset="-122"/>
              </a:rPr>
              <a:t>、</a:t>
            </a:r>
            <a:r>
              <a:rPr lang="en-US" altLang="zh-CN" sz="1200" dirty="0">
                <a:latin typeface="新宋体" panose="02010609030101010101" pitchFamily="49" charset="-122"/>
                <a:ea typeface="新宋体" panose="02010609030101010101" pitchFamily="49" charset="-122"/>
              </a:rPr>
              <a:t>LESS</a:t>
            </a:r>
          </a:p>
          <a:p>
            <a:pPr lvl="0"/>
            <a:r>
              <a:rPr lang="zh-CN" altLang="en-US" sz="1200" dirty="0">
                <a:latin typeface="新宋体" panose="02010609030101010101" pitchFamily="49" charset="-122"/>
                <a:ea typeface="新宋体" panose="02010609030101010101" pitchFamily="49" charset="-122"/>
              </a:rPr>
              <a:t>-健康体能</a:t>
            </a:r>
          </a:p>
          <a:p>
            <a:pPr lvl="0"/>
            <a:r>
              <a:rPr lang="zh-CN" altLang="en-US" sz="1200" dirty="0">
                <a:latin typeface="新宋体" panose="02010609030101010101" pitchFamily="49" charset="-122"/>
                <a:ea typeface="新宋体" panose="02010609030101010101" pitchFamily="49" charset="-122"/>
              </a:rPr>
              <a:t>-运动体能</a:t>
            </a:r>
          </a:p>
        </p:txBody>
      </p:sp>
      <p:sp>
        <p:nvSpPr>
          <p:cNvPr id="10" name="Text Box 6">
            <a:extLst>
              <a:ext uri="{FF2B5EF4-FFF2-40B4-BE49-F238E27FC236}">
                <a16:creationId xmlns:a16="http://schemas.microsoft.com/office/drawing/2014/main" id="{DBA2E930-16EB-4506-BCF9-4E9DFA33A232}"/>
              </a:ext>
            </a:extLst>
          </p:cNvPr>
          <p:cNvSpPr txBox="1"/>
          <p:nvPr/>
        </p:nvSpPr>
        <p:spPr>
          <a:xfrm>
            <a:off x="3403506" y="4212808"/>
            <a:ext cx="1311275" cy="2176462"/>
          </a:xfrm>
          <a:prstGeom prst="rect">
            <a:avLst/>
          </a:prstGeom>
          <a:solidFill>
            <a:srgbClr val="FFFFFF"/>
          </a:solidFill>
          <a:ln w="9525" cap="flat" cmpd="sng">
            <a:solidFill>
              <a:srgbClr val="000000"/>
            </a:solidFill>
            <a:prstDash val="solid"/>
            <a:miter/>
            <a:headEnd type="none" w="med" len="med"/>
            <a:tailEnd type="none" w="med" len="med"/>
          </a:ln>
        </p:spPr>
        <p:txBody>
          <a:bodyPr anchor="t"/>
          <a:lstStyle/>
          <a:p>
            <a:pPr lvl="0"/>
            <a:r>
              <a:rPr lang="zh-CN" altLang="en-US" sz="1200" dirty="0">
                <a:latin typeface="新宋体" panose="02010609030101010101" pitchFamily="49" charset="-122"/>
                <a:ea typeface="新宋体" panose="02010609030101010101" pitchFamily="49" charset="-122"/>
              </a:rPr>
              <a:t>身体素质强化</a:t>
            </a:r>
          </a:p>
          <a:p>
            <a:pPr lvl="0"/>
            <a:r>
              <a:rPr lang="zh-CN" altLang="en-US" sz="1200" dirty="0">
                <a:latin typeface="新宋体" panose="02010609030101010101" pitchFamily="49" charset="-122"/>
                <a:ea typeface="新宋体" panose="02010609030101010101" pitchFamily="49" charset="-122"/>
              </a:rPr>
              <a:t>-肌力</a:t>
            </a:r>
          </a:p>
          <a:p>
            <a:pPr lvl="0"/>
            <a:r>
              <a:rPr lang="zh-CN" altLang="en-US" sz="1200" dirty="0">
                <a:latin typeface="新宋体" panose="02010609030101010101" pitchFamily="49" charset="-122"/>
                <a:ea typeface="新宋体" panose="02010609030101010101" pitchFamily="49" charset="-122"/>
              </a:rPr>
              <a:t>-柔韧性</a:t>
            </a:r>
          </a:p>
          <a:p>
            <a:pPr lvl="0"/>
            <a:r>
              <a:rPr lang="zh-CN" altLang="en-US" sz="1200" dirty="0">
                <a:latin typeface="新宋体" panose="02010609030101010101" pitchFamily="49" charset="-122"/>
                <a:ea typeface="新宋体" panose="02010609030101010101" pitchFamily="49" charset="-122"/>
              </a:rPr>
              <a:t>-协调性</a:t>
            </a:r>
          </a:p>
          <a:p>
            <a:pPr lvl="0"/>
            <a:r>
              <a:rPr lang="zh-CN" altLang="en-US" sz="1200" dirty="0">
                <a:latin typeface="新宋体" panose="02010609030101010101" pitchFamily="49" charset="-122"/>
                <a:ea typeface="新宋体" panose="02010609030101010101" pitchFamily="49" charset="-122"/>
              </a:rPr>
              <a:t>安全教育</a:t>
            </a:r>
          </a:p>
          <a:p>
            <a:pPr lvl="0"/>
            <a:r>
              <a:rPr lang="zh-CN" altLang="en-US" sz="1200" dirty="0">
                <a:latin typeface="新宋体" panose="02010609030101010101" pitchFamily="49" charset="-122"/>
                <a:ea typeface="新宋体" panose="02010609030101010101" pitchFamily="49" charset="-122"/>
              </a:rPr>
              <a:t>运动器械选择</a:t>
            </a:r>
          </a:p>
          <a:p>
            <a:pPr lvl="0"/>
            <a:r>
              <a:rPr lang="zh-CN" altLang="en-US" sz="1200" dirty="0">
                <a:latin typeface="新宋体" panose="02010609030101010101" pitchFamily="49" charset="-122"/>
                <a:ea typeface="新宋体" panose="02010609030101010101" pitchFamily="49" charset="-122"/>
              </a:rPr>
              <a:t>特殊保护措施</a:t>
            </a:r>
          </a:p>
          <a:p>
            <a:pPr lvl="0"/>
            <a:r>
              <a:rPr lang="zh-CN" altLang="en-US" sz="1200" dirty="0">
                <a:latin typeface="新宋体" panose="02010609030101010101" pitchFamily="49" charset="-122"/>
                <a:ea typeface="新宋体" panose="02010609030101010101" pitchFamily="49" charset="-122"/>
              </a:rPr>
              <a:t>-贴扎</a:t>
            </a:r>
          </a:p>
          <a:p>
            <a:pPr lvl="0"/>
            <a:r>
              <a:rPr lang="zh-CN" altLang="en-US" sz="1200" dirty="0">
                <a:latin typeface="新宋体" panose="02010609030101010101" pitchFamily="49" charset="-122"/>
                <a:ea typeface="新宋体" panose="02010609030101010101" pitchFamily="49" charset="-122"/>
              </a:rPr>
              <a:t>-护具</a:t>
            </a:r>
          </a:p>
          <a:p>
            <a:pPr lvl="0"/>
            <a:r>
              <a:rPr lang="zh-CN" altLang="en-US" sz="1200" dirty="0">
                <a:latin typeface="新宋体" panose="02010609030101010101" pitchFamily="49" charset="-122"/>
                <a:ea typeface="新宋体" panose="02010609030101010101" pitchFamily="49" charset="-122"/>
              </a:rPr>
              <a:t>运动环境选择</a:t>
            </a:r>
          </a:p>
          <a:p>
            <a:pPr lvl="0"/>
            <a:r>
              <a:rPr lang="zh-CN" altLang="en-US" sz="1200" dirty="0">
                <a:latin typeface="新宋体" panose="02010609030101010101" pitchFamily="49" charset="-122"/>
                <a:ea typeface="新宋体" panose="02010609030101010101" pitchFamily="49" charset="-122"/>
              </a:rPr>
              <a:t>-热病</a:t>
            </a:r>
          </a:p>
        </p:txBody>
      </p:sp>
      <p:sp>
        <p:nvSpPr>
          <p:cNvPr id="11" name="Text Box 7">
            <a:extLst>
              <a:ext uri="{FF2B5EF4-FFF2-40B4-BE49-F238E27FC236}">
                <a16:creationId xmlns:a16="http://schemas.microsoft.com/office/drawing/2014/main" id="{8C059114-4DF2-4D4C-ACCF-2648AA77E6DB}"/>
              </a:ext>
            </a:extLst>
          </p:cNvPr>
          <p:cNvSpPr txBox="1"/>
          <p:nvPr/>
        </p:nvSpPr>
        <p:spPr>
          <a:xfrm>
            <a:off x="7770719" y="4497288"/>
            <a:ext cx="1165225" cy="1592262"/>
          </a:xfrm>
          <a:prstGeom prst="rect">
            <a:avLst/>
          </a:prstGeom>
          <a:solidFill>
            <a:srgbClr val="FFFFFF"/>
          </a:solidFill>
          <a:ln w="9525" cap="flat" cmpd="sng">
            <a:solidFill>
              <a:srgbClr val="000000"/>
            </a:solidFill>
            <a:prstDash val="solid"/>
            <a:miter/>
            <a:headEnd type="none" w="med" len="med"/>
            <a:tailEnd type="none" w="med" len="med"/>
          </a:ln>
        </p:spPr>
        <p:txBody>
          <a:bodyPr anchor="t"/>
          <a:lstStyle/>
          <a:p>
            <a:pPr lvl="0"/>
            <a:r>
              <a:rPr lang="zh-CN" altLang="en-US" sz="1200" dirty="0">
                <a:latin typeface="新宋体" panose="02010609030101010101" pitchFamily="49" charset="-122"/>
                <a:ea typeface="新宋体" panose="02010609030101010101" pitchFamily="49" charset="-122"/>
              </a:rPr>
              <a:t>医师诊断</a:t>
            </a:r>
          </a:p>
          <a:p>
            <a:pPr lvl="0"/>
            <a:r>
              <a:rPr lang="zh-CN" altLang="en-US" sz="1200" dirty="0">
                <a:latin typeface="新宋体" panose="02010609030101010101" pitchFamily="49" charset="-122"/>
                <a:ea typeface="新宋体" panose="02010609030101010101" pitchFamily="49" charset="-122"/>
              </a:rPr>
              <a:t>接受治疗</a:t>
            </a:r>
          </a:p>
          <a:p>
            <a:pPr lvl="0"/>
            <a:r>
              <a:rPr lang="zh-CN" altLang="en-US" sz="1200" dirty="0">
                <a:latin typeface="新宋体" panose="02010609030101010101" pitchFamily="49" charset="-122"/>
                <a:ea typeface="新宋体" panose="02010609030101010101" pitchFamily="49" charset="-122"/>
              </a:rPr>
              <a:t>-药物</a:t>
            </a:r>
          </a:p>
          <a:p>
            <a:pPr lvl="0"/>
            <a:r>
              <a:rPr lang="zh-CN" altLang="en-US" sz="1200" dirty="0">
                <a:latin typeface="新宋体" panose="02010609030101010101" pitchFamily="49" charset="-122"/>
                <a:ea typeface="新宋体" panose="02010609030101010101" pitchFamily="49" charset="-122"/>
              </a:rPr>
              <a:t>-手术</a:t>
            </a:r>
          </a:p>
          <a:p>
            <a:pPr lvl="0"/>
            <a:r>
              <a:rPr lang="zh-CN" altLang="en-US" sz="1200" dirty="0">
                <a:latin typeface="新宋体" panose="02010609030101010101" pitchFamily="49" charset="-122"/>
                <a:ea typeface="新宋体" panose="02010609030101010101" pitchFamily="49" charset="-122"/>
              </a:rPr>
              <a:t>-物理治疗</a:t>
            </a:r>
          </a:p>
          <a:p>
            <a:pPr lvl="0"/>
            <a:r>
              <a:rPr lang="zh-CN" altLang="en-US" sz="1200" dirty="0">
                <a:latin typeface="新宋体" panose="02010609030101010101" pitchFamily="49" charset="-122"/>
                <a:ea typeface="新宋体" panose="02010609030101010101" pitchFamily="49" charset="-122"/>
              </a:rPr>
              <a:t>--手法</a:t>
            </a:r>
          </a:p>
          <a:p>
            <a:pPr lvl="0"/>
            <a:r>
              <a:rPr lang="zh-CN" altLang="en-US" sz="1200" dirty="0">
                <a:latin typeface="新宋体" panose="02010609030101010101" pitchFamily="49" charset="-122"/>
                <a:ea typeface="新宋体" panose="02010609030101010101" pitchFamily="49" charset="-122"/>
              </a:rPr>
              <a:t>--仪器</a:t>
            </a:r>
          </a:p>
          <a:p>
            <a:pPr lvl="0"/>
            <a:r>
              <a:rPr lang="zh-CN" altLang="en-US" sz="1200" dirty="0">
                <a:latin typeface="新宋体" panose="02010609030101010101" pitchFamily="49" charset="-122"/>
                <a:ea typeface="新宋体" panose="02010609030101010101" pitchFamily="49" charset="-122"/>
              </a:rPr>
              <a:t>--动作</a:t>
            </a:r>
          </a:p>
        </p:txBody>
      </p:sp>
      <p:sp>
        <p:nvSpPr>
          <p:cNvPr id="12" name="Text Box 8">
            <a:extLst>
              <a:ext uri="{FF2B5EF4-FFF2-40B4-BE49-F238E27FC236}">
                <a16:creationId xmlns:a16="http://schemas.microsoft.com/office/drawing/2014/main" id="{EE418D85-6713-4F3D-B62D-7384F7BDC190}"/>
              </a:ext>
            </a:extLst>
          </p:cNvPr>
          <p:cNvSpPr txBox="1"/>
          <p:nvPr/>
        </p:nvSpPr>
        <p:spPr>
          <a:xfrm>
            <a:off x="5413281" y="2823745"/>
            <a:ext cx="1311275" cy="1439863"/>
          </a:xfrm>
          <a:prstGeom prst="rect">
            <a:avLst/>
          </a:prstGeom>
          <a:solidFill>
            <a:srgbClr val="FFFFFF"/>
          </a:solidFill>
          <a:ln w="9525" cap="flat" cmpd="sng">
            <a:solidFill>
              <a:srgbClr val="000000"/>
            </a:solidFill>
            <a:prstDash val="solid"/>
            <a:miter/>
            <a:headEnd type="none" w="med" len="med"/>
            <a:tailEnd type="none" w="med" len="med"/>
          </a:ln>
        </p:spPr>
        <p:txBody>
          <a:bodyPr anchor="t"/>
          <a:lstStyle/>
          <a:p>
            <a:pPr lvl="0"/>
            <a:r>
              <a:rPr lang="zh-CN" altLang="en-US" sz="1200" dirty="0">
                <a:latin typeface="新宋体" panose="02010609030101010101" pitchFamily="49" charset="-122"/>
                <a:ea typeface="新宋体" panose="02010609030101010101" pitchFamily="49" charset="-122"/>
              </a:rPr>
              <a:t>恢复措施</a:t>
            </a:r>
          </a:p>
          <a:p>
            <a:pPr lvl="0"/>
            <a:r>
              <a:rPr lang="en-US" altLang="zh-CN" sz="1200" dirty="0">
                <a:latin typeface="新宋体" panose="02010609030101010101" pitchFamily="49" charset="-122"/>
                <a:ea typeface="新宋体" panose="02010609030101010101" pitchFamily="49" charset="-122"/>
              </a:rPr>
              <a:t>-</a:t>
            </a:r>
            <a:r>
              <a:rPr lang="zh-CN" altLang="en-US" sz="1200" dirty="0">
                <a:latin typeface="新宋体" panose="02010609030101010101" pitchFamily="49" charset="-122"/>
                <a:ea typeface="新宋体" panose="02010609030101010101" pitchFamily="49" charset="-122"/>
              </a:rPr>
              <a:t>整理收操</a:t>
            </a:r>
          </a:p>
          <a:p>
            <a:pPr lvl="0"/>
            <a:r>
              <a:rPr lang="en-US" altLang="zh-CN" sz="1200" dirty="0">
                <a:latin typeface="新宋体" panose="02010609030101010101" pitchFamily="49" charset="-122"/>
                <a:ea typeface="新宋体" panose="02010609030101010101" pitchFamily="49" charset="-122"/>
              </a:rPr>
              <a:t>--</a:t>
            </a:r>
            <a:r>
              <a:rPr lang="zh-CN" altLang="en-US" sz="1200" dirty="0">
                <a:latin typeface="新宋体" panose="02010609030101010101" pitchFamily="49" charset="-122"/>
                <a:ea typeface="新宋体" panose="02010609030101010101" pitchFamily="49" charset="-122"/>
              </a:rPr>
              <a:t>泡沫轴</a:t>
            </a:r>
          </a:p>
          <a:p>
            <a:pPr lvl="0"/>
            <a:r>
              <a:rPr lang="en-US" altLang="zh-CN" sz="1200" dirty="0">
                <a:latin typeface="新宋体" panose="02010609030101010101" pitchFamily="49" charset="-122"/>
                <a:ea typeface="新宋体" panose="02010609030101010101" pitchFamily="49" charset="-122"/>
              </a:rPr>
              <a:t>--</a:t>
            </a:r>
            <a:r>
              <a:rPr lang="zh-CN" altLang="en-US" sz="1200" dirty="0">
                <a:latin typeface="新宋体" panose="02010609030101010101" pitchFamily="49" charset="-122"/>
                <a:ea typeface="新宋体" panose="02010609030101010101" pitchFamily="49" charset="-122"/>
              </a:rPr>
              <a:t>静态拉伸</a:t>
            </a:r>
          </a:p>
          <a:p>
            <a:pPr lvl="0"/>
            <a:r>
              <a:rPr lang="en-US" altLang="zh-CN" sz="1200" dirty="0">
                <a:latin typeface="新宋体" panose="02010609030101010101" pitchFamily="49" charset="-122"/>
                <a:ea typeface="新宋体" panose="02010609030101010101" pitchFamily="49" charset="-122"/>
              </a:rPr>
              <a:t>-</a:t>
            </a:r>
            <a:r>
              <a:rPr lang="zh-CN" altLang="en-US" sz="1200" dirty="0">
                <a:latin typeface="新宋体" panose="02010609030101010101" pitchFamily="49" charset="-122"/>
                <a:ea typeface="新宋体" panose="02010609030101010101" pitchFamily="49" charset="-122"/>
              </a:rPr>
              <a:t>仪器使用</a:t>
            </a:r>
          </a:p>
          <a:p>
            <a:pPr lvl="0"/>
            <a:r>
              <a:rPr lang="en-US" altLang="zh-CN" sz="1200" dirty="0">
                <a:latin typeface="新宋体" panose="02010609030101010101" pitchFamily="49" charset="-122"/>
                <a:ea typeface="新宋体" panose="02010609030101010101" pitchFamily="49" charset="-122"/>
              </a:rPr>
              <a:t>-</a:t>
            </a:r>
            <a:r>
              <a:rPr lang="zh-CN" altLang="en-US" sz="1200" dirty="0">
                <a:latin typeface="新宋体" panose="02010609030101010101" pitchFamily="49" charset="-122"/>
                <a:ea typeface="新宋体" panose="02010609030101010101" pitchFamily="49" charset="-122"/>
              </a:rPr>
              <a:t>手法调整</a:t>
            </a:r>
          </a:p>
          <a:p>
            <a:pPr lvl="0"/>
            <a:r>
              <a:rPr lang="en-US" altLang="zh-CN" sz="1200" dirty="0">
                <a:latin typeface="新宋体" panose="02010609030101010101" pitchFamily="49" charset="-122"/>
                <a:ea typeface="新宋体" panose="02010609030101010101" pitchFamily="49" charset="-122"/>
              </a:rPr>
              <a:t>-</a:t>
            </a:r>
            <a:r>
              <a:rPr lang="zh-CN" altLang="en-US" sz="1200" dirty="0">
                <a:latin typeface="新宋体" panose="02010609030101010101" pitchFamily="49" charset="-122"/>
                <a:ea typeface="新宋体" panose="02010609030101010101" pitchFamily="49" charset="-122"/>
              </a:rPr>
              <a:t>营养调控</a:t>
            </a:r>
          </a:p>
          <a:p>
            <a:pPr lvl="0"/>
            <a:endParaRPr lang="en-US" altLang="zh-TW" sz="1200" dirty="0">
              <a:latin typeface="新宋体" panose="02010609030101010101" pitchFamily="49" charset="-122"/>
              <a:ea typeface="新宋体" panose="02010609030101010101" pitchFamily="49" charset="-122"/>
            </a:endParaRPr>
          </a:p>
        </p:txBody>
      </p:sp>
      <p:sp>
        <p:nvSpPr>
          <p:cNvPr id="13" name="Text Box 9">
            <a:extLst>
              <a:ext uri="{FF2B5EF4-FFF2-40B4-BE49-F238E27FC236}">
                <a16:creationId xmlns:a16="http://schemas.microsoft.com/office/drawing/2014/main" id="{5F2BE7CB-EDF7-4B05-9545-7E0980CA2EEE}"/>
              </a:ext>
            </a:extLst>
          </p:cNvPr>
          <p:cNvSpPr txBox="1"/>
          <p:nvPr/>
        </p:nvSpPr>
        <p:spPr>
          <a:xfrm>
            <a:off x="2822478" y="1613118"/>
            <a:ext cx="581025" cy="2611437"/>
          </a:xfrm>
          <a:prstGeom prst="rect">
            <a:avLst/>
          </a:prstGeom>
          <a:solidFill>
            <a:srgbClr val="FF6600"/>
          </a:solidFill>
          <a:ln w="9525" cap="flat" cmpd="sng">
            <a:solidFill>
              <a:srgbClr val="000000"/>
            </a:solidFill>
            <a:prstDash val="solid"/>
            <a:miter/>
            <a:headEnd type="none" w="med" len="med"/>
            <a:tailEnd type="none" w="med" len="med"/>
          </a:ln>
        </p:spPr>
        <p:txBody>
          <a:bodyPr vert="eaVert">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黑体" panose="02010609060101010101" pitchFamily="49" charset="-122"/>
                <a:ea typeface="黑体" panose="02010609060101010101" pitchFamily="49" charset="-122"/>
                <a:cs typeface="+mn-ea"/>
              </a:rPr>
              <a:t>早期诊断</a:t>
            </a:r>
          </a:p>
        </p:txBody>
      </p:sp>
      <p:sp>
        <p:nvSpPr>
          <p:cNvPr id="14" name="Text Box 10">
            <a:extLst>
              <a:ext uri="{FF2B5EF4-FFF2-40B4-BE49-F238E27FC236}">
                <a16:creationId xmlns:a16="http://schemas.microsoft.com/office/drawing/2014/main" id="{CCC31738-FB6D-4DE5-B66C-802A8536A87E}"/>
              </a:ext>
            </a:extLst>
          </p:cNvPr>
          <p:cNvSpPr txBox="1"/>
          <p:nvPr/>
        </p:nvSpPr>
        <p:spPr>
          <a:xfrm>
            <a:off x="2822478" y="4205505"/>
            <a:ext cx="581025" cy="2176463"/>
          </a:xfrm>
          <a:prstGeom prst="rect">
            <a:avLst/>
          </a:prstGeom>
          <a:solidFill>
            <a:srgbClr val="FF9900"/>
          </a:solidFill>
          <a:ln w="9525" cap="flat" cmpd="sng">
            <a:solidFill>
              <a:srgbClr val="000000"/>
            </a:solidFill>
            <a:prstDash val="solid"/>
            <a:miter/>
            <a:headEnd type="none" w="med" len="med"/>
            <a:tailEnd type="none" w="med" len="med"/>
          </a:ln>
        </p:spPr>
        <p:txBody>
          <a:bodyPr vert="eaVert">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黑体" panose="02010609060101010101" pitchFamily="49" charset="-122"/>
                <a:ea typeface="黑体" panose="02010609060101010101" pitchFamily="49" charset="-122"/>
                <a:cs typeface="+mn-ea"/>
              </a:rPr>
              <a:t>特殊防护</a:t>
            </a:r>
          </a:p>
        </p:txBody>
      </p:sp>
      <p:sp>
        <p:nvSpPr>
          <p:cNvPr id="15" name="Text Box 11">
            <a:extLst>
              <a:ext uri="{FF2B5EF4-FFF2-40B4-BE49-F238E27FC236}">
                <a16:creationId xmlns:a16="http://schemas.microsoft.com/office/drawing/2014/main" id="{D23A3515-2139-4703-9D1C-FFF08F7D21A9}"/>
              </a:ext>
            </a:extLst>
          </p:cNvPr>
          <p:cNvSpPr txBox="1"/>
          <p:nvPr/>
        </p:nvSpPr>
        <p:spPr>
          <a:xfrm>
            <a:off x="7771036" y="6090185"/>
            <a:ext cx="1165225" cy="299085"/>
          </a:xfrm>
          <a:prstGeom prst="rect">
            <a:avLst/>
          </a:prstGeom>
          <a:solidFill>
            <a:srgbClr val="FFFFFF"/>
          </a:solidFill>
          <a:ln w="9525" cap="flat" cmpd="sng">
            <a:solidFill>
              <a:srgbClr val="000000"/>
            </a:solidFill>
            <a:prstDash val="solid"/>
            <a:miter/>
            <a:headEnd type="none" w="med" len="med"/>
            <a:tailEnd type="none" w="med" len="med"/>
          </a:ln>
        </p:spPr>
        <p:txBody>
          <a:bodyPr anchor="t"/>
          <a:lstStyle/>
          <a:p>
            <a:pPr lvl="0"/>
            <a:r>
              <a:rPr lang="zh-CN" altLang="en-US" sz="1200" dirty="0">
                <a:latin typeface="新宋体" panose="02010609030101010101" pitchFamily="49" charset="-122"/>
                <a:ea typeface="新宋体" panose="02010609030101010101" pitchFamily="49" charset="-122"/>
              </a:rPr>
              <a:t>体能调整</a:t>
            </a:r>
          </a:p>
        </p:txBody>
      </p:sp>
      <p:sp>
        <p:nvSpPr>
          <p:cNvPr id="16" name="Text Box 12">
            <a:extLst>
              <a:ext uri="{FF2B5EF4-FFF2-40B4-BE49-F238E27FC236}">
                <a16:creationId xmlns:a16="http://schemas.microsoft.com/office/drawing/2014/main" id="{23103510-C96E-4D16-B9E4-6781AC130FD0}"/>
              </a:ext>
            </a:extLst>
          </p:cNvPr>
          <p:cNvSpPr txBox="1"/>
          <p:nvPr/>
        </p:nvSpPr>
        <p:spPr>
          <a:xfrm>
            <a:off x="5413281" y="4887495"/>
            <a:ext cx="1311275" cy="430213"/>
          </a:xfrm>
          <a:prstGeom prst="rect">
            <a:avLst/>
          </a:prstGeom>
          <a:solidFill>
            <a:srgbClr val="FFFFFF"/>
          </a:solidFill>
          <a:ln w="9525" cap="flat" cmpd="sng">
            <a:solidFill>
              <a:srgbClr val="000000"/>
            </a:solidFill>
            <a:prstDash val="solid"/>
            <a:miter/>
            <a:headEnd type="none" w="med" len="med"/>
            <a:tailEnd type="none" w="med" len="med"/>
          </a:ln>
        </p:spPr>
        <p:txBody>
          <a:bodyPr anchor="t"/>
          <a:lstStyle/>
          <a:p>
            <a:pPr lvl="0"/>
            <a:r>
              <a:rPr lang="zh-CN" altLang="en-US" sz="1200" dirty="0">
                <a:latin typeface="新宋体" panose="02010609030101010101" pitchFamily="49" charset="-122"/>
                <a:ea typeface="新宋体" panose="02010609030101010101" pitchFamily="49" charset="-122"/>
              </a:rPr>
              <a:t>伸展热身活动</a:t>
            </a:r>
          </a:p>
          <a:p>
            <a:pPr lvl="0"/>
            <a:r>
              <a:rPr lang="en-US" altLang="zh-TW" sz="1200" dirty="0">
                <a:latin typeface="新宋体" panose="02010609030101010101" pitchFamily="49" charset="-122"/>
                <a:ea typeface="新宋体" panose="02010609030101010101" pitchFamily="49" charset="-122"/>
              </a:rPr>
              <a:t>-</a:t>
            </a:r>
            <a:r>
              <a:rPr lang="zh-CN" altLang="en-US" sz="1200" dirty="0">
                <a:latin typeface="新宋体" panose="02010609030101010101" pitchFamily="49" charset="-122"/>
                <a:ea typeface="新宋体" panose="02010609030101010101" pitchFamily="49" charset="-122"/>
              </a:rPr>
              <a:t>带领热身激活</a:t>
            </a:r>
          </a:p>
        </p:txBody>
      </p:sp>
      <p:sp>
        <p:nvSpPr>
          <p:cNvPr id="17" name="Text Box 14">
            <a:extLst>
              <a:ext uri="{FF2B5EF4-FFF2-40B4-BE49-F238E27FC236}">
                <a16:creationId xmlns:a16="http://schemas.microsoft.com/office/drawing/2014/main" id="{860E9AB0-D19F-4C29-8A91-D11C5CD62881}"/>
              </a:ext>
            </a:extLst>
          </p:cNvPr>
          <p:cNvSpPr txBox="1"/>
          <p:nvPr/>
        </p:nvSpPr>
        <p:spPr>
          <a:xfrm>
            <a:off x="4859561" y="2826916"/>
            <a:ext cx="582295" cy="3178810"/>
          </a:xfrm>
          <a:prstGeom prst="rect">
            <a:avLst/>
          </a:prstGeom>
          <a:solidFill>
            <a:srgbClr val="009900"/>
          </a:solidFill>
          <a:ln w="9525" cap="flat" cmpd="sng">
            <a:solidFill>
              <a:srgbClr val="000000"/>
            </a:solidFill>
            <a:prstDash val="solid"/>
            <a:miter/>
            <a:headEnd type="none" w="med" len="med"/>
            <a:tailEnd type="none" w="med" len="med"/>
          </a:ln>
        </p:spPr>
        <p:txBody>
          <a:bodyPr vert="eaVert">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黑体" panose="02010609060101010101" pitchFamily="49" charset="-122"/>
                <a:ea typeface="黑体" panose="02010609060101010101" pitchFamily="49" charset="-122"/>
                <a:cs typeface="+mn-ea"/>
              </a:rPr>
              <a:t>健康促进</a:t>
            </a:r>
          </a:p>
        </p:txBody>
      </p:sp>
      <p:sp>
        <p:nvSpPr>
          <p:cNvPr id="18" name="AutoShape 15">
            <a:extLst>
              <a:ext uri="{FF2B5EF4-FFF2-40B4-BE49-F238E27FC236}">
                <a16:creationId xmlns:a16="http://schemas.microsoft.com/office/drawing/2014/main" id="{9DC893F4-CFB6-4003-8573-B0D9456A67BF}"/>
              </a:ext>
            </a:extLst>
          </p:cNvPr>
          <p:cNvSpPr/>
          <p:nvPr/>
        </p:nvSpPr>
        <p:spPr>
          <a:xfrm>
            <a:off x="5441856" y="1601370"/>
            <a:ext cx="1309688" cy="676275"/>
          </a:xfrm>
          <a:prstGeom prst="flowChartDecision">
            <a:avLst/>
          </a:prstGeom>
          <a:solidFill>
            <a:srgbClr val="FFFFFF"/>
          </a:solidFill>
          <a:ln w="9525" cap="flat" cmpd="sng">
            <a:solidFill>
              <a:srgbClr val="000000"/>
            </a:solidFill>
            <a:prstDash val="solid"/>
            <a:miter/>
            <a:headEnd type="none" w="med" len="med"/>
            <a:tailEnd type="none" w="med" len="med"/>
          </a:ln>
        </p:spPr>
        <p:txBody>
          <a:bodyPr anchor="t"/>
          <a:lstStyle/>
          <a:p>
            <a:pPr lvl="0" algn="ctr"/>
            <a:r>
              <a:rPr lang="zh-CN" altLang="en-US" sz="1200" dirty="0">
                <a:latin typeface="新宋体" panose="02010609030101010101" pitchFamily="49" charset="-122"/>
                <a:ea typeface="新宋体" panose="02010609030101010101" pitchFamily="49" charset="-122"/>
              </a:rPr>
              <a:t>患伤病</a:t>
            </a:r>
            <a:endParaRPr lang="zh-TW" altLang="en-US" sz="1200" dirty="0">
              <a:latin typeface="新宋体" panose="02010609030101010101" pitchFamily="49" charset="-122"/>
              <a:ea typeface="新宋体" panose="02010609030101010101" pitchFamily="49" charset="-122"/>
            </a:endParaRPr>
          </a:p>
        </p:txBody>
      </p:sp>
      <p:sp>
        <p:nvSpPr>
          <p:cNvPr id="19" name="Text Box 16">
            <a:extLst>
              <a:ext uri="{FF2B5EF4-FFF2-40B4-BE49-F238E27FC236}">
                <a16:creationId xmlns:a16="http://schemas.microsoft.com/office/drawing/2014/main" id="{64D15AB2-FC2B-408D-95CC-485925946A77}"/>
              </a:ext>
            </a:extLst>
          </p:cNvPr>
          <p:cNvSpPr txBox="1"/>
          <p:nvPr/>
        </p:nvSpPr>
        <p:spPr>
          <a:xfrm>
            <a:off x="7189376" y="2762150"/>
            <a:ext cx="581025" cy="1735455"/>
          </a:xfrm>
          <a:prstGeom prst="rect">
            <a:avLst/>
          </a:prstGeom>
          <a:solidFill>
            <a:srgbClr val="FF0000"/>
          </a:solidFill>
          <a:ln w="9525" cap="flat" cmpd="sng">
            <a:solidFill>
              <a:srgbClr val="000000"/>
            </a:solidFill>
            <a:prstDash val="solid"/>
            <a:miter/>
            <a:headEnd type="none" w="med" len="med"/>
            <a:tailEnd type="none" w="med" len="med"/>
          </a:ln>
        </p:spPr>
        <p:txBody>
          <a:bodyPr vert="eaVert">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黑体" panose="02010609060101010101" pitchFamily="49" charset="-122"/>
                <a:ea typeface="黑体" panose="02010609060101010101" pitchFamily="49" charset="-122"/>
                <a:cs typeface="+mn-ea"/>
              </a:rPr>
              <a:t>降低损害</a:t>
            </a:r>
          </a:p>
        </p:txBody>
      </p:sp>
      <p:sp>
        <p:nvSpPr>
          <p:cNvPr id="20" name="Text Box 17">
            <a:extLst>
              <a:ext uri="{FF2B5EF4-FFF2-40B4-BE49-F238E27FC236}">
                <a16:creationId xmlns:a16="http://schemas.microsoft.com/office/drawing/2014/main" id="{49651C7C-8B6E-4439-B7FF-4336F14C74FA}"/>
              </a:ext>
            </a:extLst>
          </p:cNvPr>
          <p:cNvSpPr txBox="1"/>
          <p:nvPr/>
        </p:nvSpPr>
        <p:spPr>
          <a:xfrm>
            <a:off x="7189376" y="4497605"/>
            <a:ext cx="581025" cy="1891030"/>
          </a:xfrm>
          <a:prstGeom prst="rect">
            <a:avLst/>
          </a:prstGeom>
          <a:solidFill>
            <a:srgbClr val="CC0099"/>
          </a:solidFill>
          <a:ln w="9525" cap="flat" cmpd="sng">
            <a:solidFill>
              <a:srgbClr val="000000"/>
            </a:solidFill>
            <a:prstDash val="solid"/>
            <a:miter/>
            <a:headEnd type="none" w="med" len="med"/>
            <a:tailEnd type="none" w="med" len="med"/>
          </a:ln>
        </p:spPr>
        <p:txBody>
          <a:bodyPr vert="eaVert">
            <a:scene3d>
              <a:camera prst="orthographicFront"/>
              <a:lightRig rig="threePt" dir="t"/>
            </a:scene3d>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黑体" panose="02010609060101010101" pitchFamily="49" charset="-122"/>
                <a:ea typeface="黑体" panose="02010609060101010101" pitchFamily="49" charset="-122"/>
                <a:cs typeface="+mn-ea"/>
              </a:rPr>
              <a:t>治疗康复</a:t>
            </a:r>
          </a:p>
        </p:txBody>
      </p:sp>
      <p:cxnSp>
        <p:nvCxnSpPr>
          <p:cNvPr id="21" name="AutoShape 18">
            <a:extLst>
              <a:ext uri="{FF2B5EF4-FFF2-40B4-BE49-F238E27FC236}">
                <a16:creationId xmlns:a16="http://schemas.microsoft.com/office/drawing/2014/main" id="{C69DE3BD-AE9B-45A8-9824-BB4AD871D7A7}"/>
              </a:ext>
            </a:extLst>
          </p:cNvPr>
          <p:cNvCxnSpPr>
            <a:stCxn id="10" idx="2"/>
            <a:endCxn id="4" idx="2"/>
          </p:cNvCxnSpPr>
          <p:nvPr/>
        </p:nvCxnSpPr>
        <p:spPr>
          <a:xfrm rot="5400000" flipH="1" flipV="1">
            <a:off x="4864006" y="5179595"/>
            <a:ext cx="390525" cy="2014538"/>
          </a:xfrm>
          <a:prstGeom prst="bentConnector3">
            <a:avLst>
              <a:gd name="adj1" fmla="val -60894"/>
            </a:avLst>
          </a:prstGeom>
          <a:ln w="38100" cap="flat" cmpd="sng">
            <a:solidFill>
              <a:srgbClr val="003399"/>
            </a:solidFill>
            <a:prstDash val="solid"/>
            <a:miter/>
            <a:headEnd type="none" w="med" len="med"/>
            <a:tailEnd type="triangle" w="med" len="med"/>
          </a:ln>
        </p:spPr>
      </p:cxnSp>
      <p:cxnSp>
        <p:nvCxnSpPr>
          <p:cNvPr id="22" name="AutoShape 19">
            <a:extLst>
              <a:ext uri="{FF2B5EF4-FFF2-40B4-BE49-F238E27FC236}">
                <a16:creationId xmlns:a16="http://schemas.microsoft.com/office/drawing/2014/main" id="{7EDE0581-DEEE-424F-A415-5975B3F050CD}"/>
              </a:ext>
            </a:extLst>
          </p:cNvPr>
          <p:cNvCxnSpPr>
            <a:stCxn id="17" idx="0"/>
            <a:endCxn id="18" idx="2"/>
          </p:cNvCxnSpPr>
          <p:nvPr/>
        </p:nvCxnSpPr>
        <p:spPr>
          <a:xfrm rot="-5400000">
            <a:off x="5349781" y="2079208"/>
            <a:ext cx="549275" cy="946150"/>
          </a:xfrm>
          <a:prstGeom prst="bentConnector3">
            <a:avLst>
              <a:gd name="adj1" fmla="val 50000"/>
            </a:avLst>
          </a:prstGeom>
          <a:ln w="38100" cap="flat" cmpd="sng">
            <a:solidFill>
              <a:srgbClr val="003399"/>
            </a:solidFill>
            <a:prstDash val="solid"/>
            <a:miter/>
            <a:headEnd type="none" w="med" len="med"/>
            <a:tailEnd type="triangle" w="med" len="med"/>
          </a:ln>
        </p:spPr>
      </p:cxnSp>
      <p:cxnSp>
        <p:nvCxnSpPr>
          <p:cNvPr id="23" name="AutoShape 20">
            <a:extLst>
              <a:ext uri="{FF2B5EF4-FFF2-40B4-BE49-F238E27FC236}">
                <a16:creationId xmlns:a16="http://schemas.microsoft.com/office/drawing/2014/main" id="{9DCE5933-EF18-4767-93DE-19A61ADFC5E7}"/>
              </a:ext>
            </a:extLst>
          </p:cNvPr>
          <p:cNvCxnSpPr>
            <a:stCxn id="18" idx="3"/>
            <a:endCxn id="8" idx="0"/>
          </p:cNvCxnSpPr>
          <p:nvPr/>
        </p:nvCxnSpPr>
        <p:spPr>
          <a:xfrm>
            <a:off x="6751861" y="1939825"/>
            <a:ext cx="1602105" cy="822325"/>
          </a:xfrm>
          <a:prstGeom prst="bentConnector2">
            <a:avLst/>
          </a:prstGeom>
          <a:ln w="38100" cap="flat" cmpd="sng">
            <a:solidFill>
              <a:srgbClr val="003399"/>
            </a:solidFill>
            <a:prstDash val="solid"/>
            <a:miter/>
            <a:headEnd type="none" w="med" len="med"/>
            <a:tailEnd type="triangle" w="med" len="med"/>
          </a:ln>
        </p:spPr>
      </p:cxnSp>
      <p:sp>
        <p:nvSpPr>
          <p:cNvPr id="24" name="Text Box 22">
            <a:extLst>
              <a:ext uri="{FF2B5EF4-FFF2-40B4-BE49-F238E27FC236}">
                <a16:creationId xmlns:a16="http://schemas.microsoft.com/office/drawing/2014/main" id="{FBA66FAA-AECF-43A0-B6DE-5CF1E98596AB}"/>
              </a:ext>
            </a:extLst>
          </p:cNvPr>
          <p:cNvSpPr txBox="1">
            <a:spLocks noChangeArrowheads="1"/>
          </p:cNvSpPr>
          <p:nvPr/>
        </p:nvSpPr>
        <p:spPr bwMode="auto">
          <a:xfrm>
            <a:off x="5121181" y="1956970"/>
            <a:ext cx="436563" cy="434975"/>
          </a:xfrm>
          <a:prstGeom prst="rect">
            <a:avLst/>
          </a:prstGeom>
          <a:noFill/>
          <a:ln>
            <a:noFill/>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accent2"/>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Arial" panose="020B0604020202020204" pitchFamily="34" charset="0"/>
              </a:rPr>
              <a:t>否</a:t>
            </a:r>
            <a:endParaRPr kumimoji="1" lang="zh-TW" altLang="en-US" sz="1600" b="1" i="0" u="none" strike="noStrike" kern="1200" cap="none" spc="0" normalizeH="0" baseline="0" noProof="0">
              <a:ln>
                <a:noFill/>
              </a:ln>
              <a:solidFill>
                <a:schemeClr val="accent2"/>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25" name="Text Box 23">
            <a:extLst>
              <a:ext uri="{FF2B5EF4-FFF2-40B4-BE49-F238E27FC236}">
                <a16:creationId xmlns:a16="http://schemas.microsoft.com/office/drawing/2014/main" id="{EAFE586A-232B-41A3-9A5D-0787FCEBB3D2}"/>
              </a:ext>
            </a:extLst>
          </p:cNvPr>
          <p:cNvSpPr txBox="1">
            <a:spLocks noChangeArrowheads="1"/>
          </p:cNvSpPr>
          <p:nvPr/>
        </p:nvSpPr>
        <p:spPr bwMode="auto">
          <a:xfrm>
            <a:off x="6607081" y="1956970"/>
            <a:ext cx="436563" cy="434975"/>
          </a:xfrm>
          <a:prstGeom prst="rect">
            <a:avLst/>
          </a:prstGeom>
          <a:noFill/>
          <a:ln>
            <a:noFill/>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1600" b="1" i="0" u="none" strike="noStrike" kern="1200" cap="none" spc="0" normalizeH="0" baseline="0" noProof="0">
                <a:ln>
                  <a:noFill/>
                </a:ln>
                <a:solidFill>
                  <a:schemeClr val="accent2"/>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Arial" panose="020B0604020202020204" pitchFamily="34" charset="0"/>
              </a:rPr>
              <a:t>是</a:t>
            </a:r>
            <a:endParaRPr kumimoji="1" lang="zh-TW" altLang="en-US" sz="1600" b="1" i="0" u="none" strike="noStrike" kern="1200" cap="none" spc="0" normalizeH="0" baseline="0" noProof="0">
              <a:ln>
                <a:noFill/>
              </a:ln>
              <a:solidFill>
                <a:schemeClr val="accent2"/>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Arial" panose="020B0604020202020204" pitchFamily="34" charset="0"/>
            </a:endParaRPr>
          </a:p>
        </p:txBody>
      </p:sp>
      <p:cxnSp>
        <p:nvCxnSpPr>
          <p:cNvPr id="26" name="AutoShape 24">
            <a:extLst>
              <a:ext uri="{FF2B5EF4-FFF2-40B4-BE49-F238E27FC236}">
                <a16:creationId xmlns:a16="http://schemas.microsoft.com/office/drawing/2014/main" id="{B4BD8550-8435-48C2-A3D9-FCAC59250D33}"/>
              </a:ext>
            </a:extLst>
          </p:cNvPr>
          <p:cNvCxnSpPr>
            <a:stCxn id="15" idx="2"/>
            <a:endCxn id="7" idx="0"/>
          </p:cNvCxnSpPr>
          <p:nvPr/>
        </p:nvCxnSpPr>
        <p:spPr>
          <a:xfrm rot="5400000" flipH="1">
            <a:off x="3808954" y="1844258"/>
            <a:ext cx="4789170" cy="4300855"/>
          </a:xfrm>
          <a:prstGeom prst="bentConnector5">
            <a:avLst>
              <a:gd name="adj1" fmla="val -4966"/>
              <a:gd name="adj2" fmla="val -22973"/>
              <a:gd name="adj3" fmla="val 104979"/>
            </a:avLst>
          </a:prstGeom>
          <a:ln w="38100" cap="flat" cmpd="sng">
            <a:solidFill>
              <a:srgbClr val="003399"/>
            </a:solidFill>
            <a:prstDash val="solid"/>
            <a:miter/>
            <a:headEnd type="none" w="med" len="med"/>
            <a:tailEnd type="triangle" w="med" len="med"/>
          </a:ln>
        </p:spPr>
      </p:cxnSp>
      <p:cxnSp>
        <p:nvCxnSpPr>
          <p:cNvPr id="27" name="AutoShape 25">
            <a:extLst>
              <a:ext uri="{FF2B5EF4-FFF2-40B4-BE49-F238E27FC236}">
                <a16:creationId xmlns:a16="http://schemas.microsoft.com/office/drawing/2014/main" id="{10D5A64B-E1CA-4D61-BF64-C5B31990084A}"/>
              </a:ext>
            </a:extLst>
          </p:cNvPr>
          <p:cNvCxnSpPr/>
          <p:nvPr/>
        </p:nvCxnSpPr>
        <p:spPr>
          <a:xfrm rot="10800000">
            <a:off x="4046444" y="1599783"/>
            <a:ext cx="1389062" cy="339725"/>
          </a:xfrm>
          <a:prstGeom prst="bentConnector4">
            <a:avLst>
              <a:gd name="adj1" fmla="val -2519"/>
              <a:gd name="adj2" fmla="val 167292"/>
            </a:avLst>
          </a:prstGeom>
          <a:ln w="38100" cap="flat" cmpd="sng">
            <a:solidFill>
              <a:srgbClr val="003399"/>
            </a:solidFill>
            <a:prstDash val="solid"/>
            <a:miter/>
            <a:headEnd type="none" w="med" len="med"/>
            <a:tailEnd type="triangle" w="med" len="med"/>
          </a:ln>
        </p:spPr>
      </p:cxnSp>
      <p:sp>
        <p:nvSpPr>
          <p:cNvPr id="28" name="Line 26">
            <a:extLst>
              <a:ext uri="{FF2B5EF4-FFF2-40B4-BE49-F238E27FC236}">
                <a16:creationId xmlns:a16="http://schemas.microsoft.com/office/drawing/2014/main" id="{C112DE5E-9A2D-4152-8617-4A93C8B5544B}"/>
              </a:ext>
            </a:extLst>
          </p:cNvPr>
          <p:cNvSpPr/>
          <p:nvPr/>
        </p:nvSpPr>
        <p:spPr>
          <a:xfrm flipV="1">
            <a:off x="5460906" y="1310858"/>
            <a:ext cx="0" cy="647700"/>
          </a:xfrm>
          <a:prstGeom prst="line">
            <a:avLst/>
          </a:prstGeom>
          <a:ln w="38100" cap="flat" cmpd="sng">
            <a:solidFill>
              <a:srgbClr val="003399"/>
            </a:solidFill>
            <a:prstDash val="solid"/>
            <a:round/>
            <a:headEnd type="none" w="med" len="med"/>
            <a:tailEnd type="triangle" w="med" len="med"/>
          </a:ln>
        </p:spPr>
        <p:txBody>
          <a:bodyPr anchor="t"/>
          <a:lstStyle/>
          <a:p>
            <a:pPr lvl="0"/>
            <a:endParaRPr lang="zh-CN" altLang="en-US">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58349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2"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4" grpId="2"/>
      <p:bldP spid="2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BEFFFF-BA2B-4DAE-93D8-C0E5EE807BAB}"/>
              </a:ext>
            </a:extLst>
          </p:cNvPr>
          <p:cNvSpPr>
            <a:spLocks noGrp="1"/>
          </p:cNvSpPr>
          <p:nvPr>
            <p:ph type="title"/>
          </p:nvPr>
        </p:nvSpPr>
        <p:spPr/>
        <p:txBody>
          <a:bodyPr/>
          <a:lstStyle/>
          <a:p>
            <a:r>
              <a:rPr lang="zh-CN" altLang="en-US" dirty="0">
                <a:ea typeface="黑体" panose="02010609060101010101" pitchFamily="49" charset="-122"/>
              </a:rPr>
              <a:t>四、运动伤害与风险管理的层次</a:t>
            </a:r>
            <a:endParaRPr lang="zh-CN" altLang="en-US" dirty="0"/>
          </a:p>
        </p:txBody>
      </p:sp>
      <p:grpSp>
        <p:nvGrpSpPr>
          <p:cNvPr id="5" name="Group 3">
            <a:extLst>
              <a:ext uri="{FF2B5EF4-FFF2-40B4-BE49-F238E27FC236}">
                <a16:creationId xmlns:a16="http://schemas.microsoft.com/office/drawing/2014/main" id="{ADBF1CEB-64A9-4FF9-B08F-F57564F1B664}"/>
              </a:ext>
            </a:extLst>
          </p:cNvPr>
          <p:cNvGrpSpPr/>
          <p:nvPr/>
        </p:nvGrpSpPr>
        <p:grpSpPr>
          <a:xfrm>
            <a:off x="2089869" y="5012656"/>
            <a:ext cx="5281613" cy="539750"/>
            <a:chOff x="1296" y="3552"/>
            <a:chExt cx="3216" cy="340"/>
          </a:xfrm>
        </p:grpSpPr>
        <p:sp>
          <p:nvSpPr>
            <p:cNvPr id="6" name="Rectangle 4">
              <a:extLst>
                <a:ext uri="{FF2B5EF4-FFF2-40B4-BE49-F238E27FC236}">
                  <a16:creationId xmlns:a16="http://schemas.microsoft.com/office/drawing/2014/main" id="{21E18DB1-21A6-4F28-AFB6-F0A4265AFD55}"/>
                </a:ext>
              </a:extLst>
            </p:cNvPr>
            <p:cNvSpPr/>
            <p:nvPr/>
          </p:nvSpPr>
          <p:spPr>
            <a:xfrm>
              <a:off x="1296" y="3552"/>
              <a:ext cx="1238" cy="340"/>
            </a:xfrm>
            <a:prstGeom prst="rect">
              <a:avLst/>
            </a:prstGeom>
            <a:solidFill>
              <a:srgbClr val="FF0000"/>
            </a:solidFill>
            <a:ln w="57150" cap="flat" cmpd="sng">
              <a:solidFill>
                <a:srgbClr val="FF0000"/>
              </a:solidFill>
              <a:prstDash val="solid"/>
              <a:miter/>
              <a:headEnd type="none" w="med" len="med"/>
              <a:tailEnd type="none" w="med" len="med"/>
            </a:ln>
          </p:spPr>
          <p:txBody>
            <a:bodyPr wrap="none" anchor="ctr"/>
            <a:lstStyle/>
            <a:p>
              <a:pPr>
                <a:lnSpc>
                  <a:spcPct val="90000"/>
                </a:lnSpc>
                <a:spcBef>
                  <a:spcPct val="20000"/>
                </a:spcBef>
              </a:pPr>
              <a:r>
                <a:rPr lang="zh-CN" altLang="en-US" sz="2400" dirty="0">
                  <a:solidFill>
                    <a:schemeClr val="bg1"/>
                  </a:solidFill>
                  <a:latin typeface="Times New Roman" panose="02020603050405020304" pitchFamily="18" charset="0"/>
                  <a:cs typeface="Arial" panose="020B0604020202020204" pitchFamily="34" charset="0"/>
                </a:rPr>
                <a:t>事后处理型</a:t>
              </a:r>
              <a:endParaRPr lang="zh-CN" altLang="en-US" sz="2400" dirty="0">
                <a:solidFill>
                  <a:schemeClr val="bg1"/>
                </a:solidFill>
                <a:latin typeface="Times New Roman" panose="02020603050405020304" pitchFamily="18" charset="0"/>
                <a:ea typeface="Arial" panose="020B0604020202020204" pitchFamily="34" charset="0"/>
              </a:endParaRPr>
            </a:p>
          </p:txBody>
        </p:sp>
        <p:sp>
          <p:nvSpPr>
            <p:cNvPr id="7" name="Rectangle 5">
              <a:extLst>
                <a:ext uri="{FF2B5EF4-FFF2-40B4-BE49-F238E27FC236}">
                  <a16:creationId xmlns:a16="http://schemas.microsoft.com/office/drawing/2014/main" id="{F818A311-B573-440D-AF09-5A45FC058EB6}"/>
                </a:ext>
              </a:extLst>
            </p:cNvPr>
            <p:cNvSpPr/>
            <p:nvPr/>
          </p:nvSpPr>
          <p:spPr>
            <a:xfrm>
              <a:off x="2544" y="3552"/>
              <a:ext cx="1968" cy="340"/>
            </a:xfrm>
            <a:prstGeom prst="rect">
              <a:avLst/>
            </a:prstGeom>
            <a:noFill/>
            <a:ln w="76200" cap="flat" cmpd="sng">
              <a:solidFill>
                <a:srgbClr val="FF0000"/>
              </a:solidFill>
              <a:prstDash val="solid"/>
              <a:miter/>
              <a:headEnd type="none" w="med" len="med"/>
              <a:tailEnd type="none" w="med" len="med"/>
            </a:ln>
          </p:spPr>
          <p:txBody>
            <a:bodyPr anchor="ctr"/>
            <a:lstStyle/>
            <a:p>
              <a:r>
                <a:rPr lang="zh-CN" altLang="en-US" sz="2400" dirty="0">
                  <a:solidFill>
                    <a:srgbClr val="FF3300"/>
                  </a:solidFill>
                  <a:latin typeface="Times New Roman" panose="02020603050405020304" pitchFamily="18" charset="0"/>
                  <a:cs typeface="Arial" panose="020B0604020202020204" pitchFamily="34" charset="0"/>
                </a:rPr>
                <a:t>医疗、康复、赔偿</a:t>
              </a:r>
              <a:endParaRPr lang="zh-CN" altLang="en-US" sz="2400" dirty="0">
                <a:solidFill>
                  <a:srgbClr val="FF3300"/>
                </a:solidFill>
                <a:latin typeface="Times New Roman" panose="02020603050405020304" pitchFamily="18" charset="0"/>
                <a:ea typeface="Arial" panose="020B0604020202020204" pitchFamily="34" charset="0"/>
              </a:endParaRPr>
            </a:p>
          </p:txBody>
        </p:sp>
      </p:grpSp>
      <p:grpSp>
        <p:nvGrpSpPr>
          <p:cNvPr id="8" name="Group 6">
            <a:extLst>
              <a:ext uri="{FF2B5EF4-FFF2-40B4-BE49-F238E27FC236}">
                <a16:creationId xmlns:a16="http://schemas.microsoft.com/office/drawing/2014/main" id="{95B3CEB1-9530-4FE7-8CBD-BC1228E6C163}"/>
              </a:ext>
            </a:extLst>
          </p:cNvPr>
          <p:cNvGrpSpPr/>
          <p:nvPr/>
        </p:nvGrpSpPr>
        <p:grpSpPr>
          <a:xfrm>
            <a:off x="2089869" y="4149056"/>
            <a:ext cx="4175125" cy="541337"/>
            <a:chOff x="1296" y="2917"/>
            <a:chExt cx="2542" cy="341"/>
          </a:xfrm>
        </p:grpSpPr>
        <p:sp>
          <p:nvSpPr>
            <p:cNvPr id="9" name="Rectangle 7">
              <a:extLst>
                <a:ext uri="{FF2B5EF4-FFF2-40B4-BE49-F238E27FC236}">
                  <a16:creationId xmlns:a16="http://schemas.microsoft.com/office/drawing/2014/main" id="{C50EC4C5-2D43-4318-92C4-E0463108DBBF}"/>
                </a:ext>
              </a:extLst>
            </p:cNvPr>
            <p:cNvSpPr/>
            <p:nvPr/>
          </p:nvSpPr>
          <p:spPr>
            <a:xfrm>
              <a:off x="1296" y="2917"/>
              <a:ext cx="1238" cy="340"/>
            </a:xfrm>
            <a:prstGeom prst="rect">
              <a:avLst/>
            </a:prstGeom>
            <a:solidFill>
              <a:srgbClr val="FF3300"/>
            </a:solidFill>
            <a:ln w="57150" cap="flat" cmpd="sng">
              <a:solidFill>
                <a:srgbClr val="FF3300"/>
              </a:solidFill>
              <a:prstDash val="solid"/>
              <a:miter/>
              <a:headEnd type="none" w="med" len="med"/>
              <a:tailEnd type="none" w="med" len="med"/>
            </a:ln>
          </p:spPr>
          <p:txBody>
            <a:bodyPr wrap="none" anchor="ctr"/>
            <a:lstStyle/>
            <a:p>
              <a:r>
                <a:rPr lang="zh-CN" altLang="en-US" sz="2400" dirty="0">
                  <a:solidFill>
                    <a:schemeClr val="bg1"/>
                  </a:solidFill>
                  <a:latin typeface="Times New Roman" panose="02020603050405020304" pitchFamily="18" charset="0"/>
                  <a:cs typeface="Arial" panose="020B0604020202020204" pitchFamily="34" charset="0"/>
                </a:rPr>
                <a:t>危机管理型</a:t>
              </a:r>
              <a:endParaRPr lang="zh-CN" altLang="en-US" sz="2400" dirty="0">
                <a:solidFill>
                  <a:schemeClr val="bg1"/>
                </a:solidFill>
                <a:latin typeface="Times New Roman" panose="02020603050405020304" pitchFamily="18" charset="0"/>
                <a:ea typeface="Arial" panose="020B0604020202020204" pitchFamily="34" charset="0"/>
              </a:endParaRPr>
            </a:p>
          </p:txBody>
        </p:sp>
        <p:sp>
          <p:nvSpPr>
            <p:cNvPr id="10" name="Rectangle 8">
              <a:extLst>
                <a:ext uri="{FF2B5EF4-FFF2-40B4-BE49-F238E27FC236}">
                  <a16:creationId xmlns:a16="http://schemas.microsoft.com/office/drawing/2014/main" id="{F54E1307-32C1-4630-B185-972A7DA17B3C}"/>
                </a:ext>
              </a:extLst>
            </p:cNvPr>
            <p:cNvSpPr/>
            <p:nvPr/>
          </p:nvSpPr>
          <p:spPr>
            <a:xfrm>
              <a:off x="2544" y="2918"/>
              <a:ext cx="1294" cy="340"/>
            </a:xfrm>
            <a:prstGeom prst="rect">
              <a:avLst/>
            </a:prstGeom>
            <a:noFill/>
            <a:ln w="76200" cap="flat" cmpd="sng">
              <a:solidFill>
                <a:srgbClr val="FF3300"/>
              </a:solidFill>
              <a:prstDash val="solid"/>
              <a:miter/>
              <a:headEnd type="none" w="med" len="med"/>
              <a:tailEnd type="none" w="med" len="med"/>
            </a:ln>
          </p:spPr>
          <p:txBody>
            <a:bodyPr wrap="none" anchor="ctr"/>
            <a:lstStyle/>
            <a:p>
              <a:r>
                <a:rPr lang="zh-CN" altLang="en-US" sz="2400" dirty="0">
                  <a:solidFill>
                    <a:srgbClr val="FF0000"/>
                  </a:solidFill>
                  <a:latin typeface="Times New Roman" panose="02020603050405020304" pitchFamily="18" charset="0"/>
                  <a:cs typeface="Arial" panose="020B0604020202020204" pitchFamily="34" charset="0"/>
                </a:rPr>
                <a:t>急救与救急</a:t>
              </a:r>
              <a:endParaRPr lang="zh-CN" altLang="en-US" sz="2400" dirty="0">
                <a:solidFill>
                  <a:srgbClr val="FF0000"/>
                </a:solidFill>
                <a:latin typeface="Times New Roman" panose="02020603050405020304" pitchFamily="18" charset="0"/>
                <a:ea typeface="Arial" panose="020B0604020202020204" pitchFamily="34" charset="0"/>
              </a:endParaRPr>
            </a:p>
          </p:txBody>
        </p:sp>
      </p:grpSp>
      <p:grpSp>
        <p:nvGrpSpPr>
          <p:cNvPr id="11" name="Group 9">
            <a:extLst>
              <a:ext uri="{FF2B5EF4-FFF2-40B4-BE49-F238E27FC236}">
                <a16:creationId xmlns:a16="http://schemas.microsoft.com/office/drawing/2014/main" id="{A45A62B5-D3F7-4F88-9C27-58D7F0A0D351}"/>
              </a:ext>
            </a:extLst>
          </p:cNvPr>
          <p:cNvGrpSpPr/>
          <p:nvPr/>
        </p:nvGrpSpPr>
        <p:grpSpPr>
          <a:xfrm>
            <a:off x="2066057" y="3285456"/>
            <a:ext cx="3714750" cy="539750"/>
            <a:chOff x="1296" y="2261"/>
            <a:chExt cx="2262" cy="340"/>
          </a:xfrm>
        </p:grpSpPr>
        <p:sp>
          <p:nvSpPr>
            <p:cNvPr id="12" name="Rectangle 10">
              <a:extLst>
                <a:ext uri="{FF2B5EF4-FFF2-40B4-BE49-F238E27FC236}">
                  <a16:creationId xmlns:a16="http://schemas.microsoft.com/office/drawing/2014/main" id="{2B684C3B-4684-45CD-939E-FD6EEF83AFD5}"/>
                </a:ext>
              </a:extLst>
            </p:cNvPr>
            <p:cNvSpPr/>
            <p:nvPr/>
          </p:nvSpPr>
          <p:spPr>
            <a:xfrm>
              <a:off x="1296" y="2261"/>
              <a:ext cx="1238" cy="340"/>
            </a:xfrm>
            <a:prstGeom prst="rect">
              <a:avLst/>
            </a:prstGeom>
            <a:solidFill>
              <a:srgbClr val="FF9900"/>
            </a:solidFill>
            <a:ln w="57150" cap="flat" cmpd="sng">
              <a:solidFill>
                <a:srgbClr val="FF9900"/>
              </a:solidFill>
              <a:prstDash val="solid"/>
              <a:miter/>
              <a:headEnd type="none" w="med" len="med"/>
              <a:tailEnd type="none" w="med" len="med"/>
            </a:ln>
          </p:spPr>
          <p:txBody>
            <a:bodyPr wrap="none" anchor="ctr"/>
            <a:lstStyle/>
            <a:p>
              <a:r>
                <a:rPr lang="zh-CN" altLang="en-US" sz="2400" dirty="0">
                  <a:solidFill>
                    <a:schemeClr val="bg1"/>
                  </a:solidFill>
                  <a:latin typeface="Times New Roman" panose="02020603050405020304" pitchFamily="18" charset="0"/>
                  <a:cs typeface="Arial" panose="020B0604020202020204" pitchFamily="34" charset="0"/>
                </a:rPr>
                <a:t>风险缓解型</a:t>
              </a:r>
              <a:endParaRPr lang="zh-CN" altLang="en-US" sz="2400" dirty="0">
                <a:solidFill>
                  <a:schemeClr val="bg1"/>
                </a:solidFill>
                <a:latin typeface="Times New Roman" panose="02020603050405020304" pitchFamily="18" charset="0"/>
                <a:ea typeface="Arial" panose="020B0604020202020204" pitchFamily="34" charset="0"/>
              </a:endParaRPr>
            </a:p>
          </p:txBody>
        </p:sp>
        <p:sp>
          <p:nvSpPr>
            <p:cNvPr id="13" name="Rectangle 11">
              <a:extLst>
                <a:ext uri="{FF2B5EF4-FFF2-40B4-BE49-F238E27FC236}">
                  <a16:creationId xmlns:a16="http://schemas.microsoft.com/office/drawing/2014/main" id="{D8A94EDE-25B4-4B47-983F-41FD32079478}"/>
                </a:ext>
              </a:extLst>
            </p:cNvPr>
            <p:cNvSpPr/>
            <p:nvPr/>
          </p:nvSpPr>
          <p:spPr>
            <a:xfrm>
              <a:off x="2544" y="2261"/>
              <a:ext cx="1014" cy="340"/>
            </a:xfrm>
            <a:prstGeom prst="rect">
              <a:avLst/>
            </a:prstGeom>
            <a:noFill/>
            <a:ln w="76200" cap="flat" cmpd="sng">
              <a:solidFill>
                <a:srgbClr val="FF9900"/>
              </a:solidFill>
              <a:prstDash val="solid"/>
              <a:miter/>
              <a:headEnd type="none" w="med" len="med"/>
              <a:tailEnd type="none" w="med" len="med"/>
            </a:ln>
          </p:spPr>
          <p:txBody>
            <a:bodyPr wrap="none" anchor="ctr"/>
            <a:lstStyle/>
            <a:p>
              <a:r>
                <a:rPr lang="zh-CN" altLang="en-US" sz="2400" dirty="0">
                  <a:solidFill>
                    <a:srgbClr val="FF9900"/>
                  </a:solidFill>
                  <a:latin typeface="Times New Roman" panose="02020603050405020304" pitchFamily="18" charset="0"/>
                  <a:cs typeface="Arial" panose="020B0604020202020204" pitchFamily="34" charset="0"/>
                </a:rPr>
                <a:t>应急方案</a:t>
              </a:r>
              <a:endParaRPr lang="zh-CN" altLang="en-US" sz="2400" dirty="0">
                <a:solidFill>
                  <a:srgbClr val="FF9900"/>
                </a:solidFill>
                <a:latin typeface="Times New Roman" panose="02020603050405020304" pitchFamily="18" charset="0"/>
                <a:ea typeface="Arial" panose="020B0604020202020204" pitchFamily="34" charset="0"/>
              </a:endParaRPr>
            </a:p>
          </p:txBody>
        </p:sp>
      </p:grpSp>
      <p:grpSp>
        <p:nvGrpSpPr>
          <p:cNvPr id="14" name="Group 12">
            <a:extLst>
              <a:ext uri="{FF2B5EF4-FFF2-40B4-BE49-F238E27FC236}">
                <a16:creationId xmlns:a16="http://schemas.microsoft.com/office/drawing/2014/main" id="{3C1081D7-4913-4127-A9C4-5335F1A84B6E}"/>
              </a:ext>
            </a:extLst>
          </p:cNvPr>
          <p:cNvGrpSpPr/>
          <p:nvPr/>
        </p:nvGrpSpPr>
        <p:grpSpPr>
          <a:xfrm>
            <a:off x="2042244" y="2420268"/>
            <a:ext cx="4818063" cy="539750"/>
            <a:chOff x="1296" y="1846"/>
            <a:chExt cx="2934" cy="340"/>
          </a:xfrm>
        </p:grpSpPr>
        <p:sp>
          <p:nvSpPr>
            <p:cNvPr id="15" name="Rectangle 13">
              <a:extLst>
                <a:ext uri="{FF2B5EF4-FFF2-40B4-BE49-F238E27FC236}">
                  <a16:creationId xmlns:a16="http://schemas.microsoft.com/office/drawing/2014/main" id="{871EA6BD-391C-4C87-8D08-71BE4E371681}"/>
                </a:ext>
              </a:extLst>
            </p:cNvPr>
            <p:cNvSpPr/>
            <p:nvPr/>
          </p:nvSpPr>
          <p:spPr>
            <a:xfrm>
              <a:off x="1296" y="1846"/>
              <a:ext cx="1238" cy="340"/>
            </a:xfrm>
            <a:prstGeom prst="rect">
              <a:avLst/>
            </a:prstGeom>
            <a:solidFill>
              <a:srgbClr val="003300"/>
            </a:solidFill>
            <a:ln w="57150" cap="flat" cmpd="sng">
              <a:solidFill>
                <a:srgbClr val="003300"/>
              </a:solidFill>
              <a:prstDash val="solid"/>
              <a:miter/>
              <a:headEnd type="none" w="med" len="med"/>
              <a:tailEnd type="none" w="med" len="med"/>
            </a:ln>
          </p:spPr>
          <p:txBody>
            <a:bodyPr wrap="none" anchor="ctr"/>
            <a:lstStyle/>
            <a:p>
              <a:pPr>
                <a:lnSpc>
                  <a:spcPct val="90000"/>
                </a:lnSpc>
                <a:spcBef>
                  <a:spcPct val="20000"/>
                </a:spcBef>
              </a:pPr>
              <a:r>
                <a:rPr lang="zh-CN" altLang="en-US" sz="2400" dirty="0">
                  <a:solidFill>
                    <a:schemeClr val="bg1"/>
                  </a:solidFill>
                  <a:latin typeface="Times New Roman" panose="02020603050405020304" pitchFamily="18" charset="0"/>
                  <a:cs typeface="Arial" panose="020B0604020202020204" pitchFamily="34" charset="0"/>
                </a:rPr>
                <a:t>事先预防型</a:t>
              </a:r>
              <a:endParaRPr lang="zh-CN" altLang="en-US" sz="2400" dirty="0">
                <a:solidFill>
                  <a:schemeClr val="bg1"/>
                </a:solidFill>
                <a:latin typeface="Times New Roman" panose="02020603050405020304" pitchFamily="18" charset="0"/>
                <a:ea typeface="Arial" panose="020B0604020202020204" pitchFamily="34" charset="0"/>
              </a:endParaRPr>
            </a:p>
          </p:txBody>
        </p:sp>
        <p:sp>
          <p:nvSpPr>
            <p:cNvPr id="16" name="Rectangle 14">
              <a:extLst>
                <a:ext uri="{FF2B5EF4-FFF2-40B4-BE49-F238E27FC236}">
                  <a16:creationId xmlns:a16="http://schemas.microsoft.com/office/drawing/2014/main" id="{16C6B355-7718-4F28-AFAC-5C55FC143484}"/>
                </a:ext>
              </a:extLst>
            </p:cNvPr>
            <p:cNvSpPr/>
            <p:nvPr/>
          </p:nvSpPr>
          <p:spPr>
            <a:xfrm>
              <a:off x="2544" y="1846"/>
              <a:ext cx="1686" cy="340"/>
            </a:xfrm>
            <a:prstGeom prst="rect">
              <a:avLst/>
            </a:prstGeom>
            <a:noFill/>
            <a:ln w="76200" cap="flat" cmpd="sng">
              <a:solidFill>
                <a:srgbClr val="003300"/>
              </a:solidFill>
              <a:prstDash val="solid"/>
              <a:miter/>
              <a:headEnd type="none" w="med" len="med"/>
              <a:tailEnd type="none" w="med" len="med"/>
            </a:ln>
          </p:spPr>
          <p:txBody>
            <a:bodyPr wrap="none" anchor="ctr"/>
            <a:lstStyle/>
            <a:p>
              <a:pPr>
                <a:lnSpc>
                  <a:spcPct val="90000"/>
                </a:lnSpc>
                <a:spcBef>
                  <a:spcPct val="20000"/>
                </a:spcBef>
              </a:pPr>
              <a:r>
                <a:rPr lang="zh-CN" altLang="en-US" sz="2400" dirty="0">
                  <a:solidFill>
                    <a:srgbClr val="003300"/>
                  </a:solidFill>
                  <a:latin typeface="Times New Roman" panose="02020603050405020304" pitchFamily="18" charset="0"/>
                  <a:cs typeface="Arial" panose="020B0604020202020204" pitchFamily="34" charset="0"/>
                </a:rPr>
                <a:t>护具与安全教育</a:t>
              </a:r>
              <a:endParaRPr lang="zh-CN" altLang="en-US" sz="2400" dirty="0">
                <a:solidFill>
                  <a:srgbClr val="003300"/>
                </a:solidFill>
                <a:latin typeface="Times New Roman" panose="02020603050405020304" pitchFamily="18" charset="0"/>
                <a:ea typeface="Arial" panose="020B0604020202020204" pitchFamily="34" charset="0"/>
              </a:endParaRPr>
            </a:p>
          </p:txBody>
        </p:sp>
      </p:grpSp>
      <p:grpSp>
        <p:nvGrpSpPr>
          <p:cNvPr id="17" name="Group 15">
            <a:extLst>
              <a:ext uri="{FF2B5EF4-FFF2-40B4-BE49-F238E27FC236}">
                <a16:creationId xmlns:a16="http://schemas.microsoft.com/office/drawing/2014/main" id="{746DCD34-71E7-48A2-9199-95330A84822F}"/>
              </a:ext>
            </a:extLst>
          </p:cNvPr>
          <p:cNvGrpSpPr/>
          <p:nvPr/>
        </p:nvGrpSpPr>
        <p:grpSpPr>
          <a:xfrm>
            <a:off x="2042244" y="1528093"/>
            <a:ext cx="6289675" cy="539750"/>
            <a:chOff x="1296" y="1008"/>
            <a:chExt cx="3830" cy="340"/>
          </a:xfrm>
        </p:grpSpPr>
        <p:sp>
          <p:nvSpPr>
            <p:cNvPr id="18" name="Rectangle 16">
              <a:extLst>
                <a:ext uri="{FF2B5EF4-FFF2-40B4-BE49-F238E27FC236}">
                  <a16:creationId xmlns:a16="http://schemas.microsoft.com/office/drawing/2014/main" id="{567B2F38-07F9-4C90-AF61-2A1564C18C92}"/>
                </a:ext>
              </a:extLst>
            </p:cNvPr>
            <p:cNvSpPr/>
            <p:nvPr/>
          </p:nvSpPr>
          <p:spPr>
            <a:xfrm>
              <a:off x="1296" y="1008"/>
              <a:ext cx="1238" cy="340"/>
            </a:xfrm>
            <a:prstGeom prst="rect">
              <a:avLst/>
            </a:prstGeom>
            <a:solidFill>
              <a:srgbClr val="000099"/>
            </a:solidFill>
            <a:ln w="57150" cap="flat" cmpd="sng">
              <a:solidFill>
                <a:srgbClr val="000099"/>
              </a:solidFill>
              <a:prstDash val="solid"/>
              <a:miter/>
              <a:headEnd type="none" w="med" len="med"/>
              <a:tailEnd type="none" w="med" len="med"/>
            </a:ln>
          </p:spPr>
          <p:txBody>
            <a:bodyPr wrap="none" anchor="ctr"/>
            <a:lstStyle/>
            <a:p>
              <a:r>
                <a:rPr lang="zh-CN" altLang="en-US" sz="2400" dirty="0">
                  <a:solidFill>
                    <a:schemeClr val="bg1"/>
                  </a:solidFill>
                  <a:latin typeface="Times New Roman" panose="02020603050405020304" pitchFamily="18" charset="0"/>
                  <a:cs typeface="Arial" panose="020B0604020202020204" pitchFamily="34" charset="0"/>
                </a:rPr>
                <a:t>消灭根源型</a:t>
              </a:r>
              <a:endParaRPr lang="zh-CN" altLang="en-US" sz="2400" dirty="0">
                <a:solidFill>
                  <a:schemeClr val="bg1"/>
                </a:solidFill>
                <a:latin typeface="Times New Roman" panose="02020603050405020304" pitchFamily="18" charset="0"/>
                <a:ea typeface="Arial" panose="020B0604020202020204" pitchFamily="34" charset="0"/>
              </a:endParaRPr>
            </a:p>
          </p:txBody>
        </p:sp>
        <p:sp>
          <p:nvSpPr>
            <p:cNvPr id="19" name="Rectangle 17">
              <a:extLst>
                <a:ext uri="{FF2B5EF4-FFF2-40B4-BE49-F238E27FC236}">
                  <a16:creationId xmlns:a16="http://schemas.microsoft.com/office/drawing/2014/main" id="{581680F8-FFA4-4326-A9B2-ADF8183A8E30}"/>
                </a:ext>
              </a:extLst>
            </p:cNvPr>
            <p:cNvSpPr/>
            <p:nvPr/>
          </p:nvSpPr>
          <p:spPr>
            <a:xfrm>
              <a:off x="2544" y="1008"/>
              <a:ext cx="2582" cy="340"/>
            </a:xfrm>
            <a:prstGeom prst="rect">
              <a:avLst/>
            </a:prstGeom>
            <a:noFill/>
            <a:ln w="76200" cap="flat" cmpd="sng">
              <a:solidFill>
                <a:srgbClr val="000099"/>
              </a:solidFill>
              <a:prstDash val="solid"/>
              <a:miter/>
              <a:headEnd type="none" w="med" len="med"/>
              <a:tailEnd type="none" w="med" len="med"/>
            </a:ln>
          </p:spPr>
          <p:txBody>
            <a:bodyPr wrap="none" anchor="ctr"/>
            <a:lstStyle/>
            <a:p>
              <a:r>
                <a:rPr lang="zh-CN" altLang="en-US" sz="2400" dirty="0">
                  <a:solidFill>
                    <a:srgbClr val="000099"/>
                  </a:solidFill>
                  <a:latin typeface="Times New Roman" panose="02020603050405020304" pitchFamily="18" charset="0"/>
                  <a:cs typeface="Arial" panose="020B0604020202020204" pitchFamily="34" charset="0"/>
                </a:rPr>
                <a:t>规则、制度与硬件的改进</a:t>
              </a:r>
              <a:endParaRPr lang="zh-CN" altLang="en-US" sz="2400" dirty="0">
                <a:solidFill>
                  <a:srgbClr val="000099"/>
                </a:solidFill>
                <a:latin typeface="Times New Roman" panose="02020603050405020304" pitchFamily="18" charset="0"/>
                <a:ea typeface="Arial" panose="020B0604020202020204" pitchFamily="34" charset="0"/>
              </a:endParaRPr>
            </a:p>
          </p:txBody>
        </p:sp>
      </p:grpSp>
      <p:pic>
        <p:nvPicPr>
          <p:cNvPr id="20" name="Picture 18" descr="BD05368_">
            <a:extLst>
              <a:ext uri="{FF2B5EF4-FFF2-40B4-BE49-F238E27FC236}">
                <a16:creationId xmlns:a16="http://schemas.microsoft.com/office/drawing/2014/main" id="{5765215A-CBE8-4304-A4CA-8EFB57BBFF6C}"/>
              </a:ext>
            </a:extLst>
          </p:cNvPr>
          <p:cNvPicPr>
            <a:picLocks noChangeAspect="1"/>
          </p:cNvPicPr>
          <p:nvPr/>
        </p:nvPicPr>
        <p:blipFill>
          <a:blip r:embed="rId2"/>
          <a:stretch>
            <a:fillRect/>
          </a:stretch>
        </p:blipFill>
        <p:spPr>
          <a:xfrm>
            <a:off x="6290394" y="2996531"/>
            <a:ext cx="3235325" cy="3429000"/>
          </a:xfrm>
          <a:prstGeom prst="rect">
            <a:avLst/>
          </a:prstGeom>
          <a:noFill/>
          <a:ln w="9525">
            <a:noFill/>
          </a:ln>
        </p:spPr>
      </p:pic>
      <p:grpSp>
        <p:nvGrpSpPr>
          <p:cNvPr id="21" name="Group 19">
            <a:extLst>
              <a:ext uri="{FF2B5EF4-FFF2-40B4-BE49-F238E27FC236}">
                <a16:creationId xmlns:a16="http://schemas.microsoft.com/office/drawing/2014/main" id="{5CDA67BE-751F-47CE-B009-BB3AA31A70C4}"/>
              </a:ext>
            </a:extLst>
          </p:cNvPr>
          <p:cNvGrpSpPr/>
          <p:nvPr/>
        </p:nvGrpSpPr>
        <p:grpSpPr>
          <a:xfrm>
            <a:off x="2113682" y="5877843"/>
            <a:ext cx="7315200" cy="539750"/>
            <a:chOff x="1152" y="3744"/>
            <a:chExt cx="4416" cy="340"/>
          </a:xfrm>
        </p:grpSpPr>
        <p:sp>
          <p:nvSpPr>
            <p:cNvPr id="22" name="Rectangle 20">
              <a:extLst>
                <a:ext uri="{FF2B5EF4-FFF2-40B4-BE49-F238E27FC236}">
                  <a16:creationId xmlns:a16="http://schemas.microsoft.com/office/drawing/2014/main" id="{C49D6F3E-3362-4616-BD8D-1E31C10D386A}"/>
                </a:ext>
              </a:extLst>
            </p:cNvPr>
            <p:cNvSpPr/>
            <p:nvPr/>
          </p:nvSpPr>
          <p:spPr>
            <a:xfrm>
              <a:off x="1152" y="3744"/>
              <a:ext cx="1238" cy="340"/>
            </a:xfrm>
            <a:prstGeom prst="rect">
              <a:avLst/>
            </a:prstGeom>
            <a:solidFill>
              <a:schemeClr val="tx1"/>
            </a:solidFill>
            <a:ln w="57150" cap="flat" cmpd="sng">
              <a:solidFill>
                <a:schemeClr val="tx1"/>
              </a:solidFill>
              <a:prstDash val="solid"/>
              <a:miter/>
              <a:headEnd type="none" w="med" len="med"/>
              <a:tailEnd type="none" w="med" len="med"/>
            </a:ln>
          </p:spPr>
          <p:txBody>
            <a:bodyPr wrap="none" anchor="ctr"/>
            <a:lstStyle/>
            <a:p>
              <a:pPr>
                <a:lnSpc>
                  <a:spcPct val="90000"/>
                </a:lnSpc>
                <a:spcBef>
                  <a:spcPct val="20000"/>
                </a:spcBef>
              </a:pPr>
              <a:r>
                <a:rPr lang="zh-CN" altLang="en-US" sz="2400" dirty="0">
                  <a:solidFill>
                    <a:schemeClr val="bg1"/>
                  </a:solidFill>
                  <a:latin typeface="DFKai-SB" panose="03000509000000000000" pitchFamily="65" charset="-120"/>
                  <a:cs typeface="Arial" panose="020B0604020202020204" pitchFamily="34" charset="0"/>
                </a:rPr>
                <a:t>无动于衷型</a:t>
              </a:r>
              <a:endParaRPr lang="zh-CN" altLang="en-US" sz="2400" dirty="0">
                <a:solidFill>
                  <a:schemeClr val="bg1"/>
                </a:solidFill>
                <a:latin typeface="Times New Roman" panose="02020603050405020304" pitchFamily="18" charset="0"/>
                <a:ea typeface="Arial" panose="020B0604020202020204" pitchFamily="34" charset="0"/>
              </a:endParaRPr>
            </a:p>
          </p:txBody>
        </p:sp>
        <p:sp>
          <p:nvSpPr>
            <p:cNvPr id="23" name="Rectangle 21">
              <a:extLst>
                <a:ext uri="{FF2B5EF4-FFF2-40B4-BE49-F238E27FC236}">
                  <a16:creationId xmlns:a16="http://schemas.microsoft.com/office/drawing/2014/main" id="{228A1B37-06C9-4455-9C94-F3D56B401983}"/>
                </a:ext>
              </a:extLst>
            </p:cNvPr>
            <p:cNvSpPr/>
            <p:nvPr/>
          </p:nvSpPr>
          <p:spPr>
            <a:xfrm>
              <a:off x="2400" y="3744"/>
              <a:ext cx="3168" cy="340"/>
            </a:xfrm>
            <a:prstGeom prst="rect">
              <a:avLst/>
            </a:prstGeom>
            <a:solidFill>
              <a:schemeClr val="bg1"/>
            </a:solidFill>
            <a:ln w="76200" cap="flat" cmpd="sng">
              <a:solidFill>
                <a:schemeClr val="tx1"/>
              </a:solidFill>
              <a:prstDash val="solid"/>
              <a:miter/>
              <a:headEnd type="none" w="med" len="med"/>
              <a:tailEnd type="none" w="med" len="med"/>
            </a:ln>
          </p:spPr>
          <p:txBody>
            <a:bodyPr anchor="ctr"/>
            <a:lstStyle/>
            <a:p>
              <a:r>
                <a:rPr lang="zh-CN" altLang="en-US" sz="2400" dirty="0">
                  <a:latin typeface="宋体" panose="02010600030101010101" pitchFamily="2" charset="-122"/>
                  <a:cs typeface="Arial" panose="020B0604020202020204" pitchFamily="34" charset="0"/>
                </a:rPr>
                <a:t>受伤人家的事；赔钱公家的事！</a:t>
              </a:r>
              <a:endParaRPr lang="zh-CN" altLang="en-US" sz="2400" dirty="0">
                <a:solidFill>
                  <a:srgbClr val="FF3300"/>
                </a:solidFill>
                <a:latin typeface="Times New Roman" panose="02020603050405020304" pitchFamily="18" charset="0"/>
                <a:ea typeface="Arial" panose="020B0604020202020204" pitchFamily="34" charset="0"/>
              </a:endParaRPr>
            </a:p>
          </p:txBody>
        </p:sp>
      </p:grpSp>
    </p:spTree>
    <p:extLst>
      <p:ext uri="{BB962C8B-B14F-4D97-AF65-F5344CB8AC3E}">
        <p14:creationId xmlns:p14="http://schemas.microsoft.com/office/powerpoint/2010/main" val="22022773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76B87BF7-8346-4EFC-8109-7B14BB63E9E6}"/>
              </a:ext>
            </a:extLst>
          </p:cNvPr>
          <p:cNvSpPr>
            <a:spLocks noGrp="1"/>
          </p:cNvSpPr>
          <p:nvPr>
            <p:ph type="title"/>
          </p:nvPr>
        </p:nvSpPr>
        <p:spPr/>
        <p:txBody>
          <a:bodyPr/>
          <a:lstStyle/>
          <a:p>
            <a:endParaRPr lang="zh-CN" altLang="en-US"/>
          </a:p>
        </p:txBody>
      </p:sp>
      <p:sp>
        <p:nvSpPr>
          <p:cNvPr id="10" name="文本占位符 9">
            <a:extLst>
              <a:ext uri="{FF2B5EF4-FFF2-40B4-BE49-F238E27FC236}">
                <a16:creationId xmlns:a16="http://schemas.microsoft.com/office/drawing/2014/main" id="{8428554C-89B1-4FA1-8562-34B84DFA3A69}"/>
              </a:ext>
            </a:extLst>
          </p:cNvPr>
          <p:cNvSpPr>
            <a:spLocks noGrp="1"/>
          </p:cNvSpPr>
          <p:nvPr>
            <p:ph type="body" idx="1"/>
          </p:nvPr>
        </p:nvSpPr>
        <p:spPr/>
        <p:txBody>
          <a:bodyPr/>
          <a:lstStyle/>
          <a:p>
            <a:endParaRPr lang="zh-CN" altLang="en-US"/>
          </a:p>
        </p:txBody>
      </p:sp>
      <p:pic>
        <p:nvPicPr>
          <p:cNvPr id="4" name="图片 3" descr="QQ截图20161030233841"/>
          <p:cNvPicPr>
            <a:picLocks noChangeAspect="1"/>
          </p:cNvPicPr>
          <p:nvPr/>
        </p:nvPicPr>
        <p:blipFill>
          <a:blip r:embed="rId2"/>
          <a:stretch>
            <a:fillRect/>
          </a:stretch>
        </p:blipFill>
        <p:spPr>
          <a:xfrm>
            <a:off x="1607609" y="0"/>
            <a:ext cx="9643533" cy="7232650"/>
          </a:xfrm>
          <a:prstGeom prst="rect">
            <a:avLst/>
          </a:prstGeom>
          <a:solidFill>
            <a:schemeClr val="lt1"/>
          </a:solid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B063C8C7-25E1-4E52-9D8C-AA0243B43F0B}"/>
              </a:ext>
            </a:extLst>
          </p:cNvPr>
          <p:cNvSpPr>
            <a:spLocks noGrp="1"/>
          </p:cNvSpPr>
          <p:nvPr>
            <p:ph type="title"/>
          </p:nvPr>
        </p:nvSpPr>
        <p:spPr/>
        <p:txBody>
          <a:bodyPr/>
          <a:lstStyle/>
          <a:p>
            <a:endParaRPr lang="zh-CN" altLang="en-US"/>
          </a:p>
        </p:txBody>
      </p:sp>
      <p:sp>
        <p:nvSpPr>
          <p:cNvPr id="6" name="文本占位符 5">
            <a:extLst>
              <a:ext uri="{FF2B5EF4-FFF2-40B4-BE49-F238E27FC236}">
                <a16:creationId xmlns:a16="http://schemas.microsoft.com/office/drawing/2014/main" id="{4779B12E-843D-4469-B76E-7B3C83F4B0BF}"/>
              </a:ext>
            </a:extLst>
          </p:cNvPr>
          <p:cNvSpPr>
            <a:spLocks noGrp="1"/>
          </p:cNvSpPr>
          <p:nvPr>
            <p:ph type="body" idx="1"/>
          </p:nvPr>
        </p:nvSpPr>
        <p:spPr/>
        <p:txBody>
          <a:bodyPr/>
          <a:lstStyle/>
          <a:p>
            <a:endParaRPr lang="zh-CN" altLang="en-US"/>
          </a:p>
        </p:txBody>
      </p:sp>
      <p:pic>
        <p:nvPicPr>
          <p:cNvPr id="4" name="图片 3" descr="QQ截图20161030234505"/>
          <p:cNvPicPr>
            <a:picLocks noChangeAspect="1"/>
          </p:cNvPicPr>
          <p:nvPr/>
        </p:nvPicPr>
        <p:blipFill>
          <a:blip r:embed="rId2"/>
          <a:stretch>
            <a:fillRect/>
          </a:stretch>
        </p:blipFill>
        <p:spPr>
          <a:xfrm>
            <a:off x="1607609" y="-2009"/>
            <a:ext cx="9643533" cy="7136215"/>
          </a:xfrm>
          <a:prstGeom prst="rect">
            <a:avLst/>
          </a:prstGeom>
          <a:solidFill>
            <a:schemeClr val="lt1"/>
          </a:solid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5BD5A-BBAD-4880-BCB1-5AA407E0D2FA}"/>
              </a:ext>
            </a:extLst>
          </p:cNvPr>
          <p:cNvSpPr>
            <a:spLocks noGrp="1"/>
          </p:cNvSpPr>
          <p:nvPr>
            <p:ph type="title"/>
          </p:nvPr>
        </p:nvSpPr>
        <p:spPr>
          <a:xfrm>
            <a:off x="833120" y="260985"/>
            <a:ext cx="8332559" cy="1033145"/>
          </a:xfrm>
        </p:spPr>
        <p:txBody>
          <a:bodyPr>
            <a:normAutofit fontScale="90000"/>
          </a:bodyPr>
          <a:lstStyle/>
          <a:p>
            <a:r>
              <a:rPr lang="zh-CN" altLang="en-US" dirty="0"/>
              <a:t>五、 </a:t>
            </a:r>
            <a:r>
              <a:rPr lang="en-US" altLang="zh-CN" dirty="0">
                <a:latin typeface="+mn-ea"/>
              </a:rPr>
              <a:t>ACSM</a:t>
            </a:r>
            <a:r>
              <a:rPr lang="zh-CN" altLang="en-US" dirty="0">
                <a:latin typeface="+mn-ea"/>
              </a:rPr>
              <a:t>关于</a:t>
            </a:r>
            <a:r>
              <a:rPr lang="en-US" altLang="zh-CN" dirty="0">
                <a:latin typeface="+mn-ea"/>
              </a:rPr>
              <a:t>Fitness</a:t>
            </a:r>
            <a:r>
              <a:rPr lang="zh-CN" altLang="en-US" dirty="0">
                <a:latin typeface="+mn-ea"/>
              </a:rPr>
              <a:t>的基本思路</a:t>
            </a:r>
            <a:endParaRPr lang="en-US" altLang="zh-CN" dirty="0">
              <a:latin typeface="+mn-ea"/>
            </a:endParaRPr>
          </a:p>
        </p:txBody>
      </p:sp>
      <p:sp>
        <p:nvSpPr>
          <p:cNvPr id="3" name="文本占位符 2">
            <a:extLst>
              <a:ext uri="{FF2B5EF4-FFF2-40B4-BE49-F238E27FC236}">
                <a16:creationId xmlns:a16="http://schemas.microsoft.com/office/drawing/2014/main" id="{CDC6F2F4-2C42-46E5-8BF5-95AC304BD260}"/>
              </a:ext>
            </a:extLst>
          </p:cNvPr>
          <p:cNvSpPr>
            <a:spLocks noGrp="1"/>
          </p:cNvSpPr>
          <p:nvPr>
            <p:ph type="body" idx="1"/>
          </p:nvPr>
        </p:nvSpPr>
        <p:spPr>
          <a:xfrm>
            <a:off x="833120" y="1687195"/>
            <a:ext cx="4942011" cy="4161378"/>
          </a:xfrm>
        </p:spPr>
        <p:txBody>
          <a:bodyPr>
            <a:noAutofit/>
          </a:bodyPr>
          <a:lstStyle/>
          <a:p>
            <a:pPr marL="457200" indent="-457200">
              <a:buFont typeface="Arial" panose="020B0604020202020204" pitchFamily="34" charset="0"/>
              <a:buChar char="•"/>
            </a:pPr>
            <a:r>
              <a:rPr lang="zh-CN" altLang="en-US" dirty="0">
                <a:latin typeface="+mn-ea"/>
              </a:rPr>
              <a:t>充分沟通与了解</a:t>
            </a:r>
          </a:p>
          <a:p>
            <a:pPr marL="457200" indent="-457200">
              <a:buFont typeface="Arial" panose="020B0604020202020204" pitchFamily="34" charset="0"/>
              <a:buChar char="•"/>
            </a:pPr>
            <a:r>
              <a:rPr lang="zh-CN" altLang="en-US" dirty="0">
                <a:latin typeface="+mn-ea"/>
              </a:rPr>
              <a:t>有效且便捷的筛查</a:t>
            </a:r>
          </a:p>
          <a:p>
            <a:pPr marL="457200" indent="-457200">
              <a:buFont typeface="Arial" panose="020B0604020202020204" pitchFamily="34" charset="0"/>
              <a:buChar char="•"/>
            </a:pPr>
            <a:r>
              <a:rPr lang="zh-CN" altLang="en-US" dirty="0">
                <a:latin typeface="+mn-ea"/>
              </a:rPr>
              <a:t>体适能测验确认现况</a:t>
            </a:r>
          </a:p>
          <a:p>
            <a:pPr marL="457200" indent="-457200">
              <a:buFont typeface="Arial" panose="020B0604020202020204" pitchFamily="34" charset="0"/>
              <a:buChar char="•"/>
            </a:pPr>
            <a:r>
              <a:rPr lang="zh-CN" altLang="en-US" dirty="0">
                <a:latin typeface="+mn-ea"/>
              </a:rPr>
              <a:t>依据科学验证制定方案</a:t>
            </a:r>
          </a:p>
          <a:p>
            <a:pPr marL="457200" indent="-457200">
              <a:buFont typeface="Arial" panose="020B0604020202020204" pitchFamily="34" charset="0"/>
              <a:buChar char="•"/>
            </a:pPr>
            <a:r>
              <a:rPr lang="zh-CN" altLang="en-US" dirty="0">
                <a:latin typeface="+mn-ea"/>
              </a:rPr>
              <a:t>科学训练</a:t>
            </a:r>
            <a:r>
              <a:rPr lang="en-US" altLang="zh-CN" dirty="0">
                <a:latin typeface="+mn-ea"/>
              </a:rPr>
              <a:t>/</a:t>
            </a:r>
            <a:r>
              <a:rPr lang="zh-CN" altLang="en-US" dirty="0">
                <a:latin typeface="+mn-ea"/>
              </a:rPr>
              <a:t>锻炼</a:t>
            </a:r>
            <a:endParaRPr lang="en-US" altLang="zh-CN" dirty="0">
              <a:latin typeface="+mn-ea"/>
            </a:endParaRPr>
          </a:p>
          <a:p>
            <a:pPr marL="457200" indent="-457200">
              <a:buFont typeface="Arial" panose="020B0604020202020204" pitchFamily="34" charset="0"/>
              <a:buChar char="•"/>
            </a:pPr>
            <a:r>
              <a:rPr lang="zh-CN" altLang="en-US" dirty="0">
                <a:latin typeface="+mn-ea"/>
              </a:rPr>
              <a:t>考虑其他因素并持续监控</a:t>
            </a:r>
          </a:p>
        </p:txBody>
      </p:sp>
      <p:sp>
        <p:nvSpPr>
          <p:cNvPr id="4" name="文本占位符 2">
            <a:extLst>
              <a:ext uri="{FF2B5EF4-FFF2-40B4-BE49-F238E27FC236}">
                <a16:creationId xmlns:a16="http://schemas.microsoft.com/office/drawing/2014/main" id="{FAEEB2FD-FF2E-4707-9571-4E38934903F1}"/>
              </a:ext>
            </a:extLst>
          </p:cNvPr>
          <p:cNvSpPr txBox="1">
            <a:spLocks/>
          </p:cNvSpPr>
          <p:nvPr/>
        </p:nvSpPr>
        <p:spPr>
          <a:xfrm>
            <a:off x="6429375" y="1713248"/>
            <a:ext cx="5334764" cy="41613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ltLang="zh-CN" dirty="0">
                <a:latin typeface="+mn-ea"/>
              </a:rPr>
              <a:t>4</a:t>
            </a:r>
            <a:r>
              <a:rPr lang="zh-CN" altLang="en-US" dirty="0">
                <a:latin typeface="+mn-ea"/>
              </a:rPr>
              <a:t>个步骤</a:t>
            </a:r>
            <a:endParaRPr lang="en-US" altLang="zh-CN" dirty="0">
              <a:latin typeface="+mn-ea"/>
            </a:endParaRPr>
          </a:p>
          <a:p>
            <a:pPr marL="514350" indent="-514350" fontAlgn="auto">
              <a:spcAft>
                <a:spcPts val="0"/>
              </a:spcAft>
              <a:buFont typeface="+mj-lt"/>
              <a:buAutoNum type="arabicPeriod"/>
            </a:pPr>
            <a:r>
              <a:rPr lang="zh-CN" altLang="en-US" dirty="0">
                <a:latin typeface="+mn-ea"/>
              </a:rPr>
              <a:t>筛查运动锻炼的风险</a:t>
            </a:r>
          </a:p>
          <a:p>
            <a:pPr marL="514350" indent="-514350" fontAlgn="auto">
              <a:spcAft>
                <a:spcPts val="0"/>
              </a:spcAft>
              <a:buFont typeface="+mj-lt"/>
              <a:buAutoNum type="arabicPeriod"/>
            </a:pPr>
            <a:r>
              <a:rPr lang="zh-CN" altLang="en-US" dirty="0">
                <a:latin typeface="+mn-ea"/>
              </a:rPr>
              <a:t>检测体适能基础状况</a:t>
            </a:r>
          </a:p>
          <a:p>
            <a:pPr marL="514350" indent="-514350" fontAlgn="auto">
              <a:spcAft>
                <a:spcPts val="0"/>
              </a:spcAft>
              <a:buFont typeface="+mj-lt"/>
              <a:buAutoNum type="arabicPeriod"/>
            </a:pPr>
            <a:r>
              <a:rPr lang="zh-CN" altLang="en-US" dirty="0">
                <a:latin typeface="+mn-ea"/>
              </a:rPr>
              <a:t>依据目标设计方案</a:t>
            </a:r>
          </a:p>
          <a:p>
            <a:pPr marL="514350" indent="-514350" fontAlgn="auto">
              <a:spcAft>
                <a:spcPts val="0"/>
              </a:spcAft>
              <a:buFont typeface="+mj-lt"/>
              <a:buAutoNum type="arabicPeriod"/>
            </a:pPr>
            <a:r>
              <a:rPr lang="zh-CN" altLang="en-US" dirty="0">
                <a:latin typeface="+mn-ea"/>
              </a:rPr>
              <a:t>进程监控检核</a:t>
            </a:r>
            <a:endParaRPr lang="en-US" altLang="zh-CN" dirty="0">
              <a:latin typeface="+mn-ea"/>
            </a:endParaRPr>
          </a:p>
          <a:p>
            <a:pPr marL="514350" indent="-514350" fontAlgn="auto">
              <a:spcAft>
                <a:spcPts val="0"/>
              </a:spcAft>
              <a:buFont typeface="+mj-lt"/>
              <a:buAutoNum type="arabicPeriod"/>
            </a:pPr>
            <a:endParaRPr lang="en-US" altLang="zh-CN" dirty="0">
              <a:latin typeface="+mn-ea"/>
            </a:endParaRPr>
          </a:p>
          <a:p>
            <a:pPr fontAlgn="auto">
              <a:spcAft>
                <a:spcPts val="0"/>
              </a:spcAft>
            </a:pPr>
            <a:r>
              <a:rPr lang="zh-CN" altLang="en-US" sz="4800" b="1" dirty="0">
                <a:effectLst>
                  <a:outerShdw blurRad="38100" dist="38100" dir="2700000" algn="tl">
                    <a:srgbClr val="000000">
                      <a:alpha val="43137"/>
                    </a:srgbClr>
                  </a:outerShdw>
                </a:effectLst>
                <a:latin typeface="+mn-ea"/>
              </a:rPr>
              <a:t>身体检查是第一步！</a:t>
            </a:r>
            <a:endParaRPr lang="en-US" altLang="zh-CN" sz="4800" b="1" dirty="0">
              <a:effectLst>
                <a:outerShdw blurRad="38100" dist="38100" dir="2700000" algn="tl">
                  <a:srgbClr val="000000">
                    <a:alpha val="43137"/>
                  </a:srgbClr>
                </a:outerShdw>
              </a:effectLst>
              <a:latin typeface="+mn-ea"/>
            </a:endParaRPr>
          </a:p>
          <a:p>
            <a:pPr fontAlgn="auto">
              <a:spcAft>
                <a:spcPts val="0"/>
              </a:spcAft>
            </a:pPr>
            <a:endParaRPr lang="zh-CN" altLang="en-US" dirty="0">
              <a:latin typeface="+mn-ea"/>
            </a:endParaRPr>
          </a:p>
          <a:p>
            <a:pPr fontAlgn="auto">
              <a:spcAft>
                <a:spcPts val="0"/>
              </a:spcAft>
            </a:pPr>
            <a:endParaRPr lang="zh-CN" altLang="en-US" dirty="0">
              <a:latin typeface="+mn-ea"/>
            </a:endParaRPr>
          </a:p>
        </p:txBody>
      </p:sp>
    </p:spTree>
    <p:extLst>
      <p:ext uri="{BB962C8B-B14F-4D97-AF65-F5344CB8AC3E}">
        <p14:creationId xmlns:p14="http://schemas.microsoft.com/office/powerpoint/2010/main" val="13748961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CF58EF56-DD0E-4938-B56B-3BD330A3082E}"/>
              </a:ext>
            </a:extLst>
          </p:cNvPr>
          <p:cNvSpPr>
            <a:spLocks noGrp="1"/>
          </p:cNvSpPr>
          <p:nvPr>
            <p:ph type="title"/>
          </p:nvPr>
        </p:nvSpPr>
        <p:spPr>
          <a:xfrm>
            <a:off x="838200" y="591989"/>
            <a:ext cx="10515600" cy="1325563"/>
          </a:xfrm>
        </p:spPr>
        <p:txBody>
          <a:bodyPr/>
          <a:lstStyle/>
          <a:p>
            <a:r>
              <a:rPr lang="zh-CN" altLang="en-US" dirty="0"/>
              <a:t>体能商</a:t>
            </a:r>
            <a:br>
              <a:rPr lang="en-US" altLang="zh-CN" dirty="0"/>
            </a:br>
            <a:r>
              <a:rPr lang="en-US" altLang="zh-CN" dirty="0" err="1"/>
              <a:t>PFQ</a:t>
            </a:r>
            <a:r>
              <a:rPr lang="en-US" altLang="zh-CN" dirty="0"/>
              <a:t>—Physical Fitness Quotient</a:t>
            </a:r>
            <a:br>
              <a:rPr lang="zh-CN" altLang="en-US" dirty="0"/>
            </a:br>
            <a:endParaRPr lang="zh-CN" altLang="en-US" dirty="0"/>
          </a:p>
        </p:txBody>
      </p:sp>
      <p:sp>
        <p:nvSpPr>
          <p:cNvPr id="7" name="内容占位符 2">
            <a:extLst>
              <a:ext uri="{FF2B5EF4-FFF2-40B4-BE49-F238E27FC236}">
                <a16:creationId xmlns:a16="http://schemas.microsoft.com/office/drawing/2014/main" id="{18905152-3027-4C8A-B678-EB998327A38D}"/>
              </a:ext>
            </a:extLst>
          </p:cNvPr>
          <p:cNvSpPr txBox="1">
            <a:spLocks/>
          </p:cNvSpPr>
          <p:nvPr/>
        </p:nvSpPr>
        <p:spPr>
          <a:xfrm>
            <a:off x="893147" y="2104157"/>
            <a:ext cx="420903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zh-CN" altLang="en-US" dirty="0"/>
              <a:t>健康有关的「健康体能</a:t>
            </a:r>
            <a:r>
              <a:rPr lang="en-US" altLang="zh-CN" dirty="0"/>
              <a:t>(health-related physical fitness)</a:t>
            </a:r>
            <a:r>
              <a:rPr lang="zh-CN" altLang="en-US" dirty="0"/>
              <a:t>」</a:t>
            </a:r>
            <a:endParaRPr lang="en-US" altLang="zh-CN" dirty="0"/>
          </a:p>
          <a:p>
            <a:pPr fontAlgn="auto">
              <a:spcAft>
                <a:spcPts val="0"/>
              </a:spcAft>
            </a:pPr>
            <a:r>
              <a:rPr lang="zh-CN" altLang="en-US" dirty="0"/>
              <a:t>基本运动能力有关的「一般运动体能</a:t>
            </a:r>
            <a:r>
              <a:rPr lang="en-US" altLang="zh-CN" dirty="0"/>
              <a:t>(sport-related physical fitness)</a:t>
            </a:r>
            <a:r>
              <a:rPr lang="zh-CN" altLang="en-US" dirty="0"/>
              <a:t>」</a:t>
            </a:r>
            <a:endParaRPr lang="en-US" altLang="zh-CN" dirty="0"/>
          </a:p>
          <a:p>
            <a:pPr fontAlgn="auto">
              <a:spcAft>
                <a:spcPts val="0"/>
              </a:spcAft>
            </a:pPr>
            <a:r>
              <a:rPr lang="zh-CN" altLang="en-US" dirty="0"/>
              <a:t>运动项目有关的「专项技术体能</a:t>
            </a:r>
            <a:r>
              <a:rPr lang="en-US" altLang="zh-CN" dirty="0"/>
              <a:t>(skill-related physical fitness)</a:t>
            </a:r>
            <a:r>
              <a:rPr lang="zh-CN" altLang="en-US" dirty="0"/>
              <a:t>」</a:t>
            </a:r>
          </a:p>
        </p:txBody>
      </p:sp>
      <p:pic>
        <p:nvPicPr>
          <p:cNvPr id="8" name="内容占位符 5">
            <a:extLst>
              <a:ext uri="{FF2B5EF4-FFF2-40B4-BE49-F238E27FC236}">
                <a16:creationId xmlns:a16="http://schemas.microsoft.com/office/drawing/2014/main" id="{E030D36E-B897-4C50-9B9A-FCB65C666E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1549" y="2094989"/>
            <a:ext cx="6197597" cy="3897599"/>
          </a:xfrm>
          <a:prstGeom prst="rect">
            <a:avLst/>
          </a:prstGeom>
        </p:spPr>
      </p:pic>
      <p:sp>
        <p:nvSpPr>
          <p:cNvPr id="9" name="文本框 8">
            <a:extLst>
              <a:ext uri="{FF2B5EF4-FFF2-40B4-BE49-F238E27FC236}">
                <a16:creationId xmlns:a16="http://schemas.microsoft.com/office/drawing/2014/main" id="{20306E32-A270-468E-A758-CF742E67A757}"/>
              </a:ext>
            </a:extLst>
          </p:cNvPr>
          <p:cNvSpPr txBox="1"/>
          <p:nvPr/>
        </p:nvSpPr>
        <p:spPr>
          <a:xfrm>
            <a:off x="5421263" y="6121481"/>
            <a:ext cx="6958059" cy="369332"/>
          </a:xfrm>
          <a:prstGeom prst="rect">
            <a:avLst/>
          </a:prstGeom>
          <a:noFill/>
        </p:spPr>
        <p:txBody>
          <a:bodyPr wrap="none" rtlCol="0">
            <a:spAutoFit/>
          </a:bodyPr>
          <a:lstStyle/>
          <a:p>
            <a:r>
              <a:rPr lang="zh-CN" altLang="en-US" dirty="0"/>
              <a:t>体适能商</a:t>
            </a:r>
            <a:r>
              <a:rPr lang="en-US" altLang="zh-CN" dirty="0"/>
              <a:t>,</a:t>
            </a:r>
            <a:r>
              <a:rPr lang="zh-CN" altLang="en-US" dirty="0"/>
              <a:t>王顺正</a:t>
            </a:r>
            <a:r>
              <a:rPr lang="en-US" altLang="zh-CN" dirty="0"/>
              <a:t>,2001. http://www.vo2max.com.cn/read.php?tid=3429</a:t>
            </a:r>
            <a:endParaRPr lang="zh-CN" altLang="en-US" dirty="0"/>
          </a:p>
        </p:txBody>
      </p:sp>
    </p:spTree>
    <p:extLst>
      <p:ext uri="{BB962C8B-B14F-4D97-AF65-F5344CB8AC3E}">
        <p14:creationId xmlns:p14="http://schemas.microsoft.com/office/powerpoint/2010/main" val="8393451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78E5A-30B6-4579-A8B8-3AFAACAA0953}"/>
              </a:ext>
            </a:extLst>
          </p:cNvPr>
          <p:cNvSpPr>
            <a:spLocks noGrp="1"/>
          </p:cNvSpPr>
          <p:nvPr>
            <p:ph type="title"/>
          </p:nvPr>
        </p:nvSpPr>
        <p:spPr/>
        <p:txBody>
          <a:bodyPr/>
          <a:lstStyle/>
          <a:p>
            <a:r>
              <a:rPr lang="zh-CN" altLang="en-US" dirty="0"/>
              <a:t>体能商（续）</a:t>
            </a:r>
          </a:p>
        </p:txBody>
      </p:sp>
      <p:pic>
        <p:nvPicPr>
          <p:cNvPr id="6" name="内容占位符 5">
            <a:extLst>
              <a:ext uri="{FF2B5EF4-FFF2-40B4-BE49-F238E27FC236}">
                <a16:creationId xmlns:a16="http://schemas.microsoft.com/office/drawing/2014/main" id="{0F484D5F-0610-4932-993D-AE94DEAD899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702" y="1841334"/>
            <a:ext cx="12055346" cy="5213937"/>
          </a:xfrm>
          <a:prstGeom prst="rect">
            <a:avLst/>
          </a:prstGeom>
        </p:spPr>
      </p:pic>
    </p:spTree>
    <p:extLst>
      <p:ext uri="{BB962C8B-B14F-4D97-AF65-F5344CB8AC3E}">
        <p14:creationId xmlns:p14="http://schemas.microsoft.com/office/powerpoint/2010/main" val="35789351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39F694-9D87-46C2-85F5-FCA6B49BD0B0}"/>
              </a:ext>
            </a:extLst>
          </p:cNvPr>
          <p:cNvSpPr>
            <a:spLocks noGrp="1"/>
          </p:cNvSpPr>
          <p:nvPr>
            <p:ph type="title"/>
          </p:nvPr>
        </p:nvSpPr>
        <p:spPr>
          <a:xfrm>
            <a:off x="838200" y="508635"/>
            <a:ext cx="10515600" cy="1325563"/>
          </a:xfrm>
        </p:spPr>
        <p:txBody>
          <a:bodyPr/>
          <a:lstStyle/>
          <a:p>
            <a:r>
              <a:rPr lang="en-US" altLang="zh-CN" dirty="0" err="1">
                <a:latin typeface="黑体" panose="02010609060101010101" pitchFamily="49" charset="-122"/>
                <a:ea typeface="黑体" panose="02010609060101010101" pitchFamily="49" charset="-122"/>
              </a:rPr>
              <a:t>NASM</a:t>
            </a:r>
            <a:r>
              <a:rPr lang="en-US" altLang="zh-CN" dirty="0">
                <a:latin typeface="黑体" panose="02010609060101010101" pitchFamily="49" charset="-122"/>
                <a:ea typeface="黑体" panose="02010609060101010101" pitchFamily="49" charset="-122"/>
              </a:rPr>
              <a:t> OPT </a:t>
            </a:r>
            <a:r>
              <a:rPr lang="zh-CN" altLang="en-US" dirty="0">
                <a:latin typeface="黑体" panose="02010609060101010101" pitchFamily="49" charset="-122"/>
                <a:ea typeface="黑体" panose="02010609060101010101" pitchFamily="49" charset="-122"/>
              </a:rPr>
              <a:t>模式</a:t>
            </a:r>
            <a:endParaRPr lang="zh-CN" altLang="en-US" dirty="0"/>
          </a:p>
        </p:txBody>
      </p:sp>
      <p:pic>
        <p:nvPicPr>
          <p:cNvPr id="6" name="Picture 4" descr="QQ截图20150528184515">
            <a:extLst>
              <a:ext uri="{FF2B5EF4-FFF2-40B4-BE49-F238E27FC236}">
                <a16:creationId xmlns:a16="http://schemas.microsoft.com/office/drawing/2014/main" id="{C25E874B-2126-4C2F-B395-C8FD78F75598}"/>
              </a:ext>
            </a:extLst>
          </p:cNvPr>
          <p:cNvPicPr>
            <a:picLocks noChangeAspect="1"/>
          </p:cNvPicPr>
          <p:nvPr/>
        </p:nvPicPr>
        <p:blipFill>
          <a:blip r:embed="rId2">
            <a:clrChange>
              <a:clrFrom>
                <a:srgbClr val="FFFFFF"/>
              </a:clrFrom>
              <a:clrTo>
                <a:srgbClr val="FFFFFF">
                  <a:alpha val="0"/>
                </a:srgbClr>
              </a:clrTo>
            </a:clrChange>
          </a:blip>
          <a:srcRect/>
          <a:stretch>
            <a:fillRect/>
          </a:stretch>
        </p:blipFill>
        <p:spPr>
          <a:xfrm>
            <a:off x="2108895" y="1528093"/>
            <a:ext cx="8136904" cy="5348866"/>
          </a:xfrm>
          <a:prstGeom prst="rect">
            <a:avLst/>
          </a:prstGeom>
        </p:spPr>
      </p:pic>
    </p:spTree>
    <p:extLst>
      <p:ext uri="{BB962C8B-B14F-4D97-AF65-F5344CB8AC3E}">
        <p14:creationId xmlns:p14="http://schemas.microsoft.com/office/powerpoint/2010/main" val="1547445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9593580" y="2192655"/>
            <a:ext cx="2569210" cy="1325880"/>
          </a:xfrm>
        </p:spPr>
        <p:txBody>
          <a:bodyPr/>
          <a:lstStyle/>
          <a:p>
            <a:r>
              <a:rPr lang="en-US" altLang="zh-CN" dirty="0"/>
              <a:t>01</a:t>
            </a:r>
          </a:p>
        </p:txBody>
      </p:sp>
      <p:sp>
        <p:nvSpPr>
          <p:cNvPr id="6" name="文本占位符 5"/>
          <p:cNvSpPr>
            <a:spLocks noGrp="1"/>
          </p:cNvSpPr>
          <p:nvPr>
            <p:ph type="body" idx="1"/>
          </p:nvPr>
        </p:nvSpPr>
        <p:spPr>
          <a:xfrm>
            <a:off x="6651625" y="3926205"/>
            <a:ext cx="5482590" cy="1075690"/>
          </a:xfrm>
        </p:spPr>
        <p:txBody>
          <a:bodyPr>
            <a:normAutofit/>
          </a:bodyPr>
          <a:lstStyle/>
          <a:p>
            <a:pPr>
              <a:lnSpc>
                <a:spcPct val="150000"/>
              </a:lnSpc>
            </a:pPr>
            <a:r>
              <a:rPr lang="zh-CN" altLang="en-US" dirty="0">
                <a:latin typeface="Arial" panose="020B0604020202020204" pitchFamily="34" charset="0"/>
                <a:ea typeface="微软雅黑" panose="020B0503020204020204" pitchFamily="34" charset="-122"/>
                <a:sym typeface="Arial" panose="020B0604020202020204" pitchFamily="34" charset="0"/>
              </a:rPr>
              <a:t>体医融合的职业发展</a:t>
            </a:r>
            <a:endParaRPr lang="zh-CN" altLang="en-US" dirty="0"/>
          </a:p>
        </p:txBody>
      </p:sp>
    </p:spTree>
    <p:extLst>
      <p:ext uri="{BB962C8B-B14F-4D97-AF65-F5344CB8AC3E}">
        <p14:creationId xmlns:p14="http://schemas.microsoft.com/office/powerpoint/2010/main" val="2893728306"/>
      </p:ext>
    </p:extLst>
  </p:cSld>
  <p:clrMapOvr>
    <a:masterClrMapping/>
  </p:clrMapOvr>
  <mc:AlternateContent xmlns:mc="http://schemas.openxmlformats.org/markup-compatibility/2006" xmlns:p14="http://schemas.microsoft.com/office/powerpoint/2010/main">
    <mc:Choice Requires="p14">
      <p:transition spd="slow" p14:dur="1250" advClick="0" advTm="2000">
        <p14:switch dir="l"/>
      </p:transition>
    </mc:Choice>
    <mc:Fallback xmlns="">
      <p:transition spd="slow" advClick="0" advTm="2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9CCF6F-2145-42CC-8CDB-AC5CD5660B76}"/>
              </a:ext>
            </a:extLst>
          </p:cNvPr>
          <p:cNvSpPr>
            <a:spLocks noGrp="1"/>
          </p:cNvSpPr>
          <p:nvPr>
            <p:ph type="title"/>
          </p:nvPr>
        </p:nvSpPr>
        <p:spPr/>
        <p:txBody>
          <a:bodyPr/>
          <a:lstStyle/>
          <a:p>
            <a:r>
              <a:rPr lang="en-US" altLang="zh-CN" dirty="0"/>
              <a:t>ACE </a:t>
            </a:r>
            <a:r>
              <a:rPr lang="en-US" altLang="zh-CN" dirty="0" err="1"/>
              <a:t>IFT</a:t>
            </a:r>
            <a:r>
              <a:rPr lang="en-US" altLang="zh-CN" dirty="0"/>
              <a:t> </a:t>
            </a:r>
            <a:r>
              <a:rPr lang="zh-CN" altLang="en-US" dirty="0"/>
              <a:t>模式</a:t>
            </a:r>
          </a:p>
        </p:txBody>
      </p:sp>
      <p:pic>
        <p:nvPicPr>
          <p:cNvPr id="4" name="Picture 4" descr="IFT-ModelGraphic">
            <a:extLst>
              <a:ext uri="{FF2B5EF4-FFF2-40B4-BE49-F238E27FC236}">
                <a16:creationId xmlns:a16="http://schemas.microsoft.com/office/drawing/2014/main" id="{CCEB1E06-5E94-4972-8061-7A00C8583FB5}"/>
              </a:ext>
            </a:extLst>
          </p:cNvPr>
          <p:cNvPicPr>
            <a:picLocks noChangeAspect="1"/>
          </p:cNvPicPr>
          <p:nvPr/>
        </p:nvPicPr>
        <p:blipFill>
          <a:blip r:embed="rId2"/>
          <a:srcRect/>
          <a:stretch>
            <a:fillRect/>
          </a:stretch>
        </p:blipFill>
        <p:spPr>
          <a:xfrm>
            <a:off x="931471" y="1385703"/>
            <a:ext cx="10515600" cy="5056374"/>
          </a:xfrm>
          <a:prstGeom prst="rect">
            <a:avLst/>
          </a:prstGeom>
        </p:spPr>
      </p:pic>
      <p:sp>
        <p:nvSpPr>
          <p:cNvPr id="5" name="文本框 4">
            <a:extLst>
              <a:ext uri="{FF2B5EF4-FFF2-40B4-BE49-F238E27FC236}">
                <a16:creationId xmlns:a16="http://schemas.microsoft.com/office/drawing/2014/main" id="{44471DB8-3F0A-46E8-A5B3-1A590FF5049F}"/>
              </a:ext>
            </a:extLst>
          </p:cNvPr>
          <p:cNvSpPr txBox="1"/>
          <p:nvPr/>
        </p:nvSpPr>
        <p:spPr>
          <a:xfrm>
            <a:off x="2111044" y="6431627"/>
            <a:ext cx="9212778" cy="584775"/>
          </a:xfrm>
          <a:prstGeom prst="rect">
            <a:avLst/>
          </a:prstGeom>
          <a:noFill/>
        </p:spPr>
        <p:txBody>
          <a:bodyPr wrap="none" rtlCol="0">
            <a:spAutoFit/>
          </a:bodyPr>
          <a:lstStyle/>
          <a:p>
            <a:r>
              <a:rPr lang="zh-CN" altLang="en-US" sz="3200" b="1"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肌动学与运动生理学的融合、动作与适应的作用。</a:t>
            </a:r>
          </a:p>
        </p:txBody>
      </p:sp>
    </p:spTree>
    <p:extLst>
      <p:ext uri="{BB962C8B-B14F-4D97-AF65-F5344CB8AC3E}">
        <p14:creationId xmlns:p14="http://schemas.microsoft.com/office/powerpoint/2010/main" val="15305167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9475C8-65C6-40AC-A5FB-47AACDD0844F}"/>
              </a:ext>
            </a:extLst>
          </p:cNvPr>
          <p:cNvSpPr>
            <a:spLocks noGrp="1"/>
          </p:cNvSpPr>
          <p:nvPr>
            <p:ph type="title"/>
          </p:nvPr>
        </p:nvSpPr>
        <p:spPr>
          <a:xfrm>
            <a:off x="838200" y="588797"/>
            <a:ext cx="10515600" cy="1325563"/>
          </a:xfrm>
        </p:spPr>
        <p:txBody>
          <a:bodyPr/>
          <a:lstStyle/>
          <a:p>
            <a:r>
              <a:rPr lang="zh-CN" altLang="en-US" dirty="0"/>
              <a:t> 最佳表现金字塔</a:t>
            </a:r>
            <a:br>
              <a:rPr lang="en-US" altLang="zh-CN" dirty="0"/>
            </a:br>
            <a:r>
              <a:rPr lang="en-US" altLang="zh-CN" dirty="0"/>
              <a:t>Optimum Performance Pyramid</a:t>
            </a:r>
            <a:br>
              <a:rPr lang="en-US" altLang="zh-CN" dirty="0"/>
            </a:br>
            <a:endParaRPr lang="zh-CN" altLang="en-US" dirty="0"/>
          </a:p>
        </p:txBody>
      </p:sp>
      <p:sp>
        <p:nvSpPr>
          <p:cNvPr id="5" name="Text Box 3">
            <a:extLst>
              <a:ext uri="{FF2B5EF4-FFF2-40B4-BE49-F238E27FC236}">
                <a16:creationId xmlns:a16="http://schemas.microsoft.com/office/drawing/2014/main" id="{068DA560-FEF0-4495-855B-02BD42EAF559}"/>
              </a:ext>
            </a:extLst>
          </p:cNvPr>
          <p:cNvSpPr txBox="1"/>
          <p:nvPr/>
        </p:nvSpPr>
        <p:spPr>
          <a:xfrm>
            <a:off x="9413278" y="3017019"/>
            <a:ext cx="593725" cy="2861310"/>
          </a:xfrm>
          <a:prstGeom prst="rect">
            <a:avLst/>
          </a:prstGeom>
          <a:solidFill>
            <a:srgbClr val="0070C0"/>
          </a:solidFill>
          <a:ln w="38100" cap="flat" cmpd="sng">
            <a:solidFill>
              <a:schemeClr val="tx1">
                <a:lumMod val="50000"/>
                <a:lumOff val="50000"/>
              </a:schemeClr>
            </a:solidFill>
            <a:prstDash val="solid"/>
            <a:miter/>
            <a:headEnd type="none" w="med" len="med"/>
            <a:tailEnd type="none" w="med" len="med"/>
          </a:ln>
        </p:spPr>
        <p:txBody>
          <a:bodyPr>
            <a:spAutoFit/>
          </a:bodyPr>
          <a:lstStyle/>
          <a:p>
            <a:pPr algn="ctr">
              <a:spcBef>
                <a:spcPct val="50000"/>
              </a:spcBef>
            </a:pPr>
            <a:r>
              <a:rPr lang="zh-CN" altLang="en-US" sz="1800" b="1" dirty="0">
                <a:solidFill>
                  <a:schemeClr val="bg1"/>
                </a:solidFill>
                <a:latin typeface="Arial" panose="020B0604020202020204" pitchFamily="34" charset="0"/>
                <a:ea typeface="楷体_GB2312"/>
              </a:rPr>
              <a:t>基础训练夯实专项核心</a:t>
            </a:r>
          </a:p>
        </p:txBody>
      </p:sp>
      <p:sp>
        <p:nvSpPr>
          <p:cNvPr id="6" name="Text Box 4">
            <a:extLst>
              <a:ext uri="{FF2B5EF4-FFF2-40B4-BE49-F238E27FC236}">
                <a16:creationId xmlns:a16="http://schemas.microsoft.com/office/drawing/2014/main" id="{B38564BA-39A9-4597-96AA-B0B8F59C0FBE}"/>
              </a:ext>
            </a:extLst>
          </p:cNvPr>
          <p:cNvSpPr txBox="1"/>
          <p:nvPr/>
        </p:nvSpPr>
        <p:spPr>
          <a:xfrm>
            <a:off x="4917478" y="3091631"/>
            <a:ext cx="3429000" cy="614045"/>
          </a:xfrm>
          <a:prstGeom prst="rect">
            <a:avLst/>
          </a:prstGeom>
          <a:solidFill>
            <a:srgbClr val="FFC000"/>
          </a:solidFill>
          <a:ln w="28575" cap="flat" cmpd="sng">
            <a:solidFill>
              <a:schemeClr val="tx1">
                <a:lumMod val="50000"/>
                <a:lumOff val="50000"/>
              </a:schemeClr>
            </a:solidFill>
            <a:prstDash val="solid"/>
            <a:miter/>
            <a:headEnd type="none" w="med" len="med"/>
            <a:tailEnd type="none" w="med" len="med"/>
          </a:ln>
        </p:spPr>
        <p:txBody>
          <a:bodyPr>
            <a:spAutoFit/>
          </a:bodyPr>
          <a:lstStyle/>
          <a:p>
            <a:pPr algn="ctr">
              <a:lnSpc>
                <a:spcPts val="1500"/>
              </a:lnSpc>
              <a:spcBef>
                <a:spcPct val="50000"/>
              </a:spcBef>
            </a:pPr>
            <a:r>
              <a:rPr lang="en-US" altLang="zh-CN" sz="1800" b="1" dirty="0">
                <a:solidFill>
                  <a:schemeClr val="bg1"/>
                </a:solidFill>
                <a:latin typeface="Arial" panose="020B0604020202020204" pitchFamily="34" charset="0"/>
                <a:ea typeface="宋体" panose="02010600030101010101" pitchFamily="2" charset="-122"/>
              </a:rPr>
              <a:t>Performance Training</a:t>
            </a:r>
          </a:p>
          <a:p>
            <a:pPr algn="ctr">
              <a:lnSpc>
                <a:spcPts val="1500"/>
              </a:lnSpc>
              <a:spcBef>
                <a:spcPct val="50000"/>
              </a:spcBef>
            </a:pPr>
            <a:r>
              <a:rPr lang="zh-CN" altLang="en-US" sz="1800" b="1" dirty="0">
                <a:solidFill>
                  <a:schemeClr val="bg1"/>
                </a:solidFill>
                <a:latin typeface="Arial" panose="020B0604020202020204" pitchFamily="34" charset="0"/>
              </a:rPr>
              <a:t>体能训练</a:t>
            </a:r>
          </a:p>
        </p:txBody>
      </p:sp>
      <p:sp>
        <p:nvSpPr>
          <p:cNvPr id="7" name="Text Box 5">
            <a:extLst>
              <a:ext uri="{FF2B5EF4-FFF2-40B4-BE49-F238E27FC236}">
                <a16:creationId xmlns:a16="http://schemas.microsoft.com/office/drawing/2014/main" id="{73844C1D-C0A4-4D91-841A-BD90AF6AA6B0}"/>
              </a:ext>
            </a:extLst>
          </p:cNvPr>
          <p:cNvSpPr txBox="1"/>
          <p:nvPr/>
        </p:nvSpPr>
        <p:spPr>
          <a:xfrm>
            <a:off x="5487391" y="2456631"/>
            <a:ext cx="2286000" cy="614045"/>
          </a:xfrm>
          <a:prstGeom prst="rect">
            <a:avLst/>
          </a:prstGeom>
          <a:solidFill>
            <a:srgbClr val="EF4232"/>
          </a:solidFill>
          <a:ln w="28575" cap="flat" cmpd="sng">
            <a:solidFill>
              <a:schemeClr val="tx1">
                <a:lumMod val="50000"/>
                <a:lumOff val="50000"/>
              </a:schemeClr>
            </a:solidFill>
            <a:prstDash val="solid"/>
            <a:miter/>
            <a:headEnd type="none" w="med" len="med"/>
            <a:tailEnd type="none" w="med" len="med"/>
          </a:ln>
        </p:spPr>
        <p:txBody>
          <a:bodyPr>
            <a:spAutoFit/>
          </a:bodyPr>
          <a:lstStyle/>
          <a:p>
            <a:pPr algn="ctr">
              <a:lnSpc>
                <a:spcPts val="1500"/>
              </a:lnSpc>
              <a:spcBef>
                <a:spcPct val="50000"/>
              </a:spcBef>
            </a:pPr>
            <a:r>
              <a:rPr lang="en-US" altLang="zh-CN" sz="1800" b="1" dirty="0">
                <a:solidFill>
                  <a:schemeClr val="bg1"/>
                </a:solidFill>
                <a:latin typeface="Arial" panose="020B0604020202020204" pitchFamily="34" charset="0"/>
                <a:ea typeface="宋体" panose="02010600030101010101" pitchFamily="2" charset="-122"/>
              </a:rPr>
              <a:t>Skill / Tactics</a:t>
            </a:r>
            <a:r>
              <a:rPr lang="en-US" altLang="zh-CN" sz="1800" dirty="0">
                <a:solidFill>
                  <a:schemeClr val="bg1"/>
                </a:solidFill>
                <a:latin typeface="Arial" panose="020B0604020202020204" pitchFamily="34" charset="0"/>
                <a:ea typeface="宋体" panose="02010600030101010101" pitchFamily="2" charset="-122"/>
              </a:rPr>
              <a:t> </a:t>
            </a:r>
          </a:p>
          <a:p>
            <a:pPr algn="ctr">
              <a:lnSpc>
                <a:spcPts val="1500"/>
              </a:lnSpc>
              <a:spcBef>
                <a:spcPct val="50000"/>
              </a:spcBef>
            </a:pPr>
            <a:r>
              <a:rPr lang="zh-CN" altLang="en-US" sz="1800" b="1" dirty="0">
                <a:solidFill>
                  <a:schemeClr val="bg1"/>
                </a:solidFill>
                <a:latin typeface="Arial" panose="020B0604020202020204" pitchFamily="34" charset="0"/>
              </a:rPr>
              <a:t>专项技战术</a:t>
            </a:r>
          </a:p>
        </p:txBody>
      </p:sp>
      <p:sp>
        <p:nvSpPr>
          <p:cNvPr id="8" name="Text Box 6">
            <a:extLst>
              <a:ext uri="{FF2B5EF4-FFF2-40B4-BE49-F238E27FC236}">
                <a16:creationId xmlns:a16="http://schemas.microsoft.com/office/drawing/2014/main" id="{32AC6F25-F864-49DD-BD6B-86901A70EDD9}"/>
              </a:ext>
            </a:extLst>
          </p:cNvPr>
          <p:cNvSpPr txBox="1"/>
          <p:nvPr/>
        </p:nvSpPr>
        <p:spPr>
          <a:xfrm>
            <a:off x="4534891" y="3672656"/>
            <a:ext cx="4191000" cy="645160"/>
          </a:xfrm>
          <a:prstGeom prst="rect">
            <a:avLst/>
          </a:prstGeom>
          <a:solidFill>
            <a:srgbClr val="00B050"/>
          </a:solidFill>
          <a:ln w="28575" cap="flat" cmpd="sng">
            <a:solidFill>
              <a:schemeClr val="tx1">
                <a:lumMod val="50000"/>
                <a:lumOff val="50000"/>
              </a:schemeClr>
            </a:solidFill>
            <a:prstDash val="solid"/>
            <a:miter/>
            <a:headEnd type="none" w="med" len="med"/>
            <a:tailEnd type="none" w="med" len="med"/>
          </a:ln>
        </p:spPr>
        <p:txBody>
          <a:bodyPr>
            <a:spAutoFit/>
          </a:bodyPr>
          <a:lstStyle/>
          <a:p>
            <a:pPr algn="ctr"/>
            <a:r>
              <a:rPr lang="en-US" altLang="zh-CN" sz="1800" b="1" dirty="0">
                <a:solidFill>
                  <a:schemeClr val="bg1"/>
                </a:solidFill>
                <a:latin typeface="Arial" panose="020B0604020202020204" pitchFamily="34" charset="0"/>
                <a:ea typeface="宋体" panose="02010600030101010101" pitchFamily="2" charset="-122"/>
              </a:rPr>
              <a:t>Efficient Movement Patterns</a:t>
            </a:r>
          </a:p>
          <a:p>
            <a:pPr algn="ctr"/>
            <a:r>
              <a:rPr lang="zh-CN" altLang="en-US" sz="1800" b="1" dirty="0">
                <a:solidFill>
                  <a:schemeClr val="bg1"/>
                </a:solidFill>
                <a:latin typeface="Arial" panose="020B0604020202020204" pitchFamily="34" charset="0"/>
              </a:rPr>
              <a:t>有效的动作模式训练</a:t>
            </a:r>
          </a:p>
        </p:txBody>
      </p:sp>
      <p:sp>
        <p:nvSpPr>
          <p:cNvPr id="9" name="Text Box 7">
            <a:extLst>
              <a:ext uri="{FF2B5EF4-FFF2-40B4-BE49-F238E27FC236}">
                <a16:creationId xmlns:a16="http://schemas.microsoft.com/office/drawing/2014/main" id="{6E2FB449-2FBC-4A6F-AE2F-6BF66480C733}"/>
              </a:ext>
            </a:extLst>
          </p:cNvPr>
          <p:cNvSpPr txBox="1"/>
          <p:nvPr/>
        </p:nvSpPr>
        <p:spPr>
          <a:xfrm>
            <a:off x="4318991" y="4320356"/>
            <a:ext cx="4648200" cy="645160"/>
          </a:xfrm>
          <a:prstGeom prst="rect">
            <a:avLst/>
          </a:prstGeom>
          <a:solidFill>
            <a:srgbClr val="92D050"/>
          </a:solidFill>
          <a:ln w="28575" cap="flat" cmpd="sng">
            <a:solidFill>
              <a:schemeClr val="tx1">
                <a:lumMod val="50000"/>
                <a:lumOff val="50000"/>
              </a:schemeClr>
            </a:solidFill>
            <a:prstDash val="solid"/>
            <a:miter/>
            <a:headEnd type="none" w="med" len="med"/>
            <a:tailEnd type="none" w="med" len="med"/>
          </a:ln>
        </p:spPr>
        <p:txBody>
          <a:bodyPr>
            <a:spAutoFit/>
          </a:bodyPr>
          <a:lstStyle/>
          <a:p>
            <a:pPr algn="ctr"/>
            <a:r>
              <a:rPr lang="en-US" altLang="zh-CN" sz="1800" b="1" dirty="0">
                <a:solidFill>
                  <a:schemeClr val="bg1"/>
                </a:solidFill>
                <a:latin typeface="Arial" panose="020B0604020202020204" pitchFamily="34" charset="0"/>
                <a:ea typeface="宋体" panose="02010600030101010101" pitchFamily="2" charset="-122"/>
              </a:rPr>
              <a:t>Mobility / Stability</a:t>
            </a:r>
          </a:p>
          <a:p>
            <a:pPr algn="ctr"/>
            <a:r>
              <a:rPr lang="zh-CN" altLang="en-US" sz="1800" b="1" dirty="0">
                <a:solidFill>
                  <a:schemeClr val="bg1"/>
                </a:solidFill>
                <a:latin typeface="Arial" panose="020B0604020202020204" pitchFamily="34" charset="0"/>
              </a:rPr>
              <a:t>关节灵活性与稳定性训练</a:t>
            </a:r>
          </a:p>
        </p:txBody>
      </p:sp>
      <p:sp>
        <p:nvSpPr>
          <p:cNvPr id="10" name="AutoShape 8">
            <a:extLst>
              <a:ext uri="{FF2B5EF4-FFF2-40B4-BE49-F238E27FC236}">
                <a16:creationId xmlns:a16="http://schemas.microsoft.com/office/drawing/2014/main" id="{115ED5FA-0999-408A-9B60-8B4CAC3C7A3D}"/>
              </a:ext>
            </a:extLst>
          </p:cNvPr>
          <p:cNvSpPr/>
          <p:nvPr/>
        </p:nvSpPr>
        <p:spPr>
          <a:xfrm>
            <a:off x="8956078" y="3744094"/>
            <a:ext cx="457200" cy="1219200"/>
          </a:xfrm>
          <a:prstGeom prst="rightBrace">
            <a:avLst>
              <a:gd name="adj1" fmla="val 22222"/>
              <a:gd name="adj2" fmla="val 50000"/>
            </a:avLst>
          </a:prstGeom>
          <a:noFill/>
          <a:ln w="28575" cap="flat" cmpd="sng">
            <a:solidFill>
              <a:schemeClr val="tx1">
                <a:lumMod val="50000"/>
                <a:lumOff val="50000"/>
              </a:schemeClr>
            </a:solidFill>
            <a:prstDash val="solid"/>
            <a:headEnd type="none" w="med" len="med"/>
            <a:tailEnd type="none" w="med" len="med"/>
          </a:ln>
        </p:spPr>
        <p:txBody>
          <a:bodyPr wrap="none" anchor="ctr"/>
          <a:lstStyle/>
          <a:p>
            <a:pPr algn="ctr"/>
            <a:endParaRPr lang="zh-TW" altLang="zh-TW" sz="1800" dirty="0">
              <a:latin typeface="Arial" panose="020B0604020202020204" pitchFamily="34" charset="0"/>
              <a:ea typeface="宋体" panose="02010600030101010101" pitchFamily="2" charset="-122"/>
            </a:endParaRPr>
          </a:p>
        </p:txBody>
      </p:sp>
      <p:sp>
        <p:nvSpPr>
          <p:cNvPr id="11" name="AutoShape 10">
            <a:extLst>
              <a:ext uri="{FF2B5EF4-FFF2-40B4-BE49-F238E27FC236}">
                <a16:creationId xmlns:a16="http://schemas.microsoft.com/office/drawing/2014/main" id="{3C5B798B-3EE8-4B33-ADD9-1550D659A072}"/>
              </a:ext>
            </a:extLst>
          </p:cNvPr>
          <p:cNvSpPr/>
          <p:nvPr/>
        </p:nvSpPr>
        <p:spPr>
          <a:xfrm rot="24207">
            <a:off x="8478241" y="3096394"/>
            <a:ext cx="304800" cy="533400"/>
          </a:xfrm>
          <a:prstGeom prst="rightBrace">
            <a:avLst>
              <a:gd name="adj1" fmla="val 14583"/>
              <a:gd name="adj2" fmla="val 50000"/>
            </a:avLst>
          </a:prstGeom>
          <a:noFill/>
          <a:ln w="28575" cap="flat" cmpd="sng">
            <a:solidFill>
              <a:schemeClr val="tx1">
                <a:lumMod val="50000"/>
                <a:lumOff val="50000"/>
              </a:schemeClr>
            </a:solidFill>
            <a:prstDash val="solid"/>
            <a:headEnd type="none" w="med" len="med"/>
            <a:tailEnd type="none" w="med" len="med"/>
          </a:ln>
        </p:spPr>
        <p:txBody>
          <a:bodyPr vert="eaVert" wrap="none" anchor="ctr"/>
          <a:lstStyle/>
          <a:p>
            <a:pPr algn="ctr"/>
            <a:endParaRPr lang="zh-TW" altLang="zh-TW" sz="1800" dirty="0">
              <a:solidFill>
                <a:srgbClr val="FF0000"/>
              </a:solidFill>
              <a:latin typeface="Arial" panose="020B0604020202020204" pitchFamily="34" charset="0"/>
              <a:ea typeface="宋体" panose="02010600030101010101" pitchFamily="2" charset="-122"/>
            </a:endParaRPr>
          </a:p>
        </p:txBody>
      </p:sp>
      <p:sp>
        <p:nvSpPr>
          <p:cNvPr id="12" name="AutoShape 11">
            <a:extLst>
              <a:ext uri="{FF2B5EF4-FFF2-40B4-BE49-F238E27FC236}">
                <a16:creationId xmlns:a16="http://schemas.microsoft.com/office/drawing/2014/main" id="{D31E3D2E-907A-4A00-811C-ED1646E6F620}"/>
              </a:ext>
            </a:extLst>
          </p:cNvPr>
          <p:cNvSpPr/>
          <p:nvPr/>
        </p:nvSpPr>
        <p:spPr>
          <a:xfrm rot="24207">
            <a:off x="7901978" y="2447106"/>
            <a:ext cx="304800" cy="533400"/>
          </a:xfrm>
          <a:prstGeom prst="rightBrace">
            <a:avLst>
              <a:gd name="adj1" fmla="val 14583"/>
              <a:gd name="adj2" fmla="val 50000"/>
            </a:avLst>
          </a:prstGeom>
          <a:noFill/>
          <a:ln w="28575" cap="flat" cmpd="sng">
            <a:solidFill>
              <a:schemeClr val="tx1">
                <a:lumMod val="50000"/>
                <a:lumOff val="50000"/>
              </a:schemeClr>
            </a:solidFill>
            <a:prstDash val="solid"/>
            <a:headEnd type="none" w="med" len="med"/>
            <a:tailEnd type="none" w="med" len="med"/>
          </a:ln>
        </p:spPr>
        <p:txBody>
          <a:bodyPr vert="eaVert" wrap="none" anchor="ctr"/>
          <a:lstStyle/>
          <a:p>
            <a:pPr algn="ctr"/>
            <a:endParaRPr lang="zh-TW" altLang="zh-TW" sz="1800" dirty="0">
              <a:solidFill>
                <a:srgbClr val="FF0000"/>
              </a:solidFill>
              <a:latin typeface="Arial" panose="020B0604020202020204" pitchFamily="34" charset="0"/>
              <a:ea typeface="宋体" panose="02010600030101010101" pitchFamily="2" charset="-122"/>
            </a:endParaRPr>
          </a:p>
        </p:txBody>
      </p:sp>
      <p:sp>
        <p:nvSpPr>
          <p:cNvPr id="13" name="Line 12">
            <a:extLst>
              <a:ext uri="{FF2B5EF4-FFF2-40B4-BE49-F238E27FC236}">
                <a16:creationId xmlns:a16="http://schemas.microsoft.com/office/drawing/2014/main" id="{BB723333-27D4-4C27-91C9-1A9A671C4DEC}"/>
              </a:ext>
            </a:extLst>
          </p:cNvPr>
          <p:cNvSpPr/>
          <p:nvPr/>
        </p:nvSpPr>
        <p:spPr>
          <a:xfrm flipV="1">
            <a:off x="8206778" y="2447106"/>
            <a:ext cx="1223963" cy="288925"/>
          </a:xfrm>
          <a:prstGeom prst="line">
            <a:avLst/>
          </a:prstGeom>
          <a:ln w="28575" cap="flat" cmpd="sng">
            <a:solidFill>
              <a:schemeClr val="tx1">
                <a:lumMod val="50000"/>
                <a:lumOff val="50000"/>
              </a:schemeClr>
            </a:solidFill>
            <a:prstDash val="solid"/>
            <a:headEnd type="none" w="med" len="med"/>
            <a:tailEnd type="none" w="med" len="med"/>
          </a:ln>
        </p:spPr>
      </p:sp>
      <p:sp>
        <p:nvSpPr>
          <p:cNvPr id="14" name="Line 13">
            <a:extLst>
              <a:ext uri="{FF2B5EF4-FFF2-40B4-BE49-F238E27FC236}">
                <a16:creationId xmlns:a16="http://schemas.microsoft.com/office/drawing/2014/main" id="{E412D2E3-5FC6-410E-9960-55797C27E4E0}"/>
              </a:ext>
            </a:extLst>
          </p:cNvPr>
          <p:cNvSpPr/>
          <p:nvPr/>
        </p:nvSpPr>
        <p:spPr>
          <a:xfrm flipV="1">
            <a:off x="8783041" y="2447106"/>
            <a:ext cx="647700" cy="936625"/>
          </a:xfrm>
          <a:prstGeom prst="line">
            <a:avLst/>
          </a:prstGeom>
          <a:ln w="28575" cap="flat" cmpd="sng">
            <a:solidFill>
              <a:schemeClr val="tx1">
                <a:lumMod val="50000"/>
                <a:lumOff val="50000"/>
              </a:schemeClr>
            </a:solidFill>
            <a:prstDash val="solid"/>
            <a:headEnd type="none" w="med" len="med"/>
            <a:tailEnd type="none" w="med" len="med"/>
          </a:ln>
        </p:spPr>
      </p:sp>
      <p:sp>
        <p:nvSpPr>
          <p:cNvPr id="15" name="Text Box 14">
            <a:extLst>
              <a:ext uri="{FF2B5EF4-FFF2-40B4-BE49-F238E27FC236}">
                <a16:creationId xmlns:a16="http://schemas.microsoft.com/office/drawing/2014/main" id="{754A3B27-3018-4503-9741-A12F2EFE80AB}"/>
              </a:ext>
            </a:extLst>
          </p:cNvPr>
          <p:cNvSpPr txBox="1"/>
          <p:nvPr/>
        </p:nvSpPr>
        <p:spPr>
          <a:xfrm>
            <a:off x="9502178" y="2231206"/>
            <a:ext cx="2609850" cy="368300"/>
          </a:xfrm>
          <a:prstGeom prst="rect">
            <a:avLst/>
          </a:prstGeom>
          <a:solidFill>
            <a:srgbClr val="7030A0"/>
          </a:solidFill>
          <a:ln w="28575" cap="flat" cmpd="sng">
            <a:solidFill>
              <a:schemeClr val="tx1">
                <a:lumMod val="50000"/>
                <a:lumOff val="50000"/>
              </a:schemeClr>
            </a:solidFill>
            <a:prstDash val="solid"/>
            <a:miter/>
            <a:headEnd type="none" w="med" len="med"/>
            <a:tailEnd type="none" w="med" len="med"/>
          </a:ln>
        </p:spPr>
        <p:txBody>
          <a:bodyPr>
            <a:spAutoFit/>
          </a:bodyPr>
          <a:lstStyle/>
          <a:p>
            <a:pPr algn="ctr">
              <a:spcBef>
                <a:spcPct val="50000"/>
              </a:spcBef>
            </a:pPr>
            <a:r>
              <a:rPr lang="zh-CN" altLang="en-US" sz="1800" b="1" dirty="0">
                <a:solidFill>
                  <a:schemeClr val="bg1"/>
                </a:solidFill>
                <a:latin typeface="Arial" panose="020B0604020202020204" pitchFamily="34" charset="0"/>
                <a:ea typeface="宋体" panose="02010600030101010101" pitchFamily="2" charset="-122"/>
              </a:rPr>
              <a:t>专项训练提高运动成绩</a:t>
            </a:r>
          </a:p>
        </p:txBody>
      </p:sp>
      <p:graphicFrame>
        <p:nvGraphicFramePr>
          <p:cNvPr id="18" name="表格 17">
            <a:extLst>
              <a:ext uri="{FF2B5EF4-FFF2-40B4-BE49-F238E27FC236}">
                <a16:creationId xmlns:a16="http://schemas.microsoft.com/office/drawing/2014/main" id="{F6D18293-C524-4222-A2F4-0389630D1375}"/>
              </a:ext>
            </a:extLst>
          </p:cNvPr>
          <p:cNvGraphicFramePr/>
          <p:nvPr>
            <p:extLst>
              <p:ext uri="{D42A27DB-BD31-4B8C-83A1-F6EECF244321}">
                <p14:modId xmlns:p14="http://schemas.microsoft.com/office/powerpoint/2010/main" val="980182873"/>
              </p:ext>
            </p:extLst>
          </p:nvPr>
        </p:nvGraphicFramePr>
        <p:xfrm>
          <a:off x="10222903" y="3112269"/>
          <a:ext cx="1765300" cy="2757805"/>
        </p:xfrm>
        <a:graphic>
          <a:graphicData uri="http://schemas.openxmlformats.org/drawingml/2006/table">
            <a:tbl>
              <a:tblPr/>
              <a:tblGrid>
                <a:gridCol w="1765300">
                  <a:extLst>
                    <a:ext uri="{9D8B030D-6E8A-4147-A177-3AD203B41FA5}">
                      <a16:colId xmlns:a16="http://schemas.microsoft.com/office/drawing/2014/main" val="20000"/>
                    </a:ext>
                  </a:extLst>
                </a:gridCol>
              </a:tblGrid>
              <a:tr h="349250">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5pPr>
                    </a:lstStyle>
                    <a:p>
                      <a:pPr lvl="0" algn="ctr" eaLnBrk="1" fontAlgn="ctr" hangingPunct="1">
                        <a:buNone/>
                      </a:pPr>
                      <a:r>
                        <a:rPr lang="zh-CN" altLang="en-US" sz="1400" b="1" dirty="0">
                          <a:solidFill>
                            <a:srgbClr val="FF9900"/>
                          </a:solidFill>
                          <a:latin typeface="宋体" panose="02010600030101010101" pitchFamily="2" charset="-122"/>
                          <a:ea typeface="宋体" panose="02010600030101010101" pitchFamily="2" charset="-122"/>
                        </a:rPr>
                        <a:t>能量代谢系统发展</a:t>
                      </a:r>
                    </a:p>
                  </a:txBody>
                  <a:tcPr marL="0" marR="0" marT="0" marB="0" anchor="ctr">
                    <a:lnL w="19050" cap="flat" cmpd="sng">
                      <a:solidFill>
                        <a:srgbClr val="FFC000"/>
                      </a:solidFill>
                      <a:prstDash val="solid"/>
                      <a:headEnd type="none" w="med" len="med"/>
                      <a:tailEnd type="none" w="med" len="med"/>
                    </a:lnL>
                    <a:lnR w="19050" cap="flat" cmpd="sng">
                      <a:solidFill>
                        <a:srgbClr val="FFC000"/>
                      </a:solidFill>
                      <a:prstDash val="solid"/>
                      <a:headEnd type="none" w="med" len="med"/>
                      <a:tailEnd type="none" w="med" len="med"/>
                    </a:lnR>
                    <a:lnT w="19050" cap="flat" cmpd="sng">
                      <a:solidFill>
                        <a:srgbClr val="FFC000"/>
                      </a:solidFill>
                      <a:prstDash val="solid"/>
                      <a:headEnd type="none" w="med" len="med"/>
                      <a:tailEnd type="none" w="med" len="med"/>
                    </a:lnT>
                    <a:lnB w="19050" cap="flat" cmpd="sng">
                      <a:solidFill>
                        <a:srgbClr val="FFC000"/>
                      </a:solidFill>
                      <a:prstDash val="soli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51155">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5pPr>
                    </a:lstStyle>
                    <a:p>
                      <a:pPr lvl="0" algn="ctr" eaLnBrk="1" fontAlgn="ctr" hangingPunct="1">
                        <a:buNone/>
                      </a:pPr>
                      <a:r>
                        <a:rPr lang="zh-CN" altLang="en-US" sz="1400" b="1" dirty="0">
                          <a:solidFill>
                            <a:srgbClr val="FF9900"/>
                          </a:solidFill>
                          <a:latin typeface="宋体" panose="02010600030101010101" pitchFamily="2" charset="-122"/>
                          <a:ea typeface="宋体" panose="02010600030101010101" pitchFamily="2" charset="-122"/>
                        </a:rPr>
                        <a:t>力量与功率</a:t>
                      </a:r>
                    </a:p>
                  </a:txBody>
                  <a:tcPr marL="0" marR="0" marT="0" marB="0" anchor="ctr">
                    <a:lnL w="19050" cap="flat" cmpd="sng">
                      <a:solidFill>
                        <a:srgbClr val="FFC000"/>
                      </a:solidFill>
                      <a:prstDash val="solid"/>
                      <a:headEnd type="none" w="med" len="med"/>
                      <a:tailEnd type="none" w="med" len="med"/>
                    </a:lnL>
                    <a:lnR w="19050" cap="flat" cmpd="sng">
                      <a:solidFill>
                        <a:srgbClr val="FFC000"/>
                      </a:solidFill>
                      <a:prstDash val="solid"/>
                      <a:headEnd type="none" w="med" len="med"/>
                      <a:tailEnd type="none" w="med" len="med"/>
                    </a:lnR>
                    <a:lnT w="19050" cap="flat" cmpd="sng">
                      <a:solidFill>
                        <a:srgbClr val="FFC000"/>
                      </a:solidFill>
                      <a:prstDash val="solid"/>
                      <a:headEnd type="none" w="med" len="med"/>
                      <a:tailEnd type="none" w="med" len="med"/>
                    </a:lnT>
                    <a:lnB w="19050" cap="flat" cmpd="sng">
                      <a:solidFill>
                        <a:srgbClr val="FFC000"/>
                      </a:solidFill>
                      <a:prstDash val="soli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349250">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5pPr>
                    </a:lstStyle>
                    <a:p>
                      <a:pPr lvl="0" algn="ctr" eaLnBrk="1" fontAlgn="ctr" hangingPunct="1">
                        <a:buNone/>
                      </a:pPr>
                      <a:r>
                        <a:rPr lang="zh-CN" altLang="en-US" sz="1400" b="1" dirty="0">
                          <a:solidFill>
                            <a:srgbClr val="FF9900"/>
                          </a:solidFill>
                          <a:latin typeface="宋体" panose="02010600030101010101" pitchFamily="2" charset="-122"/>
                          <a:ea typeface="宋体" panose="02010600030101010101" pitchFamily="2" charset="-122"/>
                        </a:rPr>
                        <a:t>动作模式</a:t>
                      </a:r>
                    </a:p>
                  </a:txBody>
                  <a:tcPr marL="0" marR="0" marT="0" marB="0" anchor="ctr">
                    <a:lnL w="19050" cap="flat" cmpd="sng">
                      <a:solidFill>
                        <a:srgbClr val="FFC000"/>
                      </a:solidFill>
                      <a:prstDash val="solid"/>
                      <a:headEnd type="none" w="med" len="med"/>
                      <a:tailEnd type="none" w="med" len="med"/>
                    </a:lnL>
                    <a:lnR w="19050" cap="flat" cmpd="sng">
                      <a:solidFill>
                        <a:srgbClr val="FFC000"/>
                      </a:solidFill>
                      <a:prstDash val="solid"/>
                      <a:headEnd type="none" w="med" len="med"/>
                      <a:tailEnd type="none" w="med" len="med"/>
                    </a:lnR>
                    <a:lnT w="19050" cap="flat" cmpd="sng">
                      <a:solidFill>
                        <a:srgbClr val="FFC000"/>
                      </a:solidFill>
                      <a:prstDash val="solid"/>
                      <a:headEnd type="none" w="med" len="med"/>
                      <a:tailEnd type="none" w="med" len="med"/>
                    </a:lnT>
                    <a:lnB w="19050" cap="flat" cmpd="sng">
                      <a:solidFill>
                        <a:srgbClr val="FFC000"/>
                      </a:solidFill>
                      <a:prstDash val="soli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426720">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5pPr>
                    </a:lstStyle>
                    <a:p>
                      <a:pPr lvl="0" algn="ctr" eaLnBrk="1" fontAlgn="ctr" hangingPunct="1">
                        <a:buNone/>
                      </a:pPr>
                      <a:r>
                        <a:rPr lang="zh-CN" altLang="en-US" sz="1400" b="1" dirty="0">
                          <a:solidFill>
                            <a:srgbClr val="FF9900"/>
                          </a:solidFill>
                          <a:latin typeface="宋体" panose="02010600030101010101" pitchFamily="2" charset="-122"/>
                          <a:ea typeface="宋体" panose="02010600030101010101" pitchFamily="2" charset="-122"/>
                        </a:rPr>
                        <a:t>快速牵张反射</a:t>
                      </a:r>
                      <a:endParaRPr lang="en-US" altLang="x-none" sz="1400" b="1" dirty="0">
                        <a:solidFill>
                          <a:srgbClr val="FF9900"/>
                        </a:solidFill>
                        <a:latin typeface="宋体" panose="02010600030101010101" pitchFamily="2" charset="-122"/>
                        <a:ea typeface="宋体" panose="02010600030101010101" pitchFamily="2" charset="-122"/>
                      </a:endParaRPr>
                    </a:p>
                    <a:p>
                      <a:pPr lvl="0" algn="ctr" eaLnBrk="1" fontAlgn="ctr" hangingPunct="1">
                        <a:buNone/>
                      </a:pPr>
                      <a:r>
                        <a:rPr lang="zh-CN" altLang="en-US" sz="1400" b="1" dirty="0">
                          <a:solidFill>
                            <a:srgbClr val="FF9900"/>
                          </a:solidFill>
                          <a:latin typeface="宋体" panose="02010600030101010101" pitchFamily="2" charset="-122"/>
                          <a:ea typeface="宋体" panose="02010600030101010101" pitchFamily="2" charset="-122"/>
                        </a:rPr>
                        <a:t>激活神经</a:t>
                      </a:r>
                      <a:r>
                        <a:rPr lang="en-US" altLang="zh-CN" sz="1400" b="1" dirty="0">
                          <a:solidFill>
                            <a:srgbClr val="FF9900"/>
                          </a:solidFill>
                          <a:latin typeface="宋体" panose="02010600030101010101" pitchFamily="2" charset="-122"/>
                          <a:ea typeface="宋体" panose="02010600030101010101" pitchFamily="2" charset="-122"/>
                        </a:rPr>
                        <a:t>/</a:t>
                      </a:r>
                      <a:r>
                        <a:rPr lang="zh-CN" altLang="en-US" sz="1400" b="1" dirty="0">
                          <a:solidFill>
                            <a:srgbClr val="FF9900"/>
                          </a:solidFill>
                          <a:latin typeface="宋体" panose="02010600030101010101" pitchFamily="2" charset="-122"/>
                          <a:ea typeface="宋体" panose="02010600030101010101" pitchFamily="2" charset="-122"/>
                        </a:rPr>
                        <a:t>神经训练</a:t>
                      </a:r>
                    </a:p>
                  </a:txBody>
                  <a:tcPr marL="0" marR="0" marT="0" marB="0" anchor="ctr">
                    <a:lnL w="19050" cap="flat" cmpd="sng">
                      <a:solidFill>
                        <a:srgbClr val="FFC000"/>
                      </a:solidFill>
                      <a:prstDash val="solid"/>
                      <a:headEnd type="none" w="med" len="med"/>
                      <a:tailEnd type="none" w="med" len="med"/>
                    </a:lnL>
                    <a:lnR w="19050" cap="flat" cmpd="sng">
                      <a:solidFill>
                        <a:srgbClr val="FFC000"/>
                      </a:solidFill>
                      <a:prstDash val="solid"/>
                      <a:headEnd type="none" w="med" len="med"/>
                      <a:tailEnd type="none" w="med" len="med"/>
                    </a:lnR>
                    <a:lnT w="19050" cap="flat" cmpd="sng">
                      <a:solidFill>
                        <a:srgbClr val="FFC000"/>
                      </a:solidFill>
                      <a:prstDash val="solid"/>
                      <a:headEnd type="none" w="med" len="med"/>
                      <a:tailEnd type="none" w="med" len="med"/>
                    </a:lnT>
                    <a:lnB w="19050" cap="flat" cmpd="sng">
                      <a:solidFill>
                        <a:srgbClr val="00B050"/>
                      </a:solidFill>
                      <a:prstDash val="soli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r h="427355">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5pPr>
                    </a:lstStyle>
                    <a:p>
                      <a:pPr lvl="0" algn="ctr" eaLnBrk="1" fontAlgn="ctr" hangingPunct="1">
                        <a:buNone/>
                      </a:pPr>
                      <a:r>
                        <a:rPr lang="zh-CN" altLang="en-US" sz="1400" b="1" dirty="0">
                          <a:solidFill>
                            <a:srgbClr val="00B050"/>
                          </a:solidFill>
                          <a:latin typeface="宋体" panose="02010600030101010101" pitchFamily="2" charset="-122"/>
                          <a:ea typeface="宋体" panose="02010600030101010101" pitchFamily="2" charset="-122"/>
                        </a:rPr>
                        <a:t>动作准备</a:t>
                      </a:r>
                      <a:endParaRPr lang="en-US" altLang="x-none" sz="1400" b="1" dirty="0">
                        <a:solidFill>
                          <a:srgbClr val="00B050"/>
                        </a:solidFill>
                        <a:latin typeface="宋体" panose="02010600030101010101" pitchFamily="2" charset="-122"/>
                        <a:ea typeface="宋体" panose="02010600030101010101" pitchFamily="2" charset="-122"/>
                      </a:endParaRPr>
                    </a:p>
                    <a:p>
                      <a:pPr lvl="0" algn="ctr" eaLnBrk="1" fontAlgn="ctr" hangingPunct="1">
                        <a:buNone/>
                      </a:pPr>
                      <a:r>
                        <a:rPr lang="zh-CN" altLang="en-US" sz="1400" b="1" dirty="0">
                          <a:solidFill>
                            <a:srgbClr val="00B050"/>
                          </a:solidFill>
                          <a:latin typeface="宋体" panose="02010600030101010101" pitchFamily="2" charset="-122"/>
                          <a:ea typeface="宋体" panose="02010600030101010101" pitchFamily="2" charset="-122"/>
                        </a:rPr>
                        <a:t>动态拉伸</a:t>
                      </a:r>
                      <a:r>
                        <a:rPr lang="en-US" altLang="zh-CN" sz="1400" b="1" dirty="0">
                          <a:solidFill>
                            <a:srgbClr val="00B050"/>
                          </a:solidFill>
                          <a:latin typeface="宋体" panose="02010600030101010101" pitchFamily="2" charset="-122"/>
                          <a:ea typeface="宋体" panose="02010600030101010101" pitchFamily="2" charset="-122"/>
                        </a:rPr>
                        <a:t>/</a:t>
                      </a:r>
                      <a:r>
                        <a:rPr lang="zh-CN" altLang="en-US" sz="1400" b="1" dirty="0">
                          <a:solidFill>
                            <a:srgbClr val="00B050"/>
                          </a:solidFill>
                          <a:latin typeface="宋体" panose="02010600030101010101" pitchFamily="2" charset="-122"/>
                          <a:ea typeface="宋体" panose="02010600030101010101" pitchFamily="2" charset="-122"/>
                        </a:rPr>
                        <a:t>激活臀部</a:t>
                      </a:r>
                    </a:p>
                  </a:txBody>
                  <a:tcPr marL="0" marR="0" marT="0" marB="0" anchor="ctr">
                    <a:lnL w="19050" cap="flat" cmpd="sng">
                      <a:solidFill>
                        <a:srgbClr val="00B050"/>
                      </a:solidFill>
                      <a:prstDash val="solid"/>
                      <a:headEnd type="none" w="med" len="med"/>
                      <a:tailEnd type="none" w="med" len="med"/>
                    </a:lnL>
                    <a:lnR w="19050" cap="flat" cmpd="sng">
                      <a:solidFill>
                        <a:srgbClr val="00B050"/>
                      </a:solidFill>
                      <a:prstDash val="solid"/>
                      <a:headEnd type="none" w="med" len="med"/>
                      <a:tailEnd type="none" w="med" len="med"/>
                    </a:lnR>
                    <a:lnT w="19050" cap="flat" cmpd="sng">
                      <a:solidFill>
                        <a:srgbClr val="00B050"/>
                      </a:solidFill>
                      <a:prstDash val="solid"/>
                      <a:headEnd type="none" w="med" len="med"/>
                      <a:tailEnd type="none" w="med" len="med"/>
                    </a:lnT>
                    <a:lnB w="19050" cap="flat" cmpd="sng">
                      <a:solidFill>
                        <a:srgbClr val="00B050"/>
                      </a:solidFill>
                      <a:prstDash val="soli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4"/>
                  </a:ext>
                </a:extLst>
              </a:tr>
              <a:tr h="504825">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5pPr>
                    </a:lstStyle>
                    <a:p>
                      <a:pPr lvl="0" algn="ctr" eaLnBrk="1" fontAlgn="ctr" hangingPunct="1">
                        <a:buNone/>
                      </a:pPr>
                      <a:r>
                        <a:rPr lang="zh-CN" altLang="en-US" sz="1400" b="1" dirty="0">
                          <a:solidFill>
                            <a:srgbClr val="00B050"/>
                          </a:solidFill>
                          <a:latin typeface="宋体" panose="02010600030101010101" pitchFamily="2" charset="-122"/>
                          <a:ea typeface="宋体" panose="02010600030101010101" pitchFamily="2" charset="-122"/>
                        </a:rPr>
                        <a:t>损伤预防训练</a:t>
                      </a:r>
                      <a:endParaRPr lang="en-US" altLang="x-none" sz="1400" b="1" dirty="0">
                        <a:solidFill>
                          <a:srgbClr val="00B050"/>
                        </a:solidFill>
                        <a:latin typeface="宋体" panose="02010600030101010101" pitchFamily="2" charset="-122"/>
                        <a:ea typeface="宋体" panose="02010600030101010101" pitchFamily="2" charset="-122"/>
                      </a:endParaRPr>
                    </a:p>
                    <a:p>
                      <a:pPr lvl="0" algn="ctr" eaLnBrk="1" fontAlgn="ctr" hangingPunct="1">
                        <a:buNone/>
                      </a:pPr>
                      <a:r>
                        <a:rPr lang="zh-CN" altLang="en-US" sz="1400" b="1" dirty="0">
                          <a:solidFill>
                            <a:srgbClr val="00B050"/>
                          </a:solidFill>
                          <a:latin typeface="宋体" panose="02010600030101010101" pitchFamily="2" charset="-122"/>
                          <a:ea typeface="宋体" panose="02010600030101010101" pitchFamily="2" charset="-122"/>
                        </a:rPr>
                        <a:t>脊柱肌肉力量</a:t>
                      </a:r>
                    </a:p>
                  </a:txBody>
                  <a:tcPr marL="0" marR="0" marT="0" marB="0" anchor="ctr">
                    <a:lnL w="19050" cap="flat" cmpd="sng">
                      <a:solidFill>
                        <a:srgbClr val="00B050"/>
                      </a:solidFill>
                      <a:prstDash val="solid"/>
                      <a:headEnd type="none" w="med" len="med"/>
                      <a:tailEnd type="none" w="med" len="med"/>
                    </a:lnL>
                    <a:lnR w="19050" cap="flat" cmpd="sng">
                      <a:solidFill>
                        <a:srgbClr val="00B050"/>
                      </a:solidFill>
                      <a:prstDash val="solid"/>
                      <a:headEnd type="none" w="med" len="med"/>
                      <a:tailEnd type="none" w="med" len="med"/>
                    </a:lnR>
                    <a:lnT w="19050" cap="flat" cmpd="sng">
                      <a:solidFill>
                        <a:srgbClr val="00B05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5"/>
                  </a:ext>
                </a:extLst>
              </a:tr>
              <a:tr h="349250">
                <a:tc>
                  <a:txBody>
                    <a:bodyPr/>
                    <a:lstStyle>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defRPr>
                      </a:lvl1pPr>
                      <a:lvl2pPr marL="457200" lvl="1"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2pPr>
                      <a:lvl3pPr marL="914400" lvl="2"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3pPr>
                      <a:lvl4pPr marL="1371600" lvl="3"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4pPr>
                      <a:lvl5pPr marL="1828800" lvl="4" indent="0" algn="l" defTabSz="914400" rtl="0" eaLnBrk="1" fontAlgn="base" latinLnBrk="0" hangingPunct="1">
                        <a:lnSpc>
                          <a:spcPct val="100000"/>
                        </a:lnSpc>
                        <a:spcBef>
                          <a:spcPct val="0"/>
                        </a:spcBef>
                        <a:spcAft>
                          <a:spcPct val="0"/>
                        </a:spcAft>
                        <a:buNone/>
                        <a:defRPr sz="2800" b="0" i="0" u="none" kern="1200" baseline="0">
                          <a:solidFill>
                            <a:schemeClr val="tx1"/>
                          </a:solidFill>
                          <a:latin typeface="Arial" panose="020B0604020202020204" pitchFamily="34" charset="0"/>
                          <a:ea typeface="黑体" panose="02010609060101010101" pitchFamily="49" charset="-122"/>
                          <a:cs typeface="+mn-cs"/>
                        </a:defRPr>
                      </a:lvl5pPr>
                    </a:lstStyle>
                    <a:p>
                      <a:pPr lvl="0" algn="ctr" eaLnBrk="1" fontAlgn="ctr" hangingPunct="1">
                        <a:buNone/>
                      </a:pPr>
                      <a:r>
                        <a:rPr lang="zh-CN" altLang="en-US" sz="1400" b="1" dirty="0">
                          <a:solidFill>
                            <a:srgbClr val="FF0000"/>
                          </a:solidFill>
                          <a:latin typeface="宋体" panose="02010600030101010101" pitchFamily="2" charset="-122"/>
                          <a:ea typeface="宋体" panose="02010600030101010101" pitchFamily="2" charset="-122"/>
                        </a:rPr>
                        <a:t>再生训练</a:t>
                      </a:r>
                    </a:p>
                  </a:txBody>
                  <a:tcPr marL="0" marR="0" marT="0" marB="0"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6"/>
                  </a:ext>
                </a:extLst>
              </a:tr>
            </a:tbl>
          </a:graphicData>
        </a:graphic>
      </p:graphicFrame>
      <p:sp>
        <p:nvSpPr>
          <p:cNvPr id="19" name="上箭头 27">
            <a:extLst>
              <a:ext uri="{FF2B5EF4-FFF2-40B4-BE49-F238E27FC236}">
                <a16:creationId xmlns:a16="http://schemas.microsoft.com/office/drawing/2014/main" id="{0AB0C758-4729-4547-A481-EE4D9887CA98}"/>
              </a:ext>
            </a:extLst>
          </p:cNvPr>
          <p:cNvSpPr>
            <a:spLocks noChangeArrowheads="1"/>
          </p:cNvSpPr>
          <p:nvPr/>
        </p:nvSpPr>
        <p:spPr bwMode="auto">
          <a:xfrm>
            <a:off x="12239028" y="3123381"/>
            <a:ext cx="46038" cy="2374900"/>
          </a:xfrm>
          <a:prstGeom prst="upArrow">
            <a:avLst>
              <a:gd name="adj1" fmla="val 50000"/>
              <a:gd name="adj2" fmla="val 49914"/>
            </a:avLst>
          </a:prstGeom>
          <a:solidFill>
            <a:schemeClr val="accent1"/>
          </a:solidFill>
          <a:ln w="25400" cmpd="sng">
            <a:solidFill>
              <a:schemeClr val="tx1">
                <a:lumMod val="50000"/>
                <a:lumOff val="50000"/>
              </a:schemeClr>
            </a:solidFill>
            <a:miter lim="800000"/>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20" name="矩形 28">
            <a:extLst>
              <a:ext uri="{FF2B5EF4-FFF2-40B4-BE49-F238E27FC236}">
                <a16:creationId xmlns:a16="http://schemas.microsoft.com/office/drawing/2014/main" id="{51215D8D-D1B0-4EF8-A399-8A040C4B624B}"/>
              </a:ext>
            </a:extLst>
          </p:cNvPr>
          <p:cNvSpPr>
            <a:spLocks noChangeArrowheads="1"/>
          </p:cNvSpPr>
          <p:nvPr/>
        </p:nvSpPr>
        <p:spPr bwMode="auto">
          <a:xfrm>
            <a:off x="12273636" y="3439294"/>
            <a:ext cx="492443" cy="1865254"/>
          </a:xfrm>
          <a:prstGeom prst="rect">
            <a:avLst/>
          </a:prstGeom>
          <a:noFill/>
          <a:ln w="9525">
            <a:noFill/>
            <a:miter lim="800000"/>
          </a:ln>
        </p:spPr>
        <p:txBody>
          <a:bodyPr vert="eaVert" wrap="none">
            <a:spAutoFit/>
          </a:bodyPr>
          <a:lstStyle/>
          <a:p>
            <a:r>
              <a:rPr lang="zh-CN" altLang="en-US" sz="2000" b="1" dirty="0">
                <a:solidFill>
                  <a:srgbClr val="00B050"/>
                </a:solidFill>
                <a:effectLst>
                  <a:outerShdw blurRad="38100" dist="38100" dir="2700000">
                    <a:srgbClr val="000000"/>
                  </a:outerShdw>
                </a:effectLst>
                <a:latin typeface="Arial" panose="020B0604020202020204" pitchFamily="34" charset="0"/>
                <a:ea typeface="宋体" panose="02010600030101010101" pitchFamily="2" charset="-122"/>
              </a:rPr>
              <a:t>训练课组成结构</a:t>
            </a:r>
          </a:p>
        </p:txBody>
      </p:sp>
      <p:sp>
        <p:nvSpPr>
          <p:cNvPr id="25" name="文本框 24">
            <a:extLst>
              <a:ext uri="{FF2B5EF4-FFF2-40B4-BE49-F238E27FC236}">
                <a16:creationId xmlns:a16="http://schemas.microsoft.com/office/drawing/2014/main" id="{D3A9CC0A-0813-4E1B-9C1A-B4F1A91A2E09}"/>
              </a:ext>
            </a:extLst>
          </p:cNvPr>
          <p:cNvSpPr txBox="1"/>
          <p:nvPr/>
        </p:nvSpPr>
        <p:spPr>
          <a:xfrm>
            <a:off x="666323" y="5164311"/>
            <a:ext cx="7605714" cy="923330"/>
          </a:xfrm>
          <a:prstGeom prst="rect">
            <a:avLst/>
          </a:prstGeom>
          <a:noFill/>
        </p:spPr>
        <p:txBody>
          <a:bodyPr wrap="square" rtlCol="0">
            <a:spAutoFit/>
          </a:bodyPr>
          <a:lstStyle/>
          <a:p>
            <a:r>
              <a:rPr lang="en-US" altLang="zh-CN" dirty="0"/>
              <a:t>OPTIMUM PERFORMANCE PYRAMID 2010; Movement; Gray Cook; Adapted by Allen Hicks, 2012.</a:t>
            </a:r>
          </a:p>
          <a:p>
            <a:r>
              <a:rPr lang="zh-CN" altLang="en-US" dirty="0">
                <a:latin typeface="黑体" panose="02010609060101010101" pitchFamily="49" charset="-122"/>
                <a:ea typeface="黑体" panose="02010609060101010101" pitchFamily="49" charset="-122"/>
              </a:rPr>
              <a:t>运动训练金字塔，</a:t>
            </a:r>
            <a:r>
              <a:rPr lang="en-US" altLang="zh-CN" dirty="0">
                <a:latin typeface="黑体" panose="02010609060101010101" pitchFamily="49" charset="-122"/>
                <a:ea typeface="黑体" panose="02010609060101010101" pitchFamily="49" charset="-122"/>
              </a:rPr>
              <a:t>Gray Cook,2001.</a:t>
            </a:r>
            <a:r>
              <a:rPr lang="zh-CN" altLang="en-US" dirty="0">
                <a:latin typeface="黑体" panose="02010609060101010101" pitchFamily="49" charset="-122"/>
                <a:ea typeface="黑体" panose="02010609060101010101" pitchFamily="49" charset="-122"/>
              </a:rPr>
              <a:t>引自刘爱杰总局体科所授课材料。</a:t>
            </a:r>
            <a:endParaRPr lang="en-US" altLang="zh-CN" dirty="0">
              <a:latin typeface="黑体" panose="02010609060101010101" pitchFamily="49" charset="-122"/>
              <a:ea typeface="黑体" panose="02010609060101010101" pitchFamily="49" charset="-122"/>
            </a:endParaRPr>
          </a:p>
        </p:txBody>
      </p:sp>
      <p:sp>
        <p:nvSpPr>
          <p:cNvPr id="30" name="矩形 29">
            <a:extLst>
              <a:ext uri="{FF2B5EF4-FFF2-40B4-BE49-F238E27FC236}">
                <a16:creationId xmlns:a16="http://schemas.microsoft.com/office/drawing/2014/main" id="{8F336F6E-8183-4B18-A22D-3A8CDB456EF3}"/>
              </a:ext>
            </a:extLst>
          </p:cNvPr>
          <p:cNvSpPr/>
          <p:nvPr/>
        </p:nvSpPr>
        <p:spPr>
          <a:xfrm>
            <a:off x="1390704" y="2033890"/>
            <a:ext cx="1651286" cy="646331"/>
          </a:xfrm>
          <a:prstGeom prst="rect">
            <a:avLst/>
          </a:prstGeom>
          <a:solidFill>
            <a:srgbClr val="FF0000"/>
          </a:solidFill>
        </p:spPr>
        <p:txBody>
          <a:bodyPr wrap="none">
            <a:spAutoFit/>
          </a:bodyPr>
          <a:lstStyle/>
          <a:p>
            <a:pPr algn="ctr"/>
            <a:r>
              <a:rPr lang="zh-CN" altLang="en-US" dirty="0"/>
              <a:t>Functional Skill</a:t>
            </a:r>
            <a:br>
              <a:rPr lang="en-US" altLang="zh-CN" dirty="0"/>
            </a:br>
            <a:r>
              <a:rPr lang="zh-CN" altLang="en-US" dirty="0"/>
              <a:t>SPORT SPECIFIC</a:t>
            </a:r>
          </a:p>
        </p:txBody>
      </p:sp>
      <p:sp>
        <p:nvSpPr>
          <p:cNvPr id="31" name="矩形 30">
            <a:extLst>
              <a:ext uri="{FF2B5EF4-FFF2-40B4-BE49-F238E27FC236}">
                <a16:creationId xmlns:a16="http://schemas.microsoft.com/office/drawing/2014/main" id="{7E8FD327-ACEF-4502-83E5-13167840419A}"/>
              </a:ext>
            </a:extLst>
          </p:cNvPr>
          <p:cNvSpPr/>
          <p:nvPr/>
        </p:nvSpPr>
        <p:spPr>
          <a:xfrm>
            <a:off x="974628" y="2896245"/>
            <a:ext cx="2483439" cy="923330"/>
          </a:xfrm>
          <a:prstGeom prst="rect">
            <a:avLst/>
          </a:prstGeom>
          <a:solidFill>
            <a:srgbClr val="FFC000"/>
          </a:solidFill>
        </p:spPr>
        <p:txBody>
          <a:bodyPr wrap="square">
            <a:spAutoFit/>
          </a:bodyPr>
          <a:lstStyle/>
          <a:p>
            <a:pPr algn="ctr"/>
            <a:r>
              <a:rPr lang="zh-CN" altLang="en-US" dirty="0"/>
              <a:t>Functional Performance</a:t>
            </a:r>
            <a:br>
              <a:rPr lang="en-US" altLang="zh-CN" dirty="0"/>
            </a:br>
            <a:r>
              <a:rPr lang="zh-CN" altLang="en-US" dirty="0"/>
              <a:t>POWER, SPEED, AGILITY</a:t>
            </a:r>
            <a:br>
              <a:rPr lang="en-US" altLang="zh-CN" dirty="0"/>
            </a:br>
            <a:r>
              <a:rPr lang="zh-CN" altLang="en-US" dirty="0"/>
              <a:t>STRENGTH, ENDURANCE</a:t>
            </a:r>
          </a:p>
        </p:txBody>
      </p:sp>
      <p:sp>
        <p:nvSpPr>
          <p:cNvPr id="32" name="矩形 31">
            <a:extLst>
              <a:ext uri="{FF2B5EF4-FFF2-40B4-BE49-F238E27FC236}">
                <a16:creationId xmlns:a16="http://schemas.microsoft.com/office/drawing/2014/main" id="{1DA331A7-48E1-41FE-841A-25A283EA6290}"/>
              </a:ext>
            </a:extLst>
          </p:cNvPr>
          <p:cNvSpPr/>
          <p:nvPr/>
        </p:nvSpPr>
        <p:spPr>
          <a:xfrm>
            <a:off x="275514" y="4062870"/>
            <a:ext cx="3881667" cy="923330"/>
          </a:xfrm>
          <a:prstGeom prst="rect">
            <a:avLst/>
          </a:prstGeom>
          <a:solidFill>
            <a:srgbClr val="92D050"/>
          </a:solidFill>
        </p:spPr>
        <p:txBody>
          <a:bodyPr wrap="square">
            <a:spAutoFit/>
          </a:bodyPr>
          <a:lstStyle/>
          <a:p>
            <a:pPr algn="ctr"/>
            <a:r>
              <a:rPr lang="zh-CN" altLang="en-US" dirty="0"/>
              <a:t>Functional Movement</a:t>
            </a:r>
            <a:endParaRPr lang="en-US" altLang="zh-CN" dirty="0"/>
          </a:p>
          <a:p>
            <a:pPr algn="ctr"/>
            <a:r>
              <a:rPr lang="zh-CN" altLang="en-US" dirty="0"/>
              <a:t>MOBILITY, STABILITY, MOTOR CONTROL</a:t>
            </a:r>
            <a:endParaRPr lang="en-US" altLang="zh-CN" dirty="0"/>
          </a:p>
          <a:p>
            <a:pPr algn="ctr"/>
            <a:r>
              <a:rPr lang="zh-CN" altLang="en-US" b="1" dirty="0">
                <a:solidFill>
                  <a:srgbClr val="C00000"/>
                </a:solidFill>
              </a:rPr>
              <a:t>PAIN, TISSUE INJURY</a:t>
            </a:r>
          </a:p>
        </p:txBody>
      </p:sp>
      <p:cxnSp>
        <p:nvCxnSpPr>
          <p:cNvPr id="34" name="直接连接符 33">
            <a:extLst>
              <a:ext uri="{FF2B5EF4-FFF2-40B4-BE49-F238E27FC236}">
                <a16:creationId xmlns:a16="http://schemas.microsoft.com/office/drawing/2014/main" id="{A5EBB3FA-AF16-4644-967E-3FA44089500E}"/>
              </a:ext>
            </a:extLst>
          </p:cNvPr>
          <p:cNvCxnSpPr>
            <a:cxnSpLocks/>
          </p:cNvCxnSpPr>
          <p:nvPr/>
        </p:nvCxnSpPr>
        <p:spPr>
          <a:xfrm>
            <a:off x="275514" y="3976365"/>
            <a:ext cx="3881667"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490E15D8-C7E6-4089-BCE5-099A9D4A4D76}"/>
              </a:ext>
            </a:extLst>
          </p:cNvPr>
          <p:cNvCxnSpPr>
            <a:cxnSpLocks/>
          </p:cNvCxnSpPr>
          <p:nvPr/>
        </p:nvCxnSpPr>
        <p:spPr>
          <a:xfrm>
            <a:off x="974628" y="2824237"/>
            <a:ext cx="248343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02AAC9FF-3BB7-40F3-A713-E5B9C6D8CCFE}"/>
              </a:ext>
            </a:extLst>
          </p:cNvPr>
          <p:cNvCxnSpPr>
            <a:cxnSpLocks/>
            <a:endCxn id="43" idx="2"/>
          </p:cNvCxnSpPr>
          <p:nvPr/>
        </p:nvCxnSpPr>
        <p:spPr>
          <a:xfrm flipV="1">
            <a:off x="3458067" y="2502995"/>
            <a:ext cx="800302" cy="30706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02761242-7025-45FA-B8A9-A1C894D3D5B8}"/>
              </a:ext>
            </a:extLst>
          </p:cNvPr>
          <p:cNvCxnSpPr>
            <a:cxnSpLocks/>
            <a:endCxn id="43" idx="2"/>
          </p:cNvCxnSpPr>
          <p:nvPr/>
        </p:nvCxnSpPr>
        <p:spPr>
          <a:xfrm flipV="1">
            <a:off x="4155479" y="2502995"/>
            <a:ext cx="102890" cy="146059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2ECDE462-C483-453C-8EF8-2481791A96DB}"/>
              </a:ext>
            </a:extLst>
          </p:cNvPr>
          <p:cNvSpPr txBox="1"/>
          <p:nvPr/>
        </p:nvSpPr>
        <p:spPr>
          <a:xfrm>
            <a:off x="3575361" y="2133663"/>
            <a:ext cx="1366015" cy="369332"/>
          </a:xfrm>
          <a:prstGeom prst="rect">
            <a:avLst/>
          </a:prstGeom>
          <a:noFill/>
        </p:spPr>
        <p:txBody>
          <a:bodyPr wrap="none" rtlCol="0">
            <a:spAutoFit/>
          </a:bodyPr>
          <a:lstStyle/>
          <a:p>
            <a:r>
              <a:rPr lang="en-US" altLang="zh-CN" dirty="0"/>
              <a:t>Buffer Zones</a:t>
            </a:r>
            <a:endParaRPr lang="zh-CN" altLang="en-US" dirty="0"/>
          </a:p>
        </p:txBody>
      </p:sp>
      <p:sp>
        <p:nvSpPr>
          <p:cNvPr id="49" name="文本框 48">
            <a:extLst>
              <a:ext uri="{FF2B5EF4-FFF2-40B4-BE49-F238E27FC236}">
                <a16:creationId xmlns:a16="http://schemas.microsoft.com/office/drawing/2014/main" id="{F0C4F3E1-8B7C-4120-8FAA-5C7510807475}"/>
              </a:ext>
            </a:extLst>
          </p:cNvPr>
          <p:cNvSpPr txBox="1"/>
          <p:nvPr/>
        </p:nvSpPr>
        <p:spPr>
          <a:xfrm>
            <a:off x="195064" y="3017019"/>
            <a:ext cx="800302" cy="646331"/>
          </a:xfrm>
          <a:prstGeom prst="rect">
            <a:avLst/>
          </a:prstGeom>
          <a:noFill/>
        </p:spPr>
        <p:txBody>
          <a:bodyPr wrap="square" rtlCol="0">
            <a:spAutoFit/>
          </a:bodyPr>
          <a:lstStyle/>
          <a:p>
            <a:r>
              <a:rPr lang="en-US" altLang="zh-CN" dirty="0"/>
              <a:t>Power</a:t>
            </a:r>
          </a:p>
          <a:p>
            <a:r>
              <a:rPr lang="en-US" altLang="zh-CN" dirty="0" err="1"/>
              <a:t>S.A.Q</a:t>
            </a:r>
            <a:r>
              <a:rPr lang="en-US" altLang="zh-CN" dirty="0"/>
              <a:t>.</a:t>
            </a:r>
          </a:p>
        </p:txBody>
      </p:sp>
      <p:sp>
        <p:nvSpPr>
          <p:cNvPr id="50" name="矩形 49">
            <a:extLst>
              <a:ext uri="{FF2B5EF4-FFF2-40B4-BE49-F238E27FC236}">
                <a16:creationId xmlns:a16="http://schemas.microsoft.com/office/drawing/2014/main" id="{AA8CC109-C19D-4CC1-B109-14BA95DDF9D9}"/>
              </a:ext>
            </a:extLst>
          </p:cNvPr>
          <p:cNvSpPr/>
          <p:nvPr/>
        </p:nvSpPr>
        <p:spPr>
          <a:xfrm>
            <a:off x="243691" y="2133663"/>
            <a:ext cx="600998" cy="369332"/>
          </a:xfrm>
          <a:prstGeom prst="rect">
            <a:avLst/>
          </a:prstGeom>
        </p:spPr>
        <p:txBody>
          <a:bodyPr wrap="none">
            <a:spAutoFit/>
          </a:bodyPr>
          <a:lstStyle/>
          <a:p>
            <a:r>
              <a:rPr lang="en-US" altLang="zh-CN" dirty="0"/>
              <a:t>COD</a:t>
            </a:r>
            <a:endParaRPr lang="zh-CN" altLang="en-US" dirty="0"/>
          </a:p>
        </p:txBody>
      </p:sp>
    </p:spTree>
    <p:extLst>
      <p:ext uri="{BB962C8B-B14F-4D97-AF65-F5344CB8AC3E}">
        <p14:creationId xmlns:p14="http://schemas.microsoft.com/office/powerpoint/2010/main" val="41262180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5BD5A-BBAD-4880-BCB1-5AA407E0D2FA}"/>
              </a:ext>
            </a:extLst>
          </p:cNvPr>
          <p:cNvSpPr>
            <a:spLocks noGrp="1"/>
          </p:cNvSpPr>
          <p:nvPr>
            <p:ph type="title"/>
          </p:nvPr>
        </p:nvSpPr>
        <p:spPr/>
        <p:txBody>
          <a:bodyPr/>
          <a:lstStyle/>
          <a:p>
            <a:r>
              <a:rPr lang="zh-CN" altLang="en-US" dirty="0"/>
              <a:t>运动前身体检查（</a:t>
            </a:r>
            <a:r>
              <a:rPr lang="en-US" altLang="zh-CN" dirty="0"/>
              <a:t>PPE</a:t>
            </a:r>
            <a:r>
              <a:rPr lang="zh-CN" altLang="en-US" dirty="0"/>
              <a:t>）</a:t>
            </a:r>
          </a:p>
        </p:txBody>
      </p:sp>
      <p:sp>
        <p:nvSpPr>
          <p:cNvPr id="3" name="文本占位符 2">
            <a:extLst>
              <a:ext uri="{FF2B5EF4-FFF2-40B4-BE49-F238E27FC236}">
                <a16:creationId xmlns:a16="http://schemas.microsoft.com/office/drawing/2014/main" id="{CDC6F2F4-2C42-46E5-8BF5-95AC304BD260}"/>
              </a:ext>
            </a:extLst>
          </p:cNvPr>
          <p:cNvSpPr>
            <a:spLocks noGrp="1"/>
          </p:cNvSpPr>
          <p:nvPr>
            <p:ph type="body" idx="1"/>
          </p:nvPr>
        </p:nvSpPr>
        <p:spPr>
          <a:xfrm>
            <a:off x="833120" y="1687195"/>
            <a:ext cx="10852839" cy="4161378"/>
          </a:xfrm>
        </p:spPr>
        <p:txBody>
          <a:bodyPr>
            <a:noAutofit/>
          </a:bodyPr>
          <a:lstStyle/>
          <a:p>
            <a:r>
              <a:rPr lang="zh-CN" altLang="en-US" dirty="0">
                <a:latin typeface="+mn-ea"/>
              </a:rPr>
              <a:t>所有运动员在被允许进行训练或比赛前，都应该通过医学检查。</a:t>
            </a:r>
            <a:endParaRPr lang="en-US" altLang="zh-CN" dirty="0">
              <a:latin typeface="+mn-ea"/>
            </a:endParaRPr>
          </a:p>
          <a:p>
            <a:r>
              <a:rPr lang="zh-CN" altLang="en-US" dirty="0">
                <a:latin typeface="+mn-ea"/>
              </a:rPr>
              <a:t>运动员如果持续出现下列状况之一，就可能需要转诊。</a:t>
            </a:r>
            <a:endParaRPr lang="en-US" altLang="zh-CN" dirty="0">
              <a:latin typeface="+mn-ea"/>
            </a:endParaRPr>
          </a:p>
          <a:p>
            <a:pPr marL="514350" indent="-514350">
              <a:buFont typeface="+mj-lt"/>
              <a:buAutoNum type="arabicPeriod"/>
            </a:pPr>
            <a:r>
              <a:rPr lang="zh-CN" altLang="en-US" dirty="0">
                <a:latin typeface="+mn-ea"/>
              </a:rPr>
              <a:t>胸部压迫、疼痛或不舒服。</a:t>
            </a:r>
            <a:endParaRPr lang="en-US" altLang="zh-CN" dirty="0">
              <a:latin typeface="+mn-ea"/>
            </a:endParaRPr>
          </a:p>
          <a:p>
            <a:pPr marL="514350" indent="-514350">
              <a:buFont typeface="+mj-lt"/>
              <a:buAutoNum type="arabicPeriod"/>
            </a:pPr>
            <a:r>
              <a:rPr lang="zh-CN" altLang="en-US" dirty="0">
                <a:latin typeface="+mn-ea"/>
              </a:rPr>
              <a:t>倦怠、头疼、晕眩、困惑。</a:t>
            </a:r>
            <a:endParaRPr lang="en-US" altLang="zh-CN" dirty="0">
              <a:latin typeface="+mn-ea"/>
            </a:endParaRPr>
          </a:p>
          <a:p>
            <a:pPr marL="514350" indent="-514350">
              <a:buFont typeface="+mj-lt"/>
              <a:buAutoNum type="arabicPeriod"/>
            </a:pPr>
            <a:r>
              <a:rPr lang="zh-CN" altLang="en-US" dirty="0">
                <a:latin typeface="+mn-ea"/>
              </a:rPr>
              <a:t>皮肤泛红、冰冷或湿冷。</a:t>
            </a:r>
            <a:endParaRPr lang="en-US" altLang="zh-CN" dirty="0">
              <a:latin typeface="+mn-ea"/>
            </a:endParaRPr>
          </a:p>
          <a:p>
            <a:pPr marL="514350" indent="-514350">
              <a:buFont typeface="+mj-lt"/>
              <a:buAutoNum type="arabicPeriod"/>
            </a:pPr>
            <a:r>
              <a:rPr lang="zh-CN" altLang="en-US" dirty="0">
                <a:latin typeface="+mn-ea"/>
              </a:rPr>
              <a:t>脉搏失调、脉搏加快或微弱、休息或运动时不相称。</a:t>
            </a:r>
            <a:endParaRPr lang="en-US" altLang="zh-CN" dirty="0">
              <a:latin typeface="+mn-ea"/>
            </a:endParaRPr>
          </a:p>
          <a:p>
            <a:pPr marL="514350" indent="-514350">
              <a:buFont typeface="+mj-lt"/>
              <a:buAutoNum type="arabicPeriod"/>
            </a:pPr>
            <a:r>
              <a:rPr lang="zh-CN" altLang="en-US" dirty="0">
                <a:latin typeface="+mn-ea"/>
              </a:rPr>
              <a:t>视线模糊、恶心、呼吸急促。</a:t>
            </a:r>
            <a:endParaRPr lang="en-US" altLang="zh-CN" dirty="0">
              <a:latin typeface="+mn-ea"/>
            </a:endParaRPr>
          </a:p>
          <a:p>
            <a:pPr marL="514350" indent="-514350">
              <a:buFont typeface="+mj-lt"/>
              <a:buAutoNum type="arabicPeriod"/>
            </a:pPr>
            <a:r>
              <a:rPr lang="zh-CN" altLang="en-US" dirty="0">
                <a:latin typeface="+mn-ea"/>
              </a:rPr>
              <a:t>骨骼或关节疼痛。</a:t>
            </a:r>
          </a:p>
        </p:txBody>
      </p:sp>
    </p:spTree>
    <p:extLst>
      <p:ext uri="{BB962C8B-B14F-4D97-AF65-F5344CB8AC3E}">
        <p14:creationId xmlns:p14="http://schemas.microsoft.com/office/powerpoint/2010/main" val="5117091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5C982-CC17-488F-B4EA-419C4FB7A37D}"/>
              </a:ext>
            </a:extLst>
          </p:cNvPr>
          <p:cNvSpPr>
            <a:spLocks noGrp="1"/>
          </p:cNvSpPr>
          <p:nvPr>
            <p:ph type="title"/>
          </p:nvPr>
        </p:nvSpPr>
        <p:spPr/>
        <p:txBody>
          <a:bodyPr>
            <a:normAutofit/>
          </a:bodyPr>
          <a:lstStyle/>
          <a:p>
            <a:r>
              <a:rPr lang="en-US" altLang="zh-CN" dirty="0">
                <a:latin typeface="微软雅黑" panose="020B0503020204020204" charset="-122"/>
                <a:ea typeface="微软雅黑" panose="020B0503020204020204" charset="-122"/>
              </a:rPr>
              <a:t>PAR-Q+ </a:t>
            </a:r>
            <a:r>
              <a:rPr lang="zh-CN" altLang="en-US" dirty="0">
                <a:latin typeface="微软雅黑" panose="020B0503020204020204" charset="-122"/>
                <a:ea typeface="微软雅黑" panose="020B0503020204020204" charset="-122"/>
              </a:rPr>
              <a:t>运动前筛查问卷</a:t>
            </a:r>
            <a:endParaRPr lang="zh-CN" altLang="en-US" dirty="0"/>
          </a:p>
        </p:txBody>
      </p:sp>
      <p:sp>
        <p:nvSpPr>
          <p:cNvPr id="4" name="标题 1094657">
            <a:extLst>
              <a:ext uri="{FF2B5EF4-FFF2-40B4-BE49-F238E27FC236}">
                <a16:creationId xmlns:a16="http://schemas.microsoft.com/office/drawing/2014/main" id="{C940EF4F-EB3A-4C2B-AE7E-6C2491961100}"/>
              </a:ext>
            </a:extLst>
          </p:cNvPr>
          <p:cNvSpPr txBox="1">
            <a:spLocks/>
          </p:cNvSpPr>
          <p:nvPr/>
        </p:nvSpPr>
        <p:spPr>
          <a:xfrm>
            <a:off x="1022350" y="15875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gn="ctr" fontAlgn="auto">
              <a:spcAft>
                <a:spcPts val="0"/>
              </a:spcAft>
            </a:pPr>
            <a:endParaRPr lang="zh-CN" altLang="en-US" dirty="0">
              <a:latin typeface="微软雅黑" panose="020B0503020204020204" charset="-122"/>
              <a:ea typeface="微软雅黑" panose="020B0503020204020204" charset="-122"/>
            </a:endParaRPr>
          </a:p>
        </p:txBody>
      </p:sp>
      <p:sp>
        <p:nvSpPr>
          <p:cNvPr id="5" name="文本占位符 1094658">
            <a:extLst>
              <a:ext uri="{FF2B5EF4-FFF2-40B4-BE49-F238E27FC236}">
                <a16:creationId xmlns:a16="http://schemas.microsoft.com/office/drawing/2014/main" id="{F61E6301-1615-4784-BD14-DD4D0CCDDE9C}"/>
              </a:ext>
            </a:extLst>
          </p:cNvPr>
          <p:cNvSpPr txBox="1">
            <a:spLocks/>
          </p:cNvSpPr>
          <p:nvPr/>
        </p:nvSpPr>
        <p:spPr>
          <a:xfrm>
            <a:off x="692785" y="1344294"/>
            <a:ext cx="8545830" cy="551370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pPr>
            <a:r>
              <a:rPr lang="zh-CN" altLang="en-US" sz="2400"/>
              <a:t>回答问题时最好根据你的一般感觉。请仔细阅读并诚实回答每一个问题：选择是或否。</a:t>
            </a:r>
            <a:endParaRPr lang="en-US" altLang="zh-CN" sz="2400"/>
          </a:p>
          <a:p>
            <a:pPr marL="457200" indent="-457200" fontAlgn="auto">
              <a:lnSpc>
                <a:spcPct val="100000"/>
              </a:lnSpc>
              <a:spcAft>
                <a:spcPts val="0"/>
              </a:spcAft>
              <a:buFont typeface="+mj-lt"/>
              <a:buAutoNum type="arabicPeriod"/>
            </a:pPr>
            <a:r>
              <a:rPr lang="zh-CN" altLang="en-US" sz="2400"/>
              <a:t>医生是否告诉过您患有心脏病并且只能参加医生推荐的体力活动？</a:t>
            </a:r>
          </a:p>
          <a:p>
            <a:pPr marL="457200" indent="-457200" fontAlgn="auto">
              <a:lnSpc>
                <a:spcPct val="100000"/>
              </a:lnSpc>
              <a:spcAft>
                <a:spcPts val="0"/>
              </a:spcAft>
              <a:buFont typeface="+mj-lt"/>
              <a:buAutoNum type="arabicPeriod"/>
            </a:pPr>
            <a:r>
              <a:rPr lang="zh-CN" altLang="en-US" sz="2400"/>
              <a:t>当您参加体力活动时，是否感觉胸痛？</a:t>
            </a:r>
          </a:p>
          <a:p>
            <a:pPr marL="457200" indent="-457200" fontAlgn="auto">
              <a:lnSpc>
                <a:spcPct val="100000"/>
              </a:lnSpc>
              <a:spcAft>
                <a:spcPts val="0"/>
              </a:spcAft>
              <a:buFont typeface="+mj-lt"/>
              <a:buAutoNum type="arabicPeriod"/>
            </a:pPr>
            <a:r>
              <a:rPr lang="zh-CN" altLang="en-US" sz="2400"/>
              <a:t>自上个月以来，您是否在没有参加体力活动时发生过胸痛？</a:t>
            </a:r>
          </a:p>
          <a:p>
            <a:pPr marL="457200" indent="-457200" fontAlgn="auto">
              <a:lnSpc>
                <a:spcPct val="100000"/>
              </a:lnSpc>
              <a:spcAft>
                <a:spcPts val="0"/>
              </a:spcAft>
              <a:buFont typeface="+mj-lt"/>
              <a:buAutoNum type="arabicPeriod"/>
            </a:pPr>
            <a:r>
              <a:rPr lang="zh-CN" altLang="en-US" sz="2400"/>
              <a:t>您是否曾因为头晕跌倒或曾失去知觉？</a:t>
            </a:r>
          </a:p>
          <a:p>
            <a:pPr marL="457200" indent="-457200" fontAlgn="auto">
              <a:lnSpc>
                <a:spcPct val="100000"/>
              </a:lnSpc>
              <a:spcAft>
                <a:spcPts val="0"/>
              </a:spcAft>
              <a:buFont typeface="+mj-lt"/>
              <a:buAutoNum type="arabicPeriod"/>
            </a:pPr>
            <a:r>
              <a:rPr lang="zh-CN" altLang="en-US" sz="2400"/>
              <a:t>您是否有因体力活动变化而加重的骨或关节疾病（如腰背部、膝关节或髋部）？</a:t>
            </a:r>
          </a:p>
          <a:p>
            <a:pPr marL="457200" indent="-457200" fontAlgn="auto">
              <a:lnSpc>
                <a:spcPct val="100000"/>
              </a:lnSpc>
              <a:spcAft>
                <a:spcPts val="0"/>
              </a:spcAft>
              <a:buFont typeface="+mj-lt"/>
              <a:buAutoNum type="arabicPeriod"/>
            </a:pPr>
            <a:r>
              <a:rPr lang="zh-CN" altLang="en-US" sz="2400"/>
              <a:t>最近医生是否因为你的血压或心脏问题给你开药（如水剂或片剂）？</a:t>
            </a:r>
          </a:p>
          <a:p>
            <a:pPr marL="457200" indent="-457200" fontAlgn="auto">
              <a:lnSpc>
                <a:spcPct val="100000"/>
              </a:lnSpc>
              <a:spcAft>
                <a:spcPts val="0"/>
              </a:spcAft>
              <a:buFont typeface="+mj-lt"/>
              <a:buAutoNum type="arabicPeriod"/>
            </a:pPr>
            <a:r>
              <a:rPr lang="zh-CN" altLang="en-US" sz="2400"/>
              <a:t>你是否知道一些你不能进行体力活动的其他原因？</a:t>
            </a:r>
            <a:endParaRPr lang="zh-CN" altLang="en-US" sz="2400" dirty="0">
              <a:ea typeface="宋体" panose="02010600030101010101" pitchFamily="2" charset="-122"/>
            </a:endParaRPr>
          </a:p>
        </p:txBody>
      </p:sp>
      <p:pic>
        <p:nvPicPr>
          <p:cNvPr id="6" name="图片 5">
            <a:extLst>
              <a:ext uri="{FF2B5EF4-FFF2-40B4-BE49-F238E27FC236}">
                <a16:creationId xmlns:a16="http://schemas.microsoft.com/office/drawing/2014/main" id="{85D67C41-1369-4CB4-BD28-B22B36E4740F}"/>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9333" r="19692"/>
          <a:stretch/>
        </p:blipFill>
        <p:spPr>
          <a:xfrm>
            <a:off x="9453711" y="2306128"/>
            <a:ext cx="2952328" cy="4570773"/>
          </a:xfrm>
          <a:prstGeom prst="rect">
            <a:avLst/>
          </a:prstGeom>
        </p:spPr>
      </p:pic>
    </p:spTree>
    <p:extLst>
      <p:ext uri="{BB962C8B-B14F-4D97-AF65-F5344CB8AC3E}">
        <p14:creationId xmlns:p14="http://schemas.microsoft.com/office/powerpoint/2010/main" val="21387534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C46616-F81C-4E68-B7CF-BFACFC0666E0}"/>
              </a:ext>
            </a:extLst>
          </p:cNvPr>
          <p:cNvSpPr>
            <a:spLocks noGrp="1"/>
          </p:cNvSpPr>
          <p:nvPr>
            <p:ph type="title"/>
          </p:nvPr>
        </p:nvSpPr>
        <p:spPr/>
        <p:txBody>
          <a:bodyPr/>
          <a:lstStyle/>
          <a:p>
            <a:r>
              <a:rPr lang="en-US" altLang="zh-CN" dirty="0">
                <a:latin typeface="微软雅黑" panose="020B0503020204020204" charset="-122"/>
                <a:ea typeface="微软雅黑" panose="020B0503020204020204" charset="-122"/>
              </a:rPr>
              <a:t>PAR-Q+ </a:t>
            </a:r>
            <a:r>
              <a:rPr lang="zh-CN" altLang="en-US" dirty="0">
                <a:latin typeface="微软雅黑" panose="020B0503020204020204" charset="-122"/>
                <a:ea typeface="微软雅黑" panose="020B0503020204020204" charset="-122"/>
              </a:rPr>
              <a:t>附加问题</a:t>
            </a:r>
            <a:endParaRPr lang="zh-CN" altLang="en-US" dirty="0"/>
          </a:p>
        </p:txBody>
      </p:sp>
      <p:sp>
        <p:nvSpPr>
          <p:cNvPr id="3" name="文本占位符 2">
            <a:extLst>
              <a:ext uri="{FF2B5EF4-FFF2-40B4-BE49-F238E27FC236}">
                <a16:creationId xmlns:a16="http://schemas.microsoft.com/office/drawing/2014/main" id="{F339A187-ED12-40C0-8469-12301A4892C4}"/>
              </a:ext>
            </a:extLst>
          </p:cNvPr>
          <p:cNvSpPr>
            <a:spLocks noGrp="1"/>
          </p:cNvSpPr>
          <p:nvPr>
            <p:ph type="body" idx="1"/>
          </p:nvPr>
        </p:nvSpPr>
        <p:spPr>
          <a:xfrm>
            <a:off x="833120" y="1687195"/>
            <a:ext cx="9133205" cy="5097482"/>
          </a:xfrm>
        </p:spPr>
        <p:txBody>
          <a:bodyPr>
            <a:normAutofit fontScale="92500" lnSpcReduction="10000"/>
          </a:bodyPr>
          <a:lstStyle/>
          <a:p>
            <a:pPr marL="533400" indent="-533400"/>
            <a:r>
              <a:rPr lang="zh-CN" altLang="en-US" sz="3000" dirty="0">
                <a:latin typeface="+mj-ea"/>
                <a:ea typeface="+mj-ea"/>
              </a:rPr>
              <a:t>暂缓进行运动锻炼：</a:t>
            </a:r>
          </a:p>
          <a:p>
            <a:pPr marL="533400" indent="-533400">
              <a:buAutoNum type="arabicPeriod"/>
            </a:pPr>
            <a:r>
              <a:rPr lang="zh-CN" altLang="en-US" sz="3000" dirty="0">
                <a:latin typeface="+mj-ea"/>
                <a:ea typeface="+mj-ea"/>
              </a:rPr>
              <a:t>如果你由于暂时的疾病如感冒或发热而感觉不适时</a:t>
            </a:r>
            <a:br>
              <a:rPr lang="zh-CN" altLang="en-US" sz="3000" dirty="0">
                <a:latin typeface="+mj-ea"/>
                <a:ea typeface="+mj-ea"/>
              </a:rPr>
            </a:br>
            <a:r>
              <a:rPr lang="en-US" altLang="zh-CN" sz="3000" dirty="0">
                <a:latin typeface="+mj-ea"/>
                <a:ea typeface="+mj-ea"/>
              </a:rPr>
              <a:t>——</a:t>
            </a:r>
            <a:r>
              <a:rPr lang="zh-CN" altLang="en-US" sz="3000" dirty="0">
                <a:latin typeface="+mj-ea"/>
                <a:ea typeface="+mj-ea"/>
              </a:rPr>
              <a:t>等待，直至感觉良好。</a:t>
            </a:r>
          </a:p>
          <a:p>
            <a:pPr marL="533400" indent="-533400">
              <a:buAutoNum type="arabicPeriod"/>
            </a:pPr>
            <a:r>
              <a:rPr lang="zh-CN" altLang="en-US" sz="3000" dirty="0">
                <a:latin typeface="+mj-ea"/>
                <a:ea typeface="+mj-ea"/>
              </a:rPr>
              <a:t>如果你是或可能是怀孕了</a:t>
            </a:r>
            <a:br>
              <a:rPr lang="zh-CN" altLang="en-US" sz="3000" dirty="0">
                <a:latin typeface="+mj-ea"/>
                <a:ea typeface="+mj-ea"/>
              </a:rPr>
            </a:br>
            <a:r>
              <a:rPr lang="en-US" altLang="zh-CN" sz="3000" dirty="0">
                <a:latin typeface="+mj-ea"/>
                <a:ea typeface="+mj-ea"/>
              </a:rPr>
              <a:t>——</a:t>
            </a:r>
            <a:r>
              <a:rPr lang="zh-CN" altLang="en-US" sz="3000" dirty="0">
                <a:latin typeface="+mj-ea"/>
                <a:ea typeface="+mj-ea"/>
              </a:rPr>
              <a:t>在你开始积极运动以前向医生咨询。</a:t>
            </a:r>
            <a:endParaRPr lang="en-US" altLang="zh-CN" sz="3000" dirty="0">
              <a:latin typeface="+mj-ea"/>
              <a:ea typeface="+mj-ea"/>
            </a:endParaRPr>
          </a:p>
          <a:p>
            <a:pPr marL="533400" indent="-533400">
              <a:buAutoNum type="arabicPeriod"/>
            </a:pPr>
            <a:r>
              <a:rPr lang="zh-CN" altLang="en-US" sz="3000" dirty="0">
                <a:latin typeface="+mj-ea"/>
                <a:ea typeface="+mj-ea"/>
              </a:rPr>
              <a:t>*如果你的血压高于</a:t>
            </a:r>
            <a:r>
              <a:rPr lang="en-US" altLang="zh-CN" sz="3000" dirty="0">
                <a:latin typeface="+mj-ea"/>
                <a:ea typeface="+mj-ea"/>
              </a:rPr>
              <a:t>144/90mmHg</a:t>
            </a:r>
            <a:r>
              <a:rPr lang="zh-CN" altLang="en-US" sz="3000" dirty="0">
                <a:latin typeface="+mj-ea"/>
                <a:ea typeface="+mj-ea"/>
              </a:rPr>
              <a:t>，请在参加更多体力活动前咨询医生。</a:t>
            </a:r>
          </a:p>
          <a:p>
            <a:pPr marL="533400" indent="-533400">
              <a:buAutoNum type="arabicPeriod"/>
            </a:pPr>
            <a:endParaRPr lang="zh-CN" altLang="en-US" dirty="0"/>
          </a:p>
          <a:p>
            <a:r>
              <a:rPr lang="en-US" altLang="zh-CN" sz="4000" b="1" dirty="0">
                <a:solidFill>
                  <a:srgbClr val="FF0000"/>
                </a:solidFill>
                <a:latin typeface="微软雅黑" panose="020B0503020204020204" charset="-122"/>
                <a:ea typeface="微软雅黑" panose="020B0503020204020204" charset="-122"/>
              </a:rPr>
              <a:t>PAR-Q </a:t>
            </a:r>
            <a:r>
              <a:rPr lang="zh-CN" altLang="en-US" sz="4000" b="1" dirty="0">
                <a:solidFill>
                  <a:srgbClr val="FF0000"/>
                </a:solidFill>
                <a:latin typeface="微软雅黑" panose="020B0503020204020204" charset="-122"/>
                <a:ea typeface="微软雅黑" panose="020B0503020204020204" charset="-122"/>
              </a:rPr>
              <a:t>附加问卷</a:t>
            </a:r>
            <a:endParaRPr lang="en-US" altLang="zh-CN" sz="4000" b="1" dirty="0">
              <a:solidFill>
                <a:srgbClr val="FF0000"/>
              </a:solidFill>
              <a:latin typeface="微软雅黑" panose="020B0503020204020204" charset="-122"/>
              <a:ea typeface="微软雅黑" panose="020B0503020204020204" charset="-122"/>
            </a:endParaRPr>
          </a:p>
          <a:p>
            <a:r>
              <a:rPr lang="en-US" altLang="zh-CN" sz="4000" dirty="0"/>
              <a:t>PAR-Q+</a:t>
            </a:r>
            <a:r>
              <a:rPr lang="zh-CN" altLang="en-US" sz="4000" dirty="0"/>
              <a:t>线上测评  </a:t>
            </a:r>
            <a:r>
              <a:rPr lang="en-US" altLang="zh-CN" sz="4000" dirty="0">
                <a:hlinkClick r:id="rId2">
                  <a:extLst>
                    <a:ext uri="{A12FA001-AC4F-418D-AE19-62706E023703}">
                      <ahyp:hlinkClr xmlns:ahyp="http://schemas.microsoft.com/office/drawing/2018/hyperlinkcolor" val="tx"/>
                    </a:ext>
                  </a:extLst>
                </a:hlinkClick>
              </a:rPr>
              <a:t>https://eparmedx.com/</a:t>
            </a:r>
            <a:endParaRPr lang="en-US" altLang="zh-CN" sz="4000" b="1" dirty="0">
              <a:solidFill>
                <a:srgbClr val="FF0000"/>
              </a:solidFill>
              <a:latin typeface="微软雅黑" panose="020B0503020204020204" charset="-122"/>
              <a:ea typeface="微软雅黑" panose="020B0503020204020204" charset="-122"/>
            </a:endParaRPr>
          </a:p>
          <a:p>
            <a:r>
              <a:rPr lang="zh-CN" altLang="en-US" sz="4000" b="1" dirty="0">
                <a:solidFill>
                  <a:srgbClr val="FF0000"/>
                </a:solidFill>
                <a:latin typeface="微软雅黑" panose="020B0503020204020204" charset="-122"/>
                <a:ea typeface="微软雅黑" panose="020B0503020204020204" charset="-122"/>
              </a:rPr>
              <a:t>其他：心律、血压、血糖、血脂</a:t>
            </a:r>
          </a:p>
          <a:p>
            <a:endParaRPr lang="zh-CN" altLang="en-US" dirty="0"/>
          </a:p>
        </p:txBody>
      </p:sp>
    </p:spTree>
    <p:extLst>
      <p:ext uri="{BB962C8B-B14F-4D97-AF65-F5344CB8AC3E}">
        <p14:creationId xmlns:p14="http://schemas.microsoft.com/office/powerpoint/2010/main" val="29857445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4"/>
          <p:cNvSpPr>
            <a:spLocks noGrp="1"/>
          </p:cNvSpPr>
          <p:nvPr>
            <p:ph type="title"/>
          </p:nvPr>
        </p:nvSpPr>
        <p:spPr/>
        <p:txBody>
          <a:bodyPr vert="horz" wrap="square" lIns="72335" tIns="36167" rIns="72335" bIns="36167" anchor="ctr"/>
          <a:lstStyle/>
          <a:p>
            <a:pPr eaLnBrk="1" hangingPunct="1"/>
            <a:r>
              <a:rPr lang="zh-CN" altLang="en-US" dirty="0">
                <a:ea typeface="黑体" panose="02010609060101010101" pitchFamily="49" charset="-122"/>
              </a:rPr>
              <a:t>卢鼎厚理论与方法</a:t>
            </a:r>
          </a:p>
        </p:txBody>
      </p:sp>
      <p:sp>
        <p:nvSpPr>
          <p:cNvPr id="37891" name="Rectangle 15"/>
          <p:cNvSpPr>
            <a:spLocks noGrp="1"/>
          </p:cNvSpPr>
          <p:nvPr>
            <p:ph type="body" idx="1"/>
          </p:nvPr>
        </p:nvSpPr>
        <p:spPr>
          <a:xfrm>
            <a:off x="838200" y="1783852"/>
            <a:ext cx="7391375" cy="4798657"/>
          </a:xfrm>
        </p:spPr>
        <p:txBody>
          <a:bodyPr vert="horz" wrap="square" lIns="72335" tIns="36167" rIns="72335" bIns="36167" anchor="t">
            <a:noAutofit/>
          </a:bodyPr>
          <a:lstStyle/>
          <a:p>
            <a:pPr marL="342900" indent="-342900">
              <a:buFont typeface="Arial" panose="020B0604020202020204" pitchFamily="34" charset="0"/>
              <a:buChar char="•"/>
            </a:pPr>
            <a:r>
              <a:rPr lang="zh-CN" altLang="en-US" dirty="0"/>
              <a:t>圣约翰大学医学院</a:t>
            </a:r>
          </a:p>
          <a:p>
            <a:pPr marL="342900" indent="-342900">
              <a:buFont typeface="Arial" panose="020B0604020202020204" pitchFamily="34" charset="0"/>
              <a:buChar char="•"/>
            </a:pPr>
            <a:r>
              <a:rPr lang="zh-CN" altLang="en-US" dirty="0"/>
              <a:t>国家男篮队员、教练</a:t>
            </a:r>
            <a:r>
              <a:rPr lang="en-US" altLang="zh-CN" dirty="0"/>
              <a:t>1952</a:t>
            </a:r>
            <a:r>
              <a:rPr lang="zh-CN" altLang="en-US" dirty="0"/>
              <a:t>年芬兰赫尔辛基奥运会</a:t>
            </a:r>
          </a:p>
          <a:p>
            <a:pPr marL="342900" indent="-342900">
              <a:buFont typeface="Arial" panose="020B0604020202020204" pitchFamily="34" charset="0"/>
              <a:buChar char="•"/>
            </a:pPr>
            <a:r>
              <a:rPr lang="en-US" altLang="zh-CN" dirty="0"/>
              <a:t>1973 </a:t>
            </a:r>
            <a:r>
              <a:rPr lang="zh-CN" altLang="en-US" dirty="0"/>
              <a:t>赵继祖医师提示山西医生 “阿是穴斜刺温针”治疗肌肉劳损的方法。</a:t>
            </a:r>
          </a:p>
          <a:p>
            <a:pPr marL="342900" indent="-342900">
              <a:buFont typeface="Arial" panose="020B0604020202020204" pitchFamily="34" charset="0"/>
              <a:buChar char="•"/>
            </a:pPr>
            <a:r>
              <a:rPr lang="zh-CN" altLang="en-US" dirty="0"/>
              <a:t>“阿是穴”从黄帝内经“以痛为腧”发展为“</a:t>
            </a:r>
            <a:r>
              <a:rPr lang="zh-CN" altLang="en-US" b="1" dirty="0">
                <a:solidFill>
                  <a:srgbClr val="C00000"/>
                </a:solidFill>
              </a:rPr>
              <a:t>以僵硬条索的损伤肌束为腧</a:t>
            </a:r>
            <a:r>
              <a:rPr lang="zh-CN" altLang="en-US" dirty="0"/>
              <a:t>”，不用“燔针”或“温针”，而是把针准确地斜行刺入损伤的肌束， “以损伤肌束为腧穴”的阿是穴斜刺。</a:t>
            </a:r>
          </a:p>
          <a:p>
            <a:pPr marL="342900" indent="-342900">
              <a:buFont typeface="Arial" panose="020B0604020202020204" pitchFamily="34" charset="0"/>
              <a:buChar char="•"/>
            </a:pPr>
            <a:r>
              <a:rPr lang="zh-CN" altLang="en-US" dirty="0"/>
              <a:t>曹天钦教授的蛋白质降解推论与验证。</a:t>
            </a:r>
            <a:endParaRPr lang="en-US" altLang="zh-CN" dirty="0"/>
          </a:p>
          <a:p>
            <a:pPr marL="342900" indent="-342900">
              <a:buFont typeface="Arial" panose="020B0604020202020204" pitchFamily="34" charset="0"/>
              <a:buChar char="•"/>
            </a:pPr>
            <a:r>
              <a:rPr lang="en-US" altLang="zh-CN" dirty="0"/>
              <a:t>1993</a:t>
            </a:r>
            <a:r>
              <a:rPr lang="zh-CN" altLang="en-US" dirty="0"/>
              <a:t>年国家体育科技进步一等奖。</a:t>
            </a:r>
          </a:p>
        </p:txBody>
      </p:sp>
      <p:pic>
        <p:nvPicPr>
          <p:cNvPr id="37892" name="Picture 16" descr="IMG_20151220_171928"/>
          <p:cNvPicPr>
            <a:picLocks noGrp="1" noChangeAspect="1"/>
          </p:cNvPicPr>
          <p:nvPr>
            <p:ph sz="quarter" idx="4294967295"/>
          </p:nvPr>
        </p:nvPicPr>
        <p:blipFill>
          <a:blip r:embed="rId2"/>
          <a:srcRect/>
          <a:stretch>
            <a:fillRect/>
          </a:stretch>
        </p:blipFill>
        <p:spPr>
          <a:xfrm>
            <a:off x="9037638" y="4481513"/>
            <a:ext cx="3821112" cy="2146300"/>
          </a:xfrm>
        </p:spPr>
      </p:pic>
      <p:pic>
        <p:nvPicPr>
          <p:cNvPr id="37893" name="Picture 1" descr="I:\书、、鉴定扫描\5. 93年科研获奖证书（集体）.jpg"/>
          <p:cNvPicPr>
            <a:picLocks noGrp="1" noChangeAspect="1"/>
          </p:cNvPicPr>
          <p:nvPr>
            <p:ph sz="quarter" idx="4294967295"/>
          </p:nvPr>
        </p:nvPicPr>
        <p:blipFill>
          <a:blip r:embed="rId3"/>
          <a:srcRect/>
          <a:stretch>
            <a:fillRect/>
          </a:stretch>
        </p:blipFill>
        <p:spPr>
          <a:xfrm>
            <a:off x="9037638" y="1800225"/>
            <a:ext cx="3821112" cy="2555875"/>
          </a:xfrm>
        </p:spPr>
      </p:pic>
      <p:pic>
        <p:nvPicPr>
          <p:cNvPr id="6" name="Picture 1" descr="I:\书、、鉴定扫描\5. 93年科研获奖证书（集体）.jpg">
            <a:extLst>
              <a:ext uri="{FF2B5EF4-FFF2-40B4-BE49-F238E27FC236}">
                <a16:creationId xmlns:a16="http://schemas.microsoft.com/office/drawing/2014/main" id="{62A624FF-51D0-4260-96C7-9FF3B774075B}"/>
              </a:ext>
            </a:extLst>
          </p:cNvPr>
          <p:cNvPicPr>
            <a:picLocks noChangeAspect="1"/>
          </p:cNvPicPr>
          <p:nvPr/>
        </p:nvPicPr>
        <p:blipFill>
          <a:blip r:embed="rId3"/>
          <a:srcRect/>
          <a:stretch>
            <a:fillRect/>
          </a:stretch>
        </p:blipFill>
        <p:spPr>
          <a:xfrm>
            <a:off x="8482965" y="1849522"/>
            <a:ext cx="3623310" cy="2423795"/>
          </a:xfrm>
          <a:prstGeom prst="rect">
            <a:avLst/>
          </a:prstGeom>
        </p:spPr>
      </p:pic>
      <p:pic>
        <p:nvPicPr>
          <p:cNvPr id="7" name="内容占位符 9">
            <a:extLst>
              <a:ext uri="{FF2B5EF4-FFF2-40B4-BE49-F238E27FC236}">
                <a16:creationId xmlns:a16="http://schemas.microsoft.com/office/drawing/2014/main" id="{87656FC1-C499-4088-969C-38E2FB3EA7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807"/>
          <a:stretch/>
        </p:blipFill>
        <p:spPr>
          <a:xfrm>
            <a:off x="8482965" y="4504898"/>
            <a:ext cx="3623310" cy="242379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p:nvPr/>
        </p:nvSpPr>
        <p:spPr>
          <a:xfrm>
            <a:off x="2170148" y="642902"/>
            <a:ext cx="8511758" cy="723265"/>
          </a:xfrm>
          <a:prstGeom prst="rect">
            <a:avLst/>
          </a:prstGeom>
          <a:solidFill>
            <a:srgbClr val="FFFF00"/>
          </a:solidFill>
          <a:ln w="9525" cap="flat" cmpd="sng">
            <a:solidFill>
              <a:schemeClr val="bg1"/>
            </a:solidFill>
            <a:prstDash val="solid"/>
            <a:miter/>
            <a:headEnd type="none" w="med" len="med"/>
            <a:tailEnd type="none" w="med" len="med"/>
          </a:ln>
        </p:spPr>
        <p:txBody>
          <a:bodyPr wrap="none" anchor="ctr"/>
          <a:lstStyle/>
          <a:p>
            <a:pPr lvl="0" algn="ctr" eaLnBrk="1" hangingPunct="1"/>
            <a:r>
              <a:rPr lang="zh-CN" altLang="en-US" sz="3797" dirty="0">
                <a:latin typeface="楷体ＣＳ" pitchFamily="49" charset="-122"/>
                <a:ea typeface="楷体ＣＳ" pitchFamily="49" charset="-122"/>
              </a:rPr>
              <a:t>超 过 习 惯 负 荷 的 肌 肉 工 作</a:t>
            </a:r>
          </a:p>
        </p:txBody>
      </p:sp>
      <p:sp>
        <p:nvSpPr>
          <p:cNvPr id="39939" name="AutoShape 5"/>
          <p:cNvSpPr/>
          <p:nvPr/>
        </p:nvSpPr>
        <p:spPr>
          <a:xfrm>
            <a:off x="8175591" y="5590236"/>
            <a:ext cx="835438" cy="227695"/>
          </a:xfrm>
          <a:prstGeom prst="downArrow">
            <a:avLst>
              <a:gd name="adj1" fmla="val 50000"/>
              <a:gd name="adj2" fmla="val 25000"/>
            </a:avLst>
          </a:prstGeom>
          <a:solidFill>
            <a:srgbClr val="FF0000"/>
          </a:solidFill>
          <a:ln w="9525" cap="flat" cmpd="sng">
            <a:solidFill>
              <a:schemeClr val="bg1"/>
            </a:solidFill>
            <a:prstDash val="solid"/>
            <a:miter/>
            <a:headEnd type="none" w="med" len="med"/>
            <a:tailEnd type="none" w="med" len="med"/>
          </a:ln>
        </p:spPr>
        <p:txBody>
          <a:bodyPr vert="eaVert" wrap="none" anchor="ctr"/>
          <a:lstStyle/>
          <a:p>
            <a:pPr lvl="0" eaLnBrk="1" hangingPunct="1"/>
            <a:endParaRPr lang="zh-CN" altLang="zh-CN" sz="2531" dirty="0">
              <a:latin typeface="Arial Rounded MT Bold" panose="020F0704030504030204" pitchFamily="34" charset="0"/>
              <a:ea typeface="楷体ＣＳ" pitchFamily="49" charset="-122"/>
            </a:endParaRPr>
          </a:p>
        </p:txBody>
      </p:sp>
      <p:sp>
        <p:nvSpPr>
          <p:cNvPr id="39940" name="AutoShape 6"/>
          <p:cNvSpPr/>
          <p:nvPr/>
        </p:nvSpPr>
        <p:spPr>
          <a:xfrm>
            <a:off x="3923061" y="5590236"/>
            <a:ext cx="835438" cy="227695"/>
          </a:xfrm>
          <a:prstGeom prst="downArrow">
            <a:avLst>
              <a:gd name="adj1" fmla="val 50000"/>
              <a:gd name="adj2" fmla="val 25000"/>
            </a:avLst>
          </a:prstGeom>
          <a:solidFill>
            <a:srgbClr val="FFFF00"/>
          </a:solidFill>
          <a:ln w="9525" cap="flat" cmpd="sng">
            <a:solidFill>
              <a:schemeClr val="bg1"/>
            </a:solidFill>
            <a:prstDash val="solid"/>
            <a:miter/>
            <a:headEnd type="none" w="med" len="med"/>
            <a:tailEnd type="none" w="med" len="med"/>
          </a:ln>
        </p:spPr>
        <p:txBody>
          <a:bodyPr vert="eaVert" wrap="none" anchor="ctr"/>
          <a:lstStyle/>
          <a:p>
            <a:pPr lvl="0" eaLnBrk="1" hangingPunct="1"/>
            <a:endParaRPr lang="zh-CN" altLang="zh-CN" sz="2531" dirty="0">
              <a:latin typeface="Arial Rounded MT Bold" panose="020F0704030504030204" pitchFamily="34" charset="0"/>
              <a:ea typeface="楷体ＣＳ" pitchFamily="49" charset="-122"/>
            </a:endParaRPr>
          </a:p>
        </p:txBody>
      </p:sp>
      <p:sp>
        <p:nvSpPr>
          <p:cNvPr id="39941" name="Rectangle 7"/>
          <p:cNvSpPr/>
          <p:nvPr/>
        </p:nvSpPr>
        <p:spPr>
          <a:xfrm>
            <a:off x="6354036" y="5970285"/>
            <a:ext cx="4334567" cy="706523"/>
          </a:xfrm>
          <a:prstGeom prst="rect">
            <a:avLst/>
          </a:prstGeom>
          <a:solidFill>
            <a:srgbClr val="FF0000"/>
          </a:solidFill>
          <a:ln w="9525" cap="flat" cmpd="sng">
            <a:solidFill>
              <a:schemeClr val="tx1"/>
            </a:solidFill>
            <a:prstDash val="solid"/>
            <a:miter/>
            <a:headEnd type="none" w="med" len="med"/>
            <a:tailEnd type="none" w="med" len="med"/>
          </a:ln>
        </p:spPr>
        <p:txBody>
          <a:bodyPr wrap="none" anchor="ctr"/>
          <a:lstStyle/>
          <a:p>
            <a:pPr lvl="0" algn="ctr" eaLnBrk="1" hangingPunct="1"/>
            <a:r>
              <a:rPr lang="zh-CN" altLang="en-US" sz="3375" dirty="0">
                <a:latin typeface="楷体ＣＳ" pitchFamily="49" charset="-122"/>
                <a:ea typeface="楷体ＣＳ" pitchFamily="49" charset="-122"/>
              </a:rPr>
              <a:t>延 迟 性 肌 肉 酸 痛</a:t>
            </a:r>
          </a:p>
        </p:txBody>
      </p:sp>
      <p:sp>
        <p:nvSpPr>
          <p:cNvPr id="39942" name="Rectangle 8"/>
          <p:cNvSpPr/>
          <p:nvPr/>
        </p:nvSpPr>
        <p:spPr>
          <a:xfrm>
            <a:off x="2252185" y="5970285"/>
            <a:ext cx="3951170" cy="723265"/>
          </a:xfrm>
          <a:prstGeom prst="rect">
            <a:avLst/>
          </a:prstGeom>
          <a:solidFill>
            <a:srgbClr val="FFFF00"/>
          </a:solidFill>
          <a:ln w="9525" cap="flat" cmpd="sng">
            <a:solidFill>
              <a:schemeClr val="tx1"/>
            </a:solidFill>
            <a:prstDash val="solid"/>
            <a:miter/>
            <a:headEnd type="none" w="med" len="med"/>
            <a:tailEnd type="none" w="med" len="med"/>
          </a:ln>
        </p:spPr>
        <p:txBody>
          <a:bodyPr wrap="none" anchor="ctr"/>
          <a:lstStyle/>
          <a:p>
            <a:pPr lvl="0" algn="ctr" eaLnBrk="1" hangingPunct="1"/>
            <a:r>
              <a:rPr lang="zh-CN" altLang="en-US" sz="3375" dirty="0">
                <a:latin typeface="楷体ＣＳ" pitchFamily="49" charset="-122"/>
                <a:ea typeface="楷体ＣＳ" pitchFamily="49" charset="-122"/>
              </a:rPr>
              <a:t>运 动 功 能 障 碍</a:t>
            </a:r>
          </a:p>
        </p:txBody>
      </p:sp>
      <p:sp>
        <p:nvSpPr>
          <p:cNvPr id="39943" name="AutoShape 9"/>
          <p:cNvSpPr/>
          <p:nvPr/>
        </p:nvSpPr>
        <p:spPr>
          <a:xfrm>
            <a:off x="5973986" y="4299409"/>
            <a:ext cx="785212" cy="267876"/>
          </a:xfrm>
          <a:prstGeom prst="downArrow">
            <a:avLst>
              <a:gd name="adj1" fmla="val 50000"/>
              <a:gd name="adj2" fmla="val 25000"/>
            </a:avLst>
          </a:prstGeom>
          <a:solidFill>
            <a:srgbClr val="FFFF00"/>
          </a:solidFill>
          <a:ln w="9525" cap="flat" cmpd="sng">
            <a:solidFill>
              <a:schemeClr val="bg1"/>
            </a:solidFill>
            <a:prstDash val="solid"/>
            <a:miter/>
            <a:headEnd type="none" w="med" len="med"/>
            <a:tailEnd type="none" w="med" len="med"/>
          </a:ln>
        </p:spPr>
        <p:txBody>
          <a:bodyPr vert="eaVert" wrap="none" anchor="ctr"/>
          <a:lstStyle/>
          <a:p>
            <a:pPr lvl="0" eaLnBrk="1" hangingPunct="1"/>
            <a:endParaRPr lang="zh-CN" altLang="zh-CN" sz="2531" dirty="0">
              <a:latin typeface="Arial Rounded MT Bold" panose="020F0704030504030204" pitchFamily="34" charset="0"/>
              <a:ea typeface="楷体ＣＳ" pitchFamily="49" charset="-122"/>
            </a:endParaRPr>
          </a:p>
        </p:txBody>
      </p:sp>
      <p:sp>
        <p:nvSpPr>
          <p:cNvPr id="39944" name="AutoShape 10"/>
          <p:cNvSpPr/>
          <p:nvPr/>
        </p:nvSpPr>
        <p:spPr>
          <a:xfrm>
            <a:off x="5947198" y="1526893"/>
            <a:ext cx="785212" cy="266202"/>
          </a:xfrm>
          <a:prstGeom prst="downArrow">
            <a:avLst>
              <a:gd name="adj1" fmla="val 50000"/>
              <a:gd name="adj2" fmla="val 25000"/>
            </a:avLst>
          </a:prstGeom>
          <a:solidFill>
            <a:srgbClr val="FFFF00"/>
          </a:solidFill>
          <a:ln w="9525" cap="flat" cmpd="sng">
            <a:solidFill>
              <a:schemeClr val="bg1"/>
            </a:solidFill>
            <a:prstDash val="solid"/>
            <a:miter/>
            <a:headEnd type="none" w="med" len="med"/>
            <a:tailEnd type="none" w="med" len="med"/>
          </a:ln>
        </p:spPr>
        <p:txBody>
          <a:bodyPr vert="eaVert" wrap="none" anchor="ctr"/>
          <a:lstStyle/>
          <a:p>
            <a:pPr lvl="0" eaLnBrk="1" hangingPunct="1"/>
            <a:endParaRPr lang="zh-CN" altLang="zh-CN" sz="2531" dirty="0">
              <a:latin typeface="Arial Rounded MT Bold" panose="020F0704030504030204" pitchFamily="34" charset="0"/>
              <a:ea typeface="楷体ＣＳ" pitchFamily="49" charset="-122"/>
            </a:endParaRPr>
          </a:p>
        </p:txBody>
      </p:sp>
      <p:sp>
        <p:nvSpPr>
          <p:cNvPr id="39945" name="Rectangle 11"/>
          <p:cNvSpPr/>
          <p:nvPr/>
        </p:nvSpPr>
        <p:spPr>
          <a:xfrm>
            <a:off x="2250510" y="4754798"/>
            <a:ext cx="8438092" cy="684758"/>
          </a:xfrm>
          <a:prstGeom prst="rect">
            <a:avLst/>
          </a:prstGeom>
          <a:solidFill>
            <a:srgbClr val="FFFF00"/>
          </a:solidFill>
          <a:ln w="9525" cap="flat" cmpd="sng">
            <a:solidFill>
              <a:schemeClr val="bg1"/>
            </a:solidFill>
            <a:prstDash val="solid"/>
            <a:miter/>
            <a:headEnd type="none" w="med" len="med"/>
            <a:tailEnd type="none" w="med" len="med"/>
          </a:ln>
        </p:spPr>
        <p:txBody>
          <a:bodyPr wrap="none" anchor="ctr"/>
          <a:lstStyle/>
          <a:p>
            <a:pPr lvl="0" eaLnBrk="1" hangingPunct="1"/>
            <a:r>
              <a:rPr lang="en-US" altLang="zh-CN" sz="2531" b="1" dirty="0">
                <a:latin typeface="Arial" panose="020B0604020202020204" pitchFamily="34" charset="0"/>
              </a:rPr>
              <a:t>      </a:t>
            </a:r>
            <a:r>
              <a:rPr lang="zh-CN" altLang="en-US" sz="3375" dirty="0">
                <a:latin typeface="楷体ＣＳ" pitchFamily="49" charset="-122"/>
                <a:ea typeface="楷体ＣＳ" pitchFamily="49" charset="-122"/>
              </a:rPr>
              <a:t>肌肉硬度增高、 收缩和伸展功能降低</a:t>
            </a:r>
            <a:r>
              <a:rPr lang="zh-CN" altLang="en-US" sz="3375" b="1" dirty="0">
                <a:latin typeface="楷体ＣＳ" pitchFamily="49" charset="-122"/>
                <a:ea typeface="楷体ＣＳ" pitchFamily="49" charset="-122"/>
              </a:rPr>
              <a:t> </a:t>
            </a:r>
          </a:p>
        </p:txBody>
      </p:sp>
      <p:sp>
        <p:nvSpPr>
          <p:cNvPr id="39946" name="Rectangle 12"/>
          <p:cNvSpPr/>
          <p:nvPr/>
        </p:nvSpPr>
        <p:spPr>
          <a:xfrm>
            <a:off x="2176845" y="1945449"/>
            <a:ext cx="8518454" cy="2278620"/>
          </a:xfrm>
          <a:prstGeom prst="rect">
            <a:avLst/>
          </a:prstGeom>
          <a:solidFill>
            <a:srgbClr val="FFFF00"/>
          </a:solidFill>
          <a:ln w="9525" cap="flat" cmpd="sng">
            <a:solidFill>
              <a:schemeClr val="bg1"/>
            </a:solidFill>
            <a:prstDash val="solid"/>
            <a:miter/>
            <a:headEnd type="none" w="med" len="med"/>
            <a:tailEnd type="none" w="med" len="med"/>
          </a:ln>
        </p:spPr>
        <p:txBody>
          <a:bodyPr wrap="none" anchor="ctr"/>
          <a:lstStyle/>
          <a:p>
            <a:pPr lvl="0" eaLnBrk="1" hangingPunct="1"/>
            <a:r>
              <a:rPr lang="zh-CN" altLang="en-US" sz="2953" dirty="0">
                <a:latin typeface="Arial" panose="020B0604020202020204" pitchFamily="34" charset="0"/>
                <a:ea typeface="楷体ＣＳ" pitchFamily="49" charset="-122"/>
              </a:rPr>
              <a:t>延迟性的收缩蛋白分解代谢优势导致收缩结构改变</a:t>
            </a:r>
          </a:p>
          <a:p>
            <a:pPr lvl="0" eaLnBrk="1" hangingPunct="1"/>
            <a:endParaRPr lang="zh-CN" altLang="en-US" sz="2953" dirty="0">
              <a:latin typeface="Arial" panose="020B0604020202020204" pitchFamily="34" charset="0"/>
              <a:ea typeface="楷体ＣＳ" pitchFamily="49" charset="-122"/>
            </a:endParaRPr>
          </a:p>
          <a:p>
            <a:pPr lvl="0" eaLnBrk="1" hangingPunct="1"/>
            <a:endParaRPr lang="zh-CN" altLang="en-US" sz="2953" dirty="0">
              <a:latin typeface="Arial" panose="020B0604020202020204" pitchFamily="34" charset="0"/>
              <a:ea typeface="楷体ＣＳ" pitchFamily="49" charset="-122"/>
            </a:endParaRPr>
          </a:p>
          <a:p>
            <a:pPr lvl="0" eaLnBrk="1" hangingPunct="1"/>
            <a:endParaRPr lang="zh-CN" altLang="en-US" sz="2953" dirty="0">
              <a:latin typeface="Arial" panose="020B0604020202020204" pitchFamily="34" charset="0"/>
              <a:ea typeface="楷体ＣＳ" pitchFamily="49" charset="-122"/>
            </a:endParaRPr>
          </a:p>
          <a:p>
            <a:pPr lvl="0" eaLnBrk="1" hangingPunct="1"/>
            <a:endParaRPr lang="en-US" altLang="zh-CN" sz="2953" dirty="0">
              <a:latin typeface="Arial" panose="020B0604020202020204" pitchFamily="34" charset="0"/>
              <a:ea typeface="楷体ＣＳ" pitchFamily="49" charset="-122"/>
            </a:endParaRPr>
          </a:p>
        </p:txBody>
      </p:sp>
      <p:sp>
        <p:nvSpPr>
          <p:cNvPr id="39947" name="AutoShape 14"/>
          <p:cNvSpPr/>
          <p:nvPr/>
        </p:nvSpPr>
        <p:spPr>
          <a:xfrm>
            <a:off x="8175591" y="5590236"/>
            <a:ext cx="835438" cy="227695"/>
          </a:xfrm>
          <a:prstGeom prst="downArrow">
            <a:avLst>
              <a:gd name="adj1" fmla="val 50000"/>
              <a:gd name="adj2" fmla="val 25000"/>
            </a:avLst>
          </a:prstGeom>
          <a:solidFill>
            <a:srgbClr val="FFFF00"/>
          </a:solidFill>
          <a:ln w="9525" cap="flat" cmpd="sng">
            <a:solidFill>
              <a:schemeClr val="bg1"/>
            </a:solidFill>
            <a:prstDash val="solid"/>
            <a:miter/>
            <a:headEnd type="none" w="med" len="med"/>
            <a:tailEnd type="none" w="med" len="med"/>
          </a:ln>
        </p:spPr>
        <p:txBody>
          <a:bodyPr vert="eaVert" wrap="none" anchor="ctr"/>
          <a:lstStyle/>
          <a:p>
            <a:pPr lvl="0" eaLnBrk="1" hangingPunct="1"/>
            <a:endParaRPr lang="zh-CN" altLang="zh-CN" sz="2531" dirty="0">
              <a:latin typeface="Arial Rounded MT Bold" panose="020F0704030504030204" pitchFamily="34" charset="0"/>
              <a:ea typeface="楷体ＣＳ" pitchFamily="49" charset="-122"/>
            </a:endParaRPr>
          </a:p>
        </p:txBody>
      </p:sp>
      <p:sp>
        <p:nvSpPr>
          <p:cNvPr id="39948" name="Rectangle 15"/>
          <p:cNvSpPr/>
          <p:nvPr/>
        </p:nvSpPr>
        <p:spPr>
          <a:xfrm>
            <a:off x="6354036" y="5970285"/>
            <a:ext cx="4334567" cy="706523"/>
          </a:xfrm>
          <a:prstGeom prst="rect">
            <a:avLst/>
          </a:prstGeom>
          <a:solidFill>
            <a:srgbClr val="FFFF00"/>
          </a:solidFill>
          <a:ln w="9525" cap="flat" cmpd="sng">
            <a:solidFill>
              <a:schemeClr val="tx1"/>
            </a:solidFill>
            <a:prstDash val="solid"/>
            <a:miter/>
            <a:headEnd type="none" w="med" len="med"/>
            <a:tailEnd type="none" w="med" len="med"/>
          </a:ln>
        </p:spPr>
        <p:txBody>
          <a:bodyPr wrap="none" anchor="ctr"/>
          <a:lstStyle/>
          <a:p>
            <a:pPr lvl="0" algn="ctr" eaLnBrk="1" hangingPunct="1"/>
            <a:r>
              <a:rPr lang="zh-CN" altLang="en-US" sz="3375" dirty="0">
                <a:latin typeface="楷体ＣＳ" pitchFamily="49" charset="-122"/>
                <a:ea typeface="楷体ＣＳ" pitchFamily="49" charset="-122"/>
              </a:rPr>
              <a:t>延 迟 性 肌 肉 酸 痛</a:t>
            </a:r>
          </a:p>
        </p:txBody>
      </p:sp>
      <p:pic>
        <p:nvPicPr>
          <p:cNvPr id="39949" name="Picture 3" descr="M-蛋白改变的免疫标记 2"/>
          <p:cNvPicPr>
            <a:picLocks noChangeAspect="1"/>
          </p:cNvPicPr>
          <p:nvPr/>
        </p:nvPicPr>
        <p:blipFill>
          <a:blip r:embed="rId3"/>
          <a:srcRect/>
          <a:stretch>
            <a:fillRect/>
          </a:stretch>
        </p:blipFill>
        <p:spPr>
          <a:xfrm>
            <a:off x="2404540" y="2628533"/>
            <a:ext cx="1898571" cy="1362819"/>
          </a:xfrm>
          <a:prstGeom prst="rect">
            <a:avLst/>
          </a:prstGeom>
          <a:noFill/>
          <a:ln w="9525">
            <a:noFill/>
          </a:ln>
        </p:spPr>
      </p:pic>
      <p:pic>
        <p:nvPicPr>
          <p:cNvPr id="39950" name="Picture 2" descr="粗丝扭曲"/>
          <p:cNvPicPr>
            <a:picLocks noChangeAspect="1"/>
          </p:cNvPicPr>
          <p:nvPr/>
        </p:nvPicPr>
        <p:blipFill>
          <a:blip r:embed="rId4">
            <a:lum contrast="20000"/>
          </a:blip>
          <a:stretch>
            <a:fillRect/>
          </a:stretch>
        </p:blipFill>
        <p:spPr>
          <a:xfrm>
            <a:off x="4455465" y="2628533"/>
            <a:ext cx="1898571" cy="1367842"/>
          </a:xfrm>
          <a:prstGeom prst="rect">
            <a:avLst/>
          </a:prstGeom>
          <a:noFill/>
          <a:ln w="9525">
            <a:noFill/>
          </a:ln>
        </p:spPr>
      </p:pic>
      <p:pic>
        <p:nvPicPr>
          <p:cNvPr id="39951" name="Picture 4" descr="肌节显著缩短"/>
          <p:cNvPicPr>
            <a:picLocks noChangeAspect="1"/>
          </p:cNvPicPr>
          <p:nvPr/>
        </p:nvPicPr>
        <p:blipFill>
          <a:blip r:embed="rId5">
            <a:lum contrast="-20000"/>
          </a:blip>
          <a:stretch>
            <a:fillRect/>
          </a:stretch>
        </p:blipFill>
        <p:spPr>
          <a:xfrm>
            <a:off x="6504716" y="2628533"/>
            <a:ext cx="1898571" cy="1334357"/>
          </a:xfrm>
          <a:prstGeom prst="rect">
            <a:avLst/>
          </a:prstGeom>
          <a:noFill/>
          <a:ln w="9525">
            <a:noFill/>
          </a:ln>
        </p:spPr>
      </p:pic>
      <p:pic>
        <p:nvPicPr>
          <p:cNvPr id="39952" name="Picture 8" descr="收缩结构不同程度的改变"/>
          <p:cNvPicPr>
            <a:picLocks noChangeAspect="1"/>
          </p:cNvPicPr>
          <p:nvPr/>
        </p:nvPicPr>
        <p:blipFill>
          <a:blip r:embed="rId6"/>
          <a:stretch>
            <a:fillRect/>
          </a:stretch>
        </p:blipFill>
        <p:spPr>
          <a:xfrm>
            <a:off x="8555640" y="2628533"/>
            <a:ext cx="1823231" cy="1304221"/>
          </a:xfrm>
          <a:prstGeom prst="rect">
            <a:avLst/>
          </a:prstGeom>
          <a:noFill/>
          <a:ln w="9525">
            <a:noFill/>
          </a:ln>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2556895" y="3388631"/>
          <a:ext cx="7669622" cy="3266413"/>
        </p:xfrm>
        <a:graphic>
          <a:graphicData uri="http://schemas.openxmlformats.org/presentationml/2006/ole">
            <mc:AlternateContent xmlns:mc="http://schemas.openxmlformats.org/markup-compatibility/2006">
              <mc:Choice xmlns:v="urn:schemas-microsoft-com:vml" Requires="v">
                <p:oleObj spid="_x0000_s4258" r:id="rId4" imgW="7267575" imgH="3095625" progId="">
                  <p:embed/>
                </p:oleObj>
              </mc:Choice>
              <mc:Fallback>
                <p:oleObj r:id="rId4" imgW="7267575" imgH="3095625" progId="">
                  <p:embed/>
                  <p:pic>
                    <p:nvPicPr>
                      <p:cNvPr id="1026" name="Object 2"/>
                      <p:cNvPicPr/>
                      <p:nvPr/>
                    </p:nvPicPr>
                    <p:blipFill>
                      <a:blip r:embed="rId5"/>
                      <a:stretch>
                        <a:fillRect/>
                      </a:stretch>
                    </p:blipFill>
                    <p:spPr>
                      <a:xfrm>
                        <a:off x="2556895" y="3388631"/>
                        <a:ext cx="7669622" cy="3266413"/>
                      </a:xfrm>
                      <a:prstGeom prst="rect">
                        <a:avLst/>
                      </a:prstGeom>
                      <a:noFill/>
                      <a:ln w="38100">
                        <a:noFill/>
                        <a:miter/>
                      </a:ln>
                    </p:spPr>
                  </p:pic>
                </p:oleObj>
              </mc:Fallback>
            </mc:AlternateContent>
          </a:graphicData>
        </a:graphic>
      </p:graphicFrame>
      <p:sp>
        <p:nvSpPr>
          <p:cNvPr id="66564" name="Text Box 3"/>
          <p:cNvSpPr txBox="1">
            <a:spLocks noChangeArrowheads="1"/>
          </p:cNvSpPr>
          <p:nvPr/>
        </p:nvSpPr>
        <p:spPr bwMode="auto">
          <a:xfrm>
            <a:off x="2556895" y="654622"/>
            <a:ext cx="3720127" cy="1195968"/>
          </a:xfrm>
          <a:prstGeom prst="rect">
            <a:avLst/>
          </a:prstGeom>
          <a:solidFill>
            <a:schemeClr val="tx1">
              <a:lumMod val="95000"/>
              <a:lumOff val="5000"/>
            </a:schemeClr>
          </a:solidFill>
          <a:ln w="12700">
            <a:solidFill>
              <a:srgbClr val="FFFF00"/>
            </a:solidFill>
            <a:miter lim="800000"/>
          </a:ln>
        </p:spPr>
        <p:txBody>
          <a:bodyPr>
            <a:spAutoFit/>
          </a:bodyPr>
          <a:lstStyle/>
          <a:p>
            <a:pPr lvl="0" eaLnBrk="1" hangingPunct="1">
              <a:lnSpc>
                <a:spcPct val="90000"/>
              </a:lnSpc>
              <a:spcBef>
                <a:spcPct val="50000"/>
              </a:spcBef>
            </a:pPr>
            <a:r>
              <a:rPr lang="en-US" altLang="zh-CN" sz="844" dirty="0">
                <a:solidFill>
                  <a:schemeClr val="bg1"/>
                </a:solidFill>
                <a:latin typeface="Times New Roman" panose="02020603050405020304" pitchFamily="18" charset="0"/>
                <a:ea typeface="楷体ＣＳ" pitchFamily="49" charset="-122"/>
              </a:rPr>
              <a:t>   </a:t>
            </a:r>
            <a:r>
              <a:rPr lang="zh-CN" altLang="en-US" sz="2109" dirty="0">
                <a:solidFill>
                  <a:srgbClr val="FFFF00"/>
                </a:solidFill>
                <a:latin typeface="Times New Roman" panose="02020603050405020304" pitchFamily="18" charset="0"/>
                <a:ea typeface="楷体ＣＳ" pitchFamily="49" charset="-122"/>
              </a:rPr>
              <a:t>超过习惯的肌肉活动后各项</a:t>
            </a:r>
          </a:p>
          <a:p>
            <a:pPr lvl="0" eaLnBrk="1" hangingPunct="1">
              <a:lnSpc>
                <a:spcPct val="80000"/>
              </a:lnSpc>
              <a:spcBef>
                <a:spcPct val="40000"/>
              </a:spcBef>
            </a:pPr>
            <a:r>
              <a:rPr lang="zh-CN" altLang="en-US" sz="2109" dirty="0">
                <a:solidFill>
                  <a:srgbClr val="FFFF00"/>
                </a:solidFill>
                <a:latin typeface="Times New Roman" panose="02020603050405020304" pitchFamily="18" charset="0"/>
                <a:ea typeface="楷体ＣＳ" pitchFamily="49" charset="-122"/>
              </a:rPr>
              <a:t> 生理生化指标的恢复和肌肉</a:t>
            </a:r>
          </a:p>
          <a:p>
            <a:pPr lvl="0" eaLnBrk="1" hangingPunct="1">
              <a:lnSpc>
                <a:spcPct val="80000"/>
              </a:lnSpc>
              <a:spcBef>
                <a:spcPct val="50000"/>
              </a:spcBef>
            </a:pPr>
            <a:r>
              <a:rPr lang="zh-CN" altLang="en-US" sz="2109" dirty="0">
                <a:solidFill>
                  <a:srgbClr val="FFFF00"/>
                </a:solidFill>
                <a:latin typeface="Times New Roman" panose="02020603050405020304" pitchFamily="18" charset="0"/>
                <a:ea typeface="楷体ＣＳ" pitchFamily="49" charset="-122"/>
              </a:rPr>
              <a:t> 收缩构延迟性改变进程比较</a:t>
            </a:r>
          </a:p>
        </p:txBody>
      </p:sp>
      <p:graphicFrame>
        <p:nvGraphicFramePr>
          <p:cNvPr id="1027" name="Object 4"/>
          <p:cNvGraphicFramePr>
            <a:graphicFrameLocks noChangeAspect="1"/>
          </p:cNvGraphicFramePr>
          <p:nvPr/>
        </p:nvGraphicFramePr>
        <p:xfrm>
          <a:off x="2556895" y="1870110"/>
          <a:ext cx="3720127" cy="1503454"/>
        </p:xfrm>
        <a:graphic>
          <a:graphicData uri="http://schemas.openxmlformats.org/presentationml/2006/ole">
            <mc:AlternateContent xmlns:mc="http://schemas.openxmlformats.org/markup-compatibility/2006">
              <mc:Choice xmlns:v="urn:schemas-microsoft-com:vml" Requires="v">
                <p:oleObj spid="_x0000_s4259" r:id="rId6" imgW="4495800" imgH="1498600" progId="">
                  <p:embed/>
                </p:oleObj>
              </mc:Choice>
              <mc:Fallback>
                <p:oleObj r:id="rId6" imgW="4495800" imgH="1498600" progId="">
                  <p:embed/>
                  <p:pic>
                    <p:nvPicPr>
                      <p:cNvPr id="1027" name="Object 4"/>
                      <p:cNvPicPr/>
                      <p:nvPr/>
                    </p:nvPicPr>
                    <p:blipFill>
                      <a:blip r:embed="rId7"/>
                      <a:stretch>
                        <a:fillRect/>
                      </a:stretch>
                    </p:blipFill>
                    <p:spPr>
                      <a:xfrm>
                        <a:off x="2556895" y="1870110"/>
                        <a:ext cx="3720127" cy="1503454"/>
                      </a:xfrm>
                      <a:prstGeom prst="rect">
                        <a:avLst/>
                      </a:prstGeom>
                      <a:noFill/>
                      <a:ln w="38100">
                        <a:noFill/>
                        <a:miter/>
                      </a:ln>
                    </p:spPr>
                  </p:pic>
                </p:oleObj>
              </mc:Fallback>
            </mc:AlternateContent>
          </a:graphicData>
        </a:graphic>
      </p:graphicFrame>
      <p:sp>
        <p:nvSpPr>
          <p:cNvPr id="1032" name="Rectangle 7"/>
          <p:cNvSpPr/>
          <p:nvPr/>
        </p:nvSpPr>
        <p:spPr>
          <a:xfrm>
            <a:off x="3164637" y="4376423"/>
            <a:ext cx="1593862" cy="227695"/>
          </a:xfrm>
          <a:prstGeom prst="rect">
            <a:avLst/>
          </a:prstGeom>
          <a:solidFill>
            <a:srgbClr val="FF0000"/>
          </a:solidFill>
          <a:ln w="9525" cap="flat" cmpd="sng">
            <a:solidFill>
              <a:schemeClr val="tx1"/>
            </a:solidFill>
            <a:prstDash val="solid"/>
            <a:miter/>
            <a:headEnd type="none" w="med" len="med"/>
            <a:tailEnd type="none" w="med" len="med"/>
          </a:ln>
        </p:spPr>
        <p:txBody>
          <a:bodyPr wrap="none" anchor="ctr"/>
          <a:lstStyle/>
          <a:p>
            <a:pPr lvl="0" eaLnBrk="1" hangingPunct="1"/>
            <a:endParaRPr lang="zh-CN" altLang="zh-CN" sz="2531" dirty="0">
              <a:latin typeface="Arial Rounded MT Bold" panose="020F0704030504030204" pitchFamily="34" charset="0"/>
              <a:ea typeface="楷体ＣＳ" pitchFamily="49" charset="-122"/>
            </a:endParaRPr>
          </a:p>
        </p:txBody>
      </p:sp>
      <p:graphicFrame>
        <p:nvGraphicFramePr>
          <p:cNvPr id="1028" name="Object 6"/>
          <p:cNvGraphicFramePr>
            <a:graphicFrameLocks noChangeAspect="1"/>
          </p:cNvGraphicFramePr>
          <p:nvPr/>
        </p:nvGraphicFramePr>
        <p:xfrm>
          <a:off x="6277022" y="654623"/>
          <a:ext cx="3967912" cy="2734008"/>
        </p:xfrm>
        <a:graphic>
          <a:graphicData uri="http://schemas.openxmlformats.org/presentationml/2006/ole">
            <mc:AlternateContent xmlns:mc="http://schemas.openxmlformats.org/markup-compatibility/2006">
              <mc:Choice xmlns:v="urn:schemas-microsoft-com:vml" Requires="v">
                <p:oleObj spid="_x0000_s4260" r:id="rId8" imgW="3762375" imgH="2590800" progId="">
                  <p:embed/>
                </p:oleObj>
              </mc:Choice>
              <mc:Fallback>
                <p:oleObj r:id="rId8" imgW="3762375" imgH="2590800" progId="">
                  <p:embed/>
                  <p:pic>
                    <p:nvPicPr>
                      <p:cNvPr id="1028" name="Object 6"/>
                      <p:cNvPicPr/>
                      <p:nvPr/>
                    </p:nvPicPr>
                    <p:blipFill>
                      <a:blip r:embed="rId9"/>
                      <a:stretch>
                        <a:fillRect/>
                      </a:stretch>
                    </p:blipFill>
                    <p:spPr>
                      <a:xfrm>
                        <a:off x="6277022" y="654623"/>
                        <a:ext cx="3967912" cy="2734008"/>
                      </a:xfrm>
                      <a:prstGeom prst="rect">
                        <a:avLst/>
                      </a:prstGeom>
                      <a:noFill/>
                      <a:ln w="38100">
                        <a:noFill/>
                        <a:miter/>
                      </a:ln>
                    </p:spPr>
                  </p:pic>
                </p:oleObj>
              </mc:Fallback>
            </mc:AlternateContent>
          </a:graphicData>
        </a:graphic>
      </p:graphicFrame>
      <p:graphicFrame>
        <p:nvGraphicFramePr>
          <p:cNvPr id="1029" name="Object 7"/>
          <p:cNvGraphicFramePr>
            <a:graphicFrameLocks noChangeAspect="1"/>
          </p:cNvGraphicFramePr>
          <p:nvPr/>
        </p:nvGraphicFramePr>
        <p:xfrm>
          <a:off x="6277021" y="654623"/>
          <a:ext cx="391769" cy="303034"/>
        </p:xfrm>
        <a:graphic>
          <a:graphicData uri="http://schemas.openxmlformats.org/presentationml/2006/ole">
            <mc:AlternateContent xmlns:mc="http://schemas.openxmlformats.org/markup-compatibility/2006">
              <mc:Choice xmlns:v="urn:schemas-microsoft-com:vml" Requires="v">
                <p:oleObj spid="_x0000_s4261" r:id="rId10" imgW="371475" imgH="285750" progId="">
                  <p:embed/>
                </p:oleObj>
              </mc:Choice>
              <mc:Fallback>
                <p:oleObj r:id="rId10" imgW="371475" imgH="285750" progId="">
                  <p:embed/>
                  <p:pic>
                    <p:nvPicPr>
                      <p:cNvPr id="1029" name="Object 7"/>
                      <p:cNvPicPr/>
                      <p:nvPr/>
                    </p:nvPicPr>
                    <p:blipFill>
                      <a:blip r:embed="rId11"/>
                      <a:stretch>
                        <a:fillRect/>
                      </a:stretch>
                    </p:blipFill>
                    <p:spPr>
                      <a:xfrm>
                        <a:off x="6277021" y="654623"/>
                        <a:ext cx="391769" cy="303034"/>
                      </a:xfrm>
                      <a:prstGeom prst="rect">
                        <a:avLst/>
                      </a:prstGeom>
                      <a:noFill/>
                      <a:ln w="9525" cap="flat" cmpd="sng">
                        <a:solidFill>
                          <a:schemeClr val="bg1"/>
                        </a:solidFill>
                        <a:prstDash val="solid"/>
                        <a:miter/>
                        <a:headEnd type="none" w="med" len="med"/>
                        <a:tailEnd type="none" w="med" len="med"/>
                      </a:ln>
                    </p:spPr>
                  </p:pic>
                </p:oleObj>
              </mc:Fallback>
            </mc:AlternateContent>
          </a:graphicData>
        </a:graphic>
      </p:graphicFrame>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2" name="Rectangle 2"/>
          <p:cNvSpPr/>
          <p:nvPr/>
        </p:nvSpPr>
        <p:spPr>
          <a:xfrm>
            <a:off x="2330874" y="883991"/>
            <a:ext cx="8197003" cy="642902"/>
          </a:xfrm>
          <a:prstGeom prst="rect">
            <a:avLst/>
          </a:prstGeom>
          <a:solidFill>
            <a:srgbClr val="777777"/>
          </a:solidFill>
          <a:ln w="9525" cap="flat" cmpd="sng">
            <a:solidFill>
              <a:schemeClr val="bg1"/>
            </a:solidFill>
            <a:prstDash val="solid"/>
            <a:miter/>
            <a:headEnd type="none" w="med" len="med"/>
            <a:tailEnd type="none" w="med" len="med"/>
          </a:ln>
        </p:spPr>
        <p:txBody>
          <a:bodyPr wrap="none" anchor="ctr"/>
          <a:lstStyle/>
          <a:p>
            <a:pPr lvl="0" algn="ctr" eaLnBrk="1" hangingPunct="1"/>
            <a:r>
              <a:rPr lang="zh-CN" altLang="en-US" sz="2531" dirty="0">
                <a:solidFill>
                  <a:schemeClr val="bg1"/>
                </a:solidFill>
                <a:latin typeface="Arial Black" panose="020B0A04020102020204" pitchFamily="34" charset="0"/>
                <a:ea typeface="楷体ＣＳ" pitchFamily="49" charset="-122"/>
              </a:rPr>
              <a:t>超过习惯负荷的肌肉工作和针刺后收缩结构和功能的变化</a:t>
            </a:r>
          </a:p>
        </p:txBody>
      </p:sp>
      <p:sp>
        <p:nvSpPr>
          <p:cNvPr id="1090563" name="Rectangle 3"/>
          <p:cNvSpPr/>
          <p:nvPr/>
        </p:nvSpPr>
        <p:spPr>
          <a:xfrm>
            <a:off x="2330873" y="2250158"/>
            <a:ext cx="3187724" cy="1138473"/>
          </a:xfrm>
          <a:prstGeom prst="rect">
            <a:avLst/>
          </a:prstGeom>
          <a:solidFill>
            <a:srgbClr val="FFFF00"/>
          </a:solidFill>
          <a:ln w="9525" cap="flat" cmpd="sng">
            <a:solidFill>
              <a:schemeClr val="bg1"/>
            </a:solidFill>
            <a:prstDash val="solid"/>
            <a:miter/>
            <a:headEnd type="none" w="med" len="med"/>
            <a:tailEnd type="none" w="med" len="med"/>
          </a:ln>
        </p:spPr>
        <p:txBody>
          <a:bodyPr wrap="none" anchor="ctr"/>
          <a:lstStyle/>
          <a:p>
            <a:pPr lvl="0" algn="ctr" eaLnBrk="1" hangingPunct="1"/>
            <a:endParaRPr lang="en-US" altLang="zh-CN" sz="2109" dirty="0">
              <a:latin typeface="Arial" panose="020B0604020202020204" pitchFamily="34" charset="0"/>
              <a:ea typeface="楷体ＣＳ" pitchFamily="49" charset="-122"/>
            </a:endParaRPr>
          </a:p>
          <a:p>
            <a:pPr lvl="0" algn="ctr" eaLnBrk="1" hangingPunct="1">
              <a:lnSpc>
                <a:spcPct val="95000"/>
              </a:lnSpc>
            </a:pPr>
            <a:r>
              <a:rPr lang="zh-CN" altLang="en-US" sz="2531" dirty="0">
                <a:latin typeface="Arial" panose="020B0604020202020204" pitchFamily="34" charset="0"/>
                <a:ea typeface="楷体ＣＳ" pitchFamily="49" charset="-122"/>
              </a:rPr>
              <a:t>超过习惯负荷的肌</a:t>
            </a:r>
          </a:p>
          <a:p>
            <a:pPr lvl="0" algn="ctr" eaLnBrk="1" hangingPunct="1">
              <a:lnSpc>
                <a:spcPct val="95000"/>
              </a:lnSpc>
            </a:pPr>
            <a:r>
              <a:rPr lang="zh-CN" altLang="en-US" sz="2531" dirty="0">
                <a:latin typeface="Arial" panose="020B0604020202020204" pitchFamily="34" charset="0"/>
                <a:ea typeface="楷体ＣＳ" pitchFamily="49" charset="-122"/>
              </a:rPr>
              <a:t>肉活动后收缩结构</a:t>
            </a:r>
          </a:p>
          <a:p>
            <a:pPr lvl="0" algn="ctr" eaLnBrk="1" hangingPunct="1">
              <a:lnSpc>
                <a:spcPct val="95000"/>
              </a:lnSpc>
            </a:pPr>
            <a:r>
              <a:rPr lang="zh-CN" altLang="en-US" sz="2531" dirty="0">
                <a:latin typeface="Arial" panose="020B0604020202020204" pitchFamily="34" charset="0"/>
                <a:ea typeface="楷体ＣＳ" pitchFamily="49" charset="-122"/>
              </a:rPr>
              <a:t>和功能的改变</a:t>
            </a:r>
          </a:p>
          <a:p>
            <a:pPr lvl="0" algn="ctr" eaLnBrk="1" hangingPunct="1">
              <a:lnSpc>
                <a:spcPct val="95000"/>
              </a:lnSpc>
            </a:pPr>
            <a:endParaRPr lang="en-US" altLang="zh-CN" sz="2109" dirty="0">
              <a:latin typeface="Arial Black" panose="020B0A04020102020204" pitchFamily="34" charset="0"/>
              <a:ea typeface="楷体ＣＳ" pitchFamily="49" charset="-122"/>
            </a:endParaRPr>
          </a:p>
        </p:txBody>
      </p:sp>
      <p:sp>
        <p:nvSpPr>
          <p:cNvPr id="1090564" name="Rectangle 4"/>
          <p:cNvSpPr/>
          <p:nvPr/>
        </p:nvSpPr>
        <p:spPr>
          <a:xfrm>
            <a:off x="7554454" y="2250158"/>
            <a:ext cx="2973423" cy="1125079"/>
          </a:xfrm>
          <a:prstGeom prst="rect">
            <a:avLst/>
          </a:prstGeom>
          <a:solidFill>
            <a:srgbClr val="FFFF00"/>
          </a:solidFill>
          <a:ln w="9525" cap="flat" cmpd="sng">
            <a:solidFill>
              <a:schemeClr val="bg1"/>
            </a:solidFill>
            <a:prstDash val="solid"/>
            <a:miter/>
            <a:headEnd type="none" w="med" len="med"/>
            <a:tailEnd type="none" w="med" len="med"/>
          </a:ln>
        </p:spPr>
        <p:txBody>
          <a:bodyPr wrap="none" anchor="ctr"/>
          <a:lstStyle/>
          <a:p>
            <a:pPr lvl="0" algn="ctr" eaLnBrk="1" hangingPunct="1"/>
            <a:r>
              <a:rPr lang="zh-CN" altLang="en-US" dirty="0">
                <a:latin typeface="楷体ＣＳ" pitchFamily="49" charset="-122"/>
                <a:ea typeface="楷体ＣＳ" pitchFamily="49" charset="-122"/>
              </a:rPr>
              <a:t>结构和功能</a:t>
            </a:r>
          </a:p>
          <a:p>
            <a:pPr lvl="0" algn="ctr" eaLnBrk="1" hangingPunct="1"/>
            <a:r>
              <a:rPr lang="zh-CN" altLang="en-US" dirty="0">
                <a:latin typeface="楷体ＣＳ" pitchFamily="49" charset="-122"/>
                <a:ea typeface="楷体ＣＳ" pitchFamily="49" charset="-122"/>
              </a:rPr>
              <a:t>恢复或增强</a:t>
            </a:r>
          </a:p>
        </p:txBody>
      </p:sp>
      <p:sp>
        <p:nvSpPr>
          <p:cNvPr id="1090565" name="AutoShape 5"/>
          <p:cNvSpPr/>
          <p:nvPr/>
        </p:nvSpPr>
        <p:spPr>
          <a:xfrm>
            <a:off x="5669277" y="2097804"/>
            <a:ext cx="1823231" cy="1366167"/>
          </a:xfrm>
          <a:prstGeom prst="rightArrow">
            <a:avLst>
              <a:gd name="adj1" fmla="val 69722"/>
              <a:gd name="adj2" fmla="val 35217"/>
            </a:avLst>
          </a:prstGeom>
          <a:solidFill>
            <a:srgbClr val="FFFF00"/>
          </a:solidFill>
          <a:ln w="9525" cap="flat" cmpd="sng">
            <a:solidFill>
              <a:schemeClr val="bg1"/>
            </a:solidFill>
            <a:prstDash val="solid"/>
            <a:miter/>
            <a:headEnd type="none" w="med" len="med"/>
            <a:tailEnd type="none" w="med" len="med"/>
          </a:ln>
        </p:spPr>
        <p:txBody>
          <a:bodyPr wrap="none" anchor="ctr"/>
          <a:lstStyle/>
          <a:p>
            <a:pPr lvl="0" algn="ctr" eaLnBrk="1" hangingPunct="1"/>
            <a:endParaRPr lang="en-US" altLang="zh-CN" sz="844" dirty="0">
              <a:latin typeface="Arial" panose="020B0604020202020204" pitchFamily="34" charset="0"/>
            </a:endParaRPr>
          </a:p>
          <a:p>
            <a:pPr lvl="0" algn="ctr" eaLnBrk="1" hangingPunct="1"/>
            <a:r>
              <a:rPr lang="zh-CN" altLang="en-US" sz="1687" dirty="0">
                <a:latin typeface="Arial" panose="020B0604020202020204" pitchFamily="34" charset="0"/>
                <a:ea typeface="楷体ＣＳ" pitchFamily="49" charset="-122"/>
              </a:rPr>
              <a:t>适度的活动并</a:t>
            </a:r>
          </a:p>
          <a:p>
            <a:pPr lvl="0" algn="ctr" eaLnBrk="1" hangingPunct="1">
              <a:lnSpc>
                <a:spcPct val="80000"/>
              </a:lnSpc>
            </a:pPr>
            <a:r>
              <a:rPr lang="zh-CN" altLang="en-US" sz="1687" dirty="0">
                <a:latin typeface="Arial" panose="020B0604020202020204" pitchFamily="34" charset="0"/>
                <a:ea typeface="楷体ＣＳ" pitchFamily="49" charset="-122"/>
              </a:rPr>
              <a:t>注意调整后续</a:t>
            </a:r>
          </a:p>
          <a:p>
            <a:pPr lvl="0" algn="ctr" eaLnBrk="1" hangingPunct="1"/>
            <a:r>
              <a:rPr lang="zh-CN" altLang="en-US" sz="1687" dirty="0">
                <a:latin typeface="Arial" panose="020B0604020202020204" pitchFamily="34" charset="0"/>
                <a:ea typeface="楷体ＣＳ" pitchFamily="49" charset="-122"/>
              </a:rPr>
              <a:t>的活动和休息</a:t>
            </a:r>
            <a:endParaRPr lang="zh-CN" altLang="en-US" sz="1687" dirty="0">
              <a:latin typeface="楷体ＣＳ" pitchFamily="49" charset="-122"/>
              <a:ea typeface="楷体ＣＳ" pitchFamily="49" charset="-122"/>
            </a:endParaRPr>
          </a:p>
          <a:p>
            <a:pPr lvl="0" algn="ctr" eaLnBrk="1" hangingPunct="1"/>
            <a:endParaRPr lang="en-US" altLang="zh-CN" sz="1266" dirty="0">
              <a:latin typeface="Arial" panose="020B0604020202020204" pitchFamily="34" charset="0"/>
              <a:ea typeface="魏碑繁体" pitchFamily="49" charset="-122"/>
            </a:endParaRPr>
          </a:p>
        </p:txBody>
      </p:sp>
      <p:sp>
        <p:nvSpPr>
          <p:cNvPr id="1090566" name="Rectangle 6"/>
          <p:cNvSpPr/>
          <p:nvPr/>
        </p:nvSpPr>
        <p:spPr>
          <a:xfrm>
            <a:off x="2329200" y="4754798"/>
            <a:ext cx="8277366" cy="1285804"/>
          </a:xfrm>
          <a:prstGeom prst="rect">
            <a:avLst/>
          </a:prstGeom>
          <a:solidFill>
            <a:srgbClr val="FF0000"/>
          </a:solidFill>
          <a:ln w="9525" cap="flat" cmpd="sng">
            <a:solidFill>
              <a:schemeClr val="bg1"/>
            </a:solidFill>
            <a:prstDash val="solid"/>
            <a:miter/>
            <a:headEnd type="none" w="med" len="med"/>
            <a:tailEnd type="none" w="med" len="med"/>
          </a:ln>
        </p:spPr>
        <p:txBody>
          <a:bodyPr wrap="none" anchor="ctr"/>
          <a:lstStyle/>
          <a:p>
            <a:pPr lvl="0" algn="ctr" eaLnBrk="1" hangingPunct="1"/>
            <a:r>
              <a:rPr lang="zh-CN" altLang="en-US" sz="2531" dirty="0">
                <a:solidFill>
                  <a:schemeClr val="bg1"/>
                </a:solidFill>
                <a:latin typeface="楷体ＣＳ" pitchFamily="49" charset="-122"/>
                <a:ea typeface="楷体ＣＳ" pitchFamily="49" charset="-122"/>
              </a:rPr>
              <a:t>相  对  稳  定  的  结  构  和  功  能  改  变</a:t>
            </a:r>
          </a:p>
          <a:p>
            <a:pPr lvl="0" algn="ctr" eaLnBrk="1" hangingPunct="1"/>
            <a:r>
              <a:rPr lang="zh-CN" altLang="en-US" sz="5062" dirty="0">
                <a:solidFill>
                  <a:schemeClr val="bg1"/>
                </a:solidFill>
                <a:latin typeface="楷体ＣＳ" pitchFamily="49" charset="-122"/>
                <a:ea typeface="楷体ＣＳ" pitchFamily="49" charset="-122"/>
              </a:rPr>
              <a:t>病 理 性 改 变 </a:t>
            </a:r>
            <a:r>
              <a:rPr lang="en-US" altLang="zh-CN" sz="5062" dirty="0">
                <a:solidFill>
                  <a:schemeClr val="bg1"/>
                </a:solidFill>
                <a:latin typeface="楷体ＣＳ" pitchFamily="49" charset="-122"/>
                <a:ea typeface="楷体ＣＳ" pitchFamily="49" charset="-122"/>
              </a:rPr>
              <a:t>- </a:t>
            </a:r>
            <a:r>
              <a:rPr lang="zh-CN" altLang="en-US" sz="5062" dirty="0">
                <a:solidFill>
                  <a:schemeClr val="bg1"/>
                </a:solidFill>
                <a:latin typeface="楷体ＣＳ" pitchFamily="49" charset="-122"/>
                <a:ea typeface="楷体ＣＳ" pitchFamily="49" charset="-122"/>
              </a:rPr>
              <a:t>损 伤</a:t>
            </a:r>
          </a:p>
        </p:txBody>
      </p:sp>
      <p:sp>
        <p:nvSpPr>
          <p:cNvPr id="1090567" name="AutoShape 7"/>
          <p:cNvSpPr/>
          <p:nvPr/>
        </p:nvSpPr>
        <p:spPr>
          <a:xfrm>
            <a:off x="1872136" y="3768680"/>
            <a:ext cx="4177191" cy="642902"/>
          </a:xfrm>
          <a:prstGeom prst="downArrow">
            <a:avLst>
              <a:gd name="adj1" fmla="val 71842"/>
              <a:gd name="adj2" fmla="val 25000"/>
            </a:avLst>
          </a:prstGeom>
          <a:solidFill>
            <a:srgbClr val="FF0000"/>
          </a:solidFill>
          <a:ln w="9525" cap="flat" cmpd="sng">
            <a:solidFill>
              <a:schemeClr val="bg1"/>
            </a:solidFill>
            <a:prstDash val="solid"/>
            <a:miter/>
            <a:headEnd type="none" w="med" len="med"/>
            <a:tailEnd type="none" w="med" len="med"/>
          </a:ln>
        </p:spPr>
        <p:txBody>
          <a:bodyPr vert="eaVert" wrap="none" anchor="ctr"/>
          <a:lstStyle/>
          <a:p>
            <a:pPr lvl="0" algn="ctr" eaLnBrk="1" hangingPunct="1"/>
            <a:endParaRPr lang="zh-TW" altLang="en-US" sz="1476" b="1" dirty="0">
              <a:solidFill>
                <a:schemeClr val="bg1"/>
              </a:solidFill>
              <a:latin typeface="Times New Roman" panose="02020603050405020304" pitchFamily="18" charset="0"/>
              <a:ea typeface="文鼎中宋繁" pitchFamily="49" charset="-122"/>
            </a:endParaRPr>
          </a:p>
        </p:txBody>
      </p:sp>
      <p:sp>
        <p:nvSpPr>
          <p:cNvPr id="1090568" name="AutoShape 8"/>
          <p:cNvSpPr/>
          <p:nvPr/>
        </p:nvSpPr>
        <p:spPr>
          <a:xfrm>
            <a:off x="7492508" y="3691666"/>
            <a:ext cx="3047089" cy="684757"/>
          </a:xfrm>
          <a:prstGeom prst="upArrow">
            <a:avLst>
              <a:gd name="adj1" fmla="val 76935"/>
              <a:gd name="adj2" fmla="val 34226"/>
            </a:avLst>
          </a:prstGeom>
          <a:solidFill>
            <a:srgbClr val="FFFF00"/>
          </a:solidFill>
          <a:ln w="9525" cap="flat" cmpd="sng">
            <a:solidFill>
              <a:schemeClr val="bg1"/>
            </a:solidFill>
            <a:prstDash val="solid"/>
            <a:miter/>
            <a:headEnd type="none" w="med" len="med"/>
            <a:tailEnd type="none" w="med" len="med"/>
          </a:ln>
        </p:spPr>
        <p:txBody>
          <a:bodyPr vert="eaVert" wrap="none" anchor="ctr"/>
          <a:lstStyle/>
          <a:p>
            <a:pPr lvl="0" algn="ctr" eaLnBrk="1" hangingPunct="1"/>
            <a:endParaRPr lang="zh-TW" altLang="en-US" sz="1266" b="1" dirty="0">
              <a:latin typeface="Times New Roman" panose="02020603050405020304" pitchFamily="18" charset="0"/>
              <a:ea typeface="文鼎粗魏碑繁" pitchFamily="49" charset="-122"/>
            </a:endParaRPr>
          </a:p>
        </p:txBody>
      </p:sp>
      <p:sp>
        <p:nvSpPr>
          <p:cNvPr id="43017" name="Text Box 9"/>
          <p:cNvSpPr txBox="1"/>
          <p:nvPr/>
        </p:nvSpPr>
        <p:spPr>
          <a:xfrm>
            <a:off x="2707574" y="4178865"/>
            <a:ext cx="194210" cy="481799"/>
          </a:xfrm>
          <a:prstGeom prst="rect">
            <a:avLst/>
          </a:prstGeom>
          <a:noFill/>
          <a:ln w="9525">
            <a:noFill/>
          </a:ln>
        </p:spPr>
        <p:txBody>
          <a:bodyPr>
            <a:spAutoFit/>
          </a:bodyPr>
          <a:lstStyle/>
          <a:p>
            <a:pPr lvl="0" eaLnBrk="1" hangingPunct="1"/>
            <a:endParaRPr lang="zh-TW" altLang="en-US" sz="2531" dirty="0">
              <a:latin typeface="Times New Roman" panose="02020603050405020304" pitchFamily="18" charset="0"/>
              <a:ea typeface="文鼎粗魏碑繁" pitchFamily="49" charset="-122"/>
            </a:endParaRPr>
          </a:p>
        </p:txBody>
      </p:sp>
      <p:sp>
        <p:nvSpPr>
          <p:cNvPr id="1090570" name="Text Box 10"/>
          <p:cNvSpPr txBox="1"/>
          <p:nvPr/>
        </p:nvSpPr>
        <p:spPr>
          <a:xfrm>
            <a:off x="2479880" y="3844020"/>
            <a:ext cx="2961703" cy="384401"/>
          </a:xfrm>
          <a:prstGeom prst="rect">
            <a:avLst/>
          </a:prstGeom>
          <a:solidFill>
            <a:srgbClr val="FF0000"/>
          </a:solidFill>
          <a:ln w="9525">
            <a:noFill/>
          </a:ln>
        </p:spPr>
        <p:txBody>
          <a:bodyPr>
            <a:spAutoFit/>
          </a:bodyPr>
          <a:lstStyle/>
          <a:p>
            <a:pPr lvl="0" eaLnBrk="1" hangingPunct="1">
              <a:spcBef>
                <a:spcPct val="50000"/>
              </a:spcBef>
            </a:pPr>
            <a:r>
              <a:rPr lang="en-US" altLang="zh-CN" sz="844" dirty="0">
                <a:solidFill>
                  <a:schemeClr val="bg1"/>
                </a:solidFill>
                <a:latin typeface="Times New Roman" panose="02020603050405020304" pitchFamily="18" charset="0"/>
                <a:ea typeface="楷体ＣＳ" pitchFamily="49" charset="-122"/>
              </a:rPr>
              <a:t> </a:t>
            </a:r>
            <a:r>
              <a:rPr lang="zh-CN" altLang="en-US" sz="1898" dirty="0">
                <a:solidFill>
                  <a:schemeClr val="bg1"/>
                </a:solidFill>
                <a:latin typeface="Times New Roman" panose="02020603050405020304" pitchFamily="18" charset="0"/>
                <a:ea typeface="楷体ＣＳ" pitchFamily="49" charset="-122"/>
              </a:rPr>
              <a:t>重复过度负荷的肌肉活动</a:t>
            </a:r>
          </a:p>
        </p:txBody>
      </p:sp>
      <p:sp>
        <p:nvSpPr>
          <p:cNvPr id="1090571" name="Text Box 11"/>
          <p:cNvSpPr txBox="1"/>
          <p:nvPr/>
        </p:nvSpPr>
        <p:spPr>
          <a:xfrm>
            <a:off x="7720203" y="3844020"/>
            <a:ext cx="2429299" cy="481799"/>
          </a:xfrm>
          <a:prstGeom prst="rect">
            <a:avLst/>
          </a:prstGeom>
          <a:noFill/>
          <a:ln w="9525">
            <a:noFill/>
          </a:ln>
        </p:spPr>
        <p:txBody>
          <a:bodyPr>
            <a:spAutoFit/>
          </a:bodyPr>
          <a:lstStyle/>
          <a:p>
            <a:pPr lvl="0" eaLnBrk="1" hangingPunct="1">
              <a:spcBef>
                <a:spcPct val="50000"/>
              </a:spcBef>
            </a:pPr>
            <a:r>
              <a:rPr lang="en-US" altLang="zh-CN" sz="844" b="1" dirty="0">
                <a:latin typeface="楷体ＣＳ" pitchFamily="49" charset="-122"/>
                <a:ea typeface="楷体ＣＳ" pitchFamily="49" charset="-122"/>
              </a:rPr>
              <a:t> </a:t>
            </a:r>
            <a:r>
              <a:rPr lang="en-US" altLang="zh-CN" sz="2531" b="1" dirty="0">
                <a:latin typeface="Times New Roman" panose="02020603050405020304" pitchFamily="18" charset="0"/>
                <a:ea typeface="文鼎粗魏碑繁" pitchFamily="49" charset="-122"/>
              </a:rPr>
              <a:t>  </a:t>
            </a:r>
            <a:r>
              <a:rPr lang="en-US" altLang="zh-CN" sz="844" b="1" dirty="0">
                <a:latin typeface="Times New Roman" panose="02020603050405020304" pitchFamily="18" charset="0"/>
                <a:ea typeface="文鼎粗魏碑繁" pitchFamily="49" charset="-122"/>
              </a:rPr>
              <a:t>   </a:t>
            </a:r>
            <a:r>
              <a:rPr lang="zh-CN" altLang="en-US" dirty="0">
                <a:latin typeface="楷体ＣＳ" pitchFamily="49" charset="-122"/>
                <a:ea typeface="楷体ＣＳ" pitchFamily="49" charset="-122"/>
              </a:rPr>
              <a:t>阿是穴斜刺</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1090562"/>
                                        </p:tgtEl>
                                        <p:attrNameLst>
                                          <p:attrName>style.visibility</p:attrName>
                                        </p:attrNameLst>
                                      </p:cBhvr>
                                      <p:to>
                                        <p:strVal val="visible"/>
                                      </p:to>
                                    </p:set>
                                    <p:animEffect transition="in" filter="barn(outHorizontal)">
                                      <p:cBhvr>
                                        <p:cTn id="7" dur="500"/>
                                        <p:tgtEl>
                                          <p:spTgt spid="1090562"/>
                                        </p:tgtEl>
                                      </p:cBhvr>
                                    </p:animEffect>
                                  </p:childTnLst>
                                </p:cTn>
                              </p:par>
                            </p:childTnLst>
                          </p:cTn>
                        </p:par>
                        <p:par>
                          <p:cTn id="8" fill="hold">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1090563"/>
                                        </p:tgtEl>
                                        <p:attrNameLst>
                                          <p:attrName>style.visibility</p:attrName>
                                        </p:attrNameLst>
                                      </p:cBhvr>
                                      <p:to>
                                        <p:strVal val="visible"/>
                                      </p:to>
                                    </p:set>
                                    <p:anim calcmode="lin" valueType="num">
                                      <p:cBhvr>
                                        <p:cTn id="11" dur="500" fill="hold"/>
                                        <p:tgtEl>
                                          <p:spTgt spid="1090563"/>
                                        </p:tgtEl>
                                        <p:attrNameLst>
                                          <p:attrName>ppt_x</p:attrName>
                                        </p:attrNameLst>
                                      </p:cBhvr>
                                      <p:tavLst>
                                        <p:tav tm="0">
                                          <p:val>
                                            <p:strVal val="#ppt_x-#ppt_w/2"/>
                                          </p:val>
                                        </p:tav>
                                        <p:tav tm="100000">
                                          <p:val>
                                            <p:strVal val="#ppt_x"/>
                                          </p:val>
                                        </p:tav>
                                      </p:tavLst>
                                    </p:anim>
                                    <p:anim calcmode="lin" valueType="num">
                                      <p:cBhvr>
                                        <p:cTn id="12" dur="500" fill="hold"/>
                                        <p:tgtEl>
                                          <p:spTgt spid="1090563"/>
                                        </p:tgtEl>
                                        <p:attrNameLst>
                                          <p:attrName>ppt_y</p:attrName>
                                        </p:attrNameLst>
                                      </p:cBhvr>
                                      <p:tavLst>
                                        <p:tav tm="0">
                                          <p:val>
                                            <p:strVal val="#ppt_y"/>
                                          </p:val>
                                        </p:tav>
                                        <p:tav tm="100000">
                                          <p:val>
                                            <p:strVal val="#ppt_y"/>
                                          </p:val>
                                        </p:tav>
                                      </p:tavLst>
                                    </p:anim>
                                    <p:anim calcmode="lin" valueType="num">
                                      <p:cBhvr>
                                        <p:cTn id="13" dur="500" fill="hold"/>
                                        <p:tgtEl>
                                          <p:spTgt spid="1090563"/>
                                        </p:tgtEl>
                                        <p:attrNameLst>
                                          <p:attrName>ppt_w</p:attrName>
                                        </p:attrNameLst>
                                      </p:cBhvr>
                                      <p:tavLst>
                                        <p:tav tm="0">
                                          <p:val>
                                            <p:fltVal val="0"/>
                                          </p:val>
                                        </p:tav>
                                        <p:tav tm="100000">
                                          <p:val>
                                            <p:strVal val="#ppt_w"/>
                                          </p:val>
                                        </p:tav>
                                      </p:tavLst>
                                    </p:anim>
                                    <p:anim calcmode="lin" valueType="num">
                                      <p:cBhvr>
                                        <p:cTn id="14" dur="500" fill="hold"/>
                                        <p:tgtEl>
                                          <p:spTgt spid="1090563"/>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17" presetClass="entr" presetSubtype="8" fill="hold" grpId="0" nodeType="afterEffect">
                                  <p:stCondLst>
                                    <p:cond delay="0"/>
                                  </p:stCondLst>
                                  <p:childTnLst>
                                    <p:set>
                                      <p:cBhvr>
                                        <p:cTn id="17" dur="1" fill="hold">
                                          <p:stCondLst>
                                            <p:cond delay="0"/>
                                          </p:stCondLst>
                                        </p:cTn>
                                        <p:tgtEl>
                                          <p:spTgt spid="1090565"/>
                                        </p:tgtEl>
                                        <p:attrNameLst>
                                          <p:attrName>style.visibility</p:attrName>
                                        </p:attrNameLst>
                                      </p:cBhvr>
                                      <p:to>
                                        <p:strVal val="visible"/>
                                      </p:to>
                                    </p:set>
                                    <p:anim calcmode="lin" valueType="num">
                                      <p:cBhvr>
                                        <p:cTn id="18" dur="500" fill="hold"/>
                                        <p:tgtEl>
                                          <p:spTgt spid="1090565"/>
                                        </p:tgtEl>
                                        <p:attrNameLst>
                                          <p:attrName>ppt_x</p:attrName>
                                        </p:attrNameLst>
                                      </p:cBhvr>
                                      <p:tavLst>
                                        <p:tav tm="0">
                                          <p:val>
                                            <p:strVal val="#ppt_x-#ppt_w/2"/>
                                          </p:val>
                                        </p:tav>
                                        <p:tav tm="100000">
                                          <p:val>
                                            <p:strVal val="#ppt_x"/>
                                          </p:val>
                                        </p:tav>
                                      </p:tavLst>
                                    </p:anim>
                                    <p:anim calcmode="lin" valueType="num">
                                      <p:cBhvr>
                                        <p:cTn id="19" dur="500" fill="hold"/>
                                        <p:tgtEl>
                                          <p:spTgt spid="1090565"/>
                                        </p:tgtEl>
                                        <p:attrNameLst>
                                          <p:attrName>ppt_y</p:attrName>
                                        </p:attrNameLst>
                                      </p:cBhvr>
                                      <p:tavLst>
                                        <p:tav tm="0">
                                          <p:val>
                                            <p:strVal val="#ppt_y"/>
                                          </p:val>
                                        </p:tav>
                                        <p:tav tm="100000">
                                          <p:val>
                                            <p:strVal val="#ppt_y"/>
                                          </p:val>
                                        </p:tav>
                                      </p:tavLst>
                                    </p:anim>
                                    <p:anim calcmode="lin" valueType="num">
                                      <p:cBhvr>
                                        <p:cTn id="20" dur="500" fill="hold"/>
                                        <p:tgtEl>
                                          <p:spTgt spid="1090565"/>
                                        </p:tgtEl>
                                        <p:attrNameLst>
                                          <p:attrName>ppt_w</p:attrName>
                                        </p:attrNameLst>
                                      </p:cBhvr>
                                      <p:tavLst>
                                        <p:tav tm="0">
                                          <p:val>
                                            <p:fltVal val="0"/>
                                          </p:val>
                                        </p:tav>
                                        <p:tav tm="100000">
                                          <p:val>
                                            <p:strVal val="#ppt_w"/>
                                          </p:val>
                                        </p:tav>
                                      </p:tavLst>
                                    </p:anim>
                                    <p:anim calcmode="lin" valueType="num">
                                      <p:cBhvr>
                                        <p:cTn id="21" dur="500" fill="hold"/>
                                        <p:tgtEl>
                                          <p:spTgt spid="1090565"/>
                                        </p:tgtEl>
                                        <p:attrNameLst>
                                          <p:attrName>ppt_h</p:attrName>
                                        </p:attrNameLst>
                                      </p:cBhvr>
                                      <p:tavLst>
                                        <p:tav tm="0">
                                          <p:val>
                                            <p:strVal val="#ppt_h"/>
                                          </p:val>
                                        </p:tav>
                                        <p:tav tm="100000">
                                          <p:val>
                                            <p:strVal val="#ppt_h"/>
                                          </p:val>
                                        </p:tav>
                                      </p:tavLst>
                                    </p:anim>
                                  </p:childTnLst>
                                </p:cTn>
                              </p:par>
                            </p:childTnLst>
                          </p:cTn>
                        </p:par>
                        <p:par>
                          <p:cTn id="22" fill="hold">
                            <p:stCondLst>
                              <p:cond delay="1500"/>
                            </p:stCondLst>
                            <p:childTnLst>
                              <p:par>
                                <p:cTn id="23" presetID="17" presetClass="entr" presetSubtype="8" fill="hold" grpId="0" nodeType="afterEffect">
                                  <p:stCondLst>
                                    <p:cond delay="0"/>
                                  </p:stCondLst>
                                  <p:childTnLst>
                                    <p:set>
                                      <p:cBhvr>
                                        <p:cTn id="24" dur="1" fill="hold">
                                          <p:stCondLst>
                                            <p:cond delay="0"/>
                                          </p:stCondLst>
                                        </p:cTn>
                                        <p:tgtEl>
                                          <p:spTgt spid="1090564"/>
                                        </p:tgtEl>
                                        <p:attrNameLst>
                                          <p:attrName>style.visibility</p:attrName>
                                        </p:attrNameLst>
                                      </p:cBhvr>
                                      <p:to>
                                        <p:strVal val="visible"/>
                                      </p:to>
                                    </p:set>
                                    <p:anim calcmode="lin" valueType="num">
                                      <p:cBhvr>
                                        <p:cTn id="25" dur="500" fill="hold"/>
                                        <p:tgtEl>
                                          <p:spTgt spid="1090564"/>
                                        </p:tgtEl>
                                        <p:attrNameLst>
                                          <p:attrName>ppt_x</p:attrName>
                                        </p:attrNameLst>
                                      </p:cBhvr>
                                      <p:tavLst>
                                        <p:tav tm="0">
                                          <p:val>
                                            <p:strVal val="#ppt_x-#ppt_w/2"/>
                                          </p:val>
                                        </p:tav>
                                        <p:tav tm="100000">
                                          <p:val>
                                            <p:strVal val="#ppt_x"/>
                                          </p:val>
                                        </p:tav>
                                      </p:tavLst>
                                    </p:anim>
                                    <p:anim calcmode="lin" valueType="num">
                                      <p:cBhvr>
                                        <p:cTn id="26" dur="500" fill="hold"/>
                                        <p:tgtEl>
                                          <p:spTgt spid="1090564"/>
                                        </p:tgtEl>
                                        <p:attrNameLst>
                                          <p:attrName>ppt_y</p:attrName>
                                        </p:attrNameLst>
                                      </p:cBhvr>
                                      <p:tavLst>
                                        <p:tav tm="0">
                                          <p:val>
                                            <p:strVal val="#ppt_y"/>
                                          </p:val>
                                        </p:tav>
                                        <p:tav tm="100000">
                                          <p:val>
                                            <p:strVal val="#ppt_y"/>
                                          </p:val>
                                        </p:tav>
                                      </p:tavLst>
                                    </p:anim>
                                    <p:anim calcmode="lin" valueType="num">
                                      <p:cBhvr>
                                        <p:cTn id="27" dur="500" fill="hold"/>
                                        <p:tgtEl>
                                          <p:spTgt spid="1090564"/>
                                        </p:tgtEl>
                                        <p:attrNameLst>
                                          <p:attrName>ppt_w</p:attrName>
                                        </p:attrNameLst>
                                      </p:cBhvr>
                                      <p:tavLst>
                                        <p:tav tm="0">
                                          <p:val>
                                            <p:fltVal val="0"/>
                                          </p:val>
                                        </p:tav>
                                        <p:tav tm="100000">
                                          <p:val>
                                            <p:strVal val="#ppt_w"/>
                                          </p:val>
                                        </p:tav>
                                      </p:tavLst>
                                    </p:anim>
                                    <p:anim calcmode="lin" valueType="num">
                                      <p:cBhvr>
                                        <p:cTn id="28" dur="500" fill="hold"/>
                                        <p:tgtEl>
                                          <p:spTgt spid="1090564"/>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1" fill="hold" grpId="0" nodeType="clickEffect">
                                  <p:stCondLst>
                                    <p:cond delay="0"/>
                                  </p:stCondLst>
                                  <p:childTnLst>
                                    <p:set>
                                      <p:cBhvr>
                                        <p:cTn id="32" dur="1" fill="hold">
                                          <p:stCondLst>
                                            <p:cond delay="0"/>
                                          </p:stCondLst>
                                        </p:cTn>
                                        <p:tgtEl>
                                          <p:spTgt spid="1090567"/>
                                        </p:tgtEl>
                                        <p:attrNameLst>
                                          <p:attrName>style.visibility</p:attrName>
                                        </p:attrNameLst>
                                      </p:cBhvr>
                                      <p:to>
                                        <p:strVal val="visible"/>
                                      </p:to>
                                    </p:set>
                                    <p:anim calcmode="lin" valueType="num">
                                      <p:cBhvr>
                                        <p:cTn id="33" dur="500" fill="hold"/>
                                        <p:tgtEl>
                                          <p:spTgt spid="1090567"/>
                                        </p:tgtEl>
                                        <p:attrNameLst>
                                          <p:attrName>ppt_x</p:attrName>
                                        </p:attrNameLst>
                                      </p:cBhvr>
                                      <p:tavLst>
                                        <p:tav tm="0">
                                          <p:val>
                                            <p:strVal val="#ppt_x"/>
                                          </p:val>
                                        </p:tav>
                                        <p:tav tm="100000">
                                          <p:val>
                                            <p:strVal val="#ppt_x"/>
                                          </p:val>
                                        </p:tav>
                                      </p:tavLst>
                                    </p:anim>
                                    <p:anim calcmode="lin" valueType="num">
                                      <p:cBhvr>
                                        <p:cTn id="34" dur="500" fill="hold"/>
                                        <p:tgtEl>
                                          <p:spTgt spid="1090567"/>
                                        </p:tgtEl>
                                        <p:attrNameLst>
                                          <p:attrName>ppt_y</p:attrName>
                                        </p:attrNameLst>
                                      </p:cBhvr>
                                      <p:tavLst>
                                        <p:tav tm="0">
                                          <p:val>
                                            <p:strVal val="#ppt_y-#ppt_h/2"/>
                                          </p:val>
                                        </p:tav>
                                        <p:tav tm="100000">
                                          <p:val>
                                            <p:strVal val="#ppt_y"/>
                                          </p:val>
                                        </p:tav>
                                      </p:tavLst>
                                    </p:anim>
                                    <p:anim calcmode="lin" valueType="num">
                                      <p:cBhvr>
                                        <p:cTn id="35" dur="500" fill="hold"/>
                                        <p:tgtEl>
                                          <p:spTgt spid="1090567"/>
                                        </p:tgtEl>
                                        <p:attrNameLst>
                                          <p:attrName>ppt_w</p:attrName>
                                        </p:attrNameLst>
                                      </p:cBhvr>
                                      <p:tavLst>
                                        <p:tav tm="0">
                                          <p:val>
                                            <p:strVal val="#ppt_w"/>
                                          </p:val>
                                        </p:tav>
                                        <p:tav tm="100000">
                                          <p:val>
                                            <p:strVal val="#ppt_w"/>
                                          </p:val>
                                        </p:tav>
                                      </p:tavLst>
                                    </p:anim>
                                    <p:anim calcmode="lin" valueType="num">
                                      <p:cBhvr>
                                        <p:cTn id="36" dur="500" fill="hold"/>
                                        <p:tgtEl>
                                          <p:spTgt spid="1090567"/>
                                        </p:tgtEl>
                                        <p:attrNameLst>
                                          <p:attrName>ppt_h</p:attrName>
                                        </p:attrNameLst>
                                      </p:cBhvr>
                                      <p:tavLst>
                                        <p:tav tm="0">
                                          <p:val>
                                            <p:fltVal val="0"/>
                                          </p:val>
                                        </p:tav>
                                        <p:tav tm="100000">
                                          <p:val>
                                            <p:strVal val="#ppt_h"/>
                                          </p:val>
                                        </p:tav>
                                      </p:tavLst>
                                    </p:anim>
                                  </p:childTnLst>
                                </p:cTn>
                              </p:par>
                            </p:childTnLst>
                          </p:cTn>
                        </p:par>
                        <p:par>
                          <p:cTn id="37" fill="hold">
                            <p:stCondLst>
                              <p:cond delay="500"/>
                            </p:stCondLst>
                            <p:childTnLst>
                              <p:par>
                                <p:cTn id="38" presetID="16" presetClass="entr" presetSubtype="42" fill="hold" grpId="0" nodeType="afterEffect">
                                  <p:stCondLst>
                                    <p:cond delay="0"/>
                                  </p:stCondLst>
                                  <p:childTnLst>
                                    <p:set>
                                      <p:cBhvr>
                                        <p:cTn id="39" dur="1" fill="hold">
                                          <p:stCondLst>
                                            <p:cond delay="0"/>
                                          </p:stCondLst>
                                        </p:cTn>
                                        <p:tgtEl>
                                          <p:spTgt spid="1090570"/>
                                        </p:tgtEl>
                                        <p:attrNameLst>
                                          <p:attrName>style.visibility</p:attrName>
                                        </p:attrNameLst>
                                      </p:cBhvr>
                                      <p:to>
                                        <p:strVal val="visible"/>
                                      </p:to>
                                    </p:set>
                                    <p:animEffect transition="in" filter="barn(outHorizontal)">
                                      <p:cBhvr>
                                        <p:cTn id="40" dur="500"/>
                                        <p:tgtEl>
                                          <p:spTgt spid="1090570"/>
                                        </p:tgtEl>
                                      </p:cBhvr>
                                    </p:animEffect>
                                  </p:childTnLst>
                                </p:cTn>
                              </p:par>
                            </p:childTnLst>
                          </p:cTn>
                        </p:par>
                        <p:par>
                          <p:cTn id="41" fill="hold">
                            <p:stCondLst>
                              <p:cond delay="1000"/>
                            </p:stCondLst>
                            <p:childTnLst>
                              <p:par>
                                <p:cTn id="42" presetID="16" presetClass="entr" presetSubtype="42" fill="hold" grpId="0" nodeType="afterEffect">
                                  <p:stCondLst>
                                    <p:cond delay="0"/>
                                  </p:stCondLst>
                                  <p:childTnLst>
                                    <p:set>
                                      <p:cBhvr>
                                        <p:cTn id="43" dur="1" fill="hold">
                                          <p:stCondLst>
                                            <p:cond delay="0"/>
                                          </p:stCondLst>
                                        </p:cTn>
                                        <p:tgtEl>
                                          <p:spTgt spid="1090566"/>
                                        </p:tgtEl>
                                        <p:attrNameLst>
                                          <p:attrName>style.visibility</p:attrName>
                                        </p:attrNameLst>
                                      </p:cBhvr>
                                      <p:to>
                                        <p:strVal val="visible"/>
                                      </p:to>
                                    </p:set>
                                    <p:animEffect transition="in" filter="barn(outHorizontal)">
                                      <p:cBhvr>
                                        <p:cTn id="44" dur="500"/>
                                        <p:tgtEl>
                                          <p:spTgt spid="109056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42" fill="hold" grpId="0" nodeType="clickEffect">
                                  <p:stCondLst>
                                    <p:cond delay="0"/>
                                  </p:stCondLst>
                                  <p:childTnLst>
                                    <p:set>
                                      <p:cBhvr>
                                        <p:cTn id="48" dur="1" fill="hold">
                                          <p:stCondLst>
                                            <p:cond delay="0"/>
                                          </p:stCondLst>
                                        </p:cTn>
                                        <p:tgtEl>
                                          <p:spTgt spid="1090571"/>
                                        </p:tgtEl>
                                        <p:attrNameLst>
                                          <p:attrName>style.visibility</p:attrName>
                                        </p:attrNameLst>
                                      </p:cBhvr>
                                      <p:to>
                                        <p:strVal val="visible"/>
                                      </p:to>
                                    </p:set>
                                    <p:animEffect transition="in" filter="barn(outHorizontal)">
                                      <p:cBhvr>
                                        <p:cTn id="49" dur="500"/>
                                        <p:tgtEl>
                                          <p:spTgt spid="1090571"/>
                                        </p:tgtEl>
                                      </p:cBhvr>
                                    </p:animEffect>
                                  </p:childTnLst>
                                </p:cTn>
                              </p:par>
                            </p:childTnLst>
                          </p:cTn>
                        </p:par>
                        <p:par>
                          <p:cTn id="50" fill="hold">
                            <p:stCondLst>
                              <p:cond delay="500"/>
                            </p:stCondLst>
                            <p:childTnLst>
                              <p:par>
                                <p:cTn id="51" presetID="17" presetClass="entr" presetSubtype="4" fill="hold" grpId="0" nodeType="afterEffect">
                                  <p:stCondLst>
                                    <p:cond delay="0"/>
                                  </p:stCondLst>
                                  <p:childTnLst>
                                    <p:set>
                                      <p:cBhvr>
                                        <p:cTn id="52" dur="1" fill="hold">
                                          <p:stCondLst>
                                            <p:cond delay="0"/>
                                          </p:stCondLst>
                                        </p:cTn>
                                        <p:tgtEl>
                                          <p:spTgt spid="1090568"/>
                                        </p:tgtEl>
                                        <p:attrNameLst>
                                          <p:attrName>style.visibility</p:attrName>
                                        </p:attrNameLst>
                                      </p:cBhvr>
                                      <p:to>
                                        <p:strVal val="visible"/>
                                      </p:to>
                                    </p:set>
                                    <p:anim calcmode="lin" valueType="num">
                                      <p:cBhvr>
                                        <p:cTn id="53" dur="500" fill="hold"/>
                                        <p:tgtEl>
                                          <p:spTgt spid="1090568"/>
                                        </p:tgtEl>
                                        <p:attrNameLst>
                                          <p:attrName>ppt_x</p:attrName>
                                        </p:attrNameLst>
                                      </p:cBhvr>
                                      <p:tavLst>
                                        <p:tav tm="0">
                                          <p:val>
                                            <p:strVal val="#ppt_x"/>
                                          </p:val>
                                        </p:tav>
                                        <p:tav tm="100000">
                                          <p:val>
                                            <p:strVal val="#ppt_x"/>
                                          </p:val>
                                        </p:tav>
                                      </p:tavLst>
                                    </p:anim>
                                    <p:anim calcmode="lin" valueType="num">
                                      <p:cBhvr>
                                        <p:cTn id="54" dur="500" fill="hold"/>
                                        <p:tgtEl>
                                          <p:spTgt spid="1090568"/>
                                        </p:tgtEl>
                                        <p:attrNameLst>
                                          <p:attrName>ppt_y</p:attrName>
                                        </p:attrNameLst>
                                      </p:cBhvr>
                                      <p:tavLst>
                                        <p:tav tm="0">
                                          <p:val>
                                            <p:strVal val="#ppt_y+#ppt_h/2"/>
                                          </p:val>
                                        </p:tav>
                                        <p:tav tm="100000">
                                          <p:val>
                                            <p:strVal val="#ppt_y"/>
                                          </p:val>
                                        </p:tav>
                                      </p:tavLst>
                                    </p:anim>
                                    <p:anim calcmode="lin" valueType="num">
                                      <p:cBhvr>
                                        <p:cTn id="55" dur="500" fill="hold"/>
                                        <p:tgtEl>
                                          <p:spTgt spid="1090568"/>
                                        </p:tgtEl>
                                        <p:attrNameLst>
                                          <p:attrName>ppt_w</p:attrName>
                                        </p:attrNameLst>
                                      </p:cBhvr>
                                      <p:tavLst>
                                        <p:tav tm="0">
                                          <p:val>
                                            <p:strVal val="#ppt_w"/>
                                          </p:val>
                                        </p:tav>
                                        <p:tav tm="100000">
                                          <p:val>
                                            <p:strVal val="#ppt_w"/>
                                          </p:val>
                                        </p:tav>
                                      </p:tavLst>
                                    </p:anim>
                                    <p:anim calcmode="lin" valueType="num">
                                      <p:cBhvr>
                                        <p:cTn id="56" dur="500" fill="hold"/>
                                        <p:tgtEl>
                                          <p:spTgt spid="10905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562" grpId="0" bldLvl="0" animBg="1"/>
      <p:bldP spid="1090563" grpId="0" bldLvl="0" animBg="1"/>
      <p:bldP spid="1090564" grpId="0" bldLvl="0" animBg="1"/>
      <p:bldP spid="1090565" grpId="0" bldLvl="0" animBg="1"/>
      <p:bldP spid="1090566" grpId="0" bldLvl="0" animBg="1"/>
      <p:bldP spid="1090567" grpId="0" bldLvl="0" animBg="1"/>
      <p:bldP spid="1090568" grpId="0" bldLvl="0" animBg="1"/>
      <p:bldP spid="1090570" grpId="0" bldLvl="0" animBg="1"/>
      <p:bldP spid="109057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AutoShape 3"/>
          <p:cNvSpPr/>
          <p:nvPr/>
        </p:nvSpPr>
        <p:spPr>
          <a:xfrm rot="-2264408">
            <a:off x="3883215" y="5534986"/>
            <a:ext cx="321451" cy="80363"/>
          </a:xfrm>
          <a:prstGeom prst="curvedUpArrow">
            <a:avLst>
              <a:gd name="adj1" fmla="val 80000"/>
              <a:gd name="adj2" fmla="val 160000"/>
              <a:gd name="adj3" fmla="val 33333"/>
            </a:avLst>
          </a:prstGeom>
          <a:solidFill>
            <a:schemeClr val="accent1"/>
          </a:solidFill>
          <a:ln w="9525" cap="flat" cmpd="sng">
            <a:solidFill>
              <a:schemeClr val="tx1"/>
            </a:solidFill>
            <a:prstDash val="solid"/>
            <a:miter/>
            <a:headEnd type="none" w="med" len="med"/>
            <a:tailEnd type="none" w="med" len="med"/>
          </a:ln>
        </p:spPr>
        <p:txBody>
          <a:bodyPr wrap="none" anchor="ctr"/>
          <a:lstStyle/>
          <a:p>
            <a:pPr lvl="0" eaLnBrk="1" hangingPunct="1"/>
            <a:endParaRPr lang="zh-TW" altLang="en-US" dirty="0">
              <a:latin typeface="Arial" panose="020B0604020202020204" pitchFamily="34" charset="0"/>
              <a:ea typeface="黑体" panose="02010609060101010101" pitchFamily="49" charset="-122"/>
            </a:endParaRPr>
          </a:p>
        </p:txBody>
      </p:sp>
      <p:sp>
        <p:nvSpPr>
          <p:cNvPr id="59396" name="AutoShape 4"/>
          <p:cNvSpPr/>
          <p:nvPr/>
        </p:nvSpPr>
        <p:spPr>
          <a:xfrm rot="-3688678">
            <a:off x="3657195" y="5183399"/>
            <a:ext cx="642902" cy="80363"/>
          </a:xfrm>
          <a:prstGeom prst="curvedUpArrow">
            <a:avLst>
              <a:gd name="adj1" fmla="val 160000"/>
              <a:gd name="adj2" fmla="val 320000"/>
              <a:gd name="adj3" fmla="val 33333"/>
            </a:avLst>
          </a:prstGeom>
          <a:solidFill>
            <a:schemeClr val="accent1"/>
          </a:solidFill>
          <a:ln w="9525" cap="flat" cmpd="sng">
            <a:solidFill>
              <a:schemeClr val="tx1"/>
            </a:solidFill>
            <a:prstDash val="solid"/>
            <a:miter/>
            <a:headEnd type="none" w="med" len="med"/>
            <a:tailEnd type="none" w="med" len="med"/>
          </a:ln>
        </p:spPr>
        <p:txBody>
          <a:bodyPr wrap="none" anchor="ctr"/>
          <a:lstStyle/>
          <a:p>
            <a:pPr lvl="0" eaLnBrk="1" hangingPunct="1"/>
            <a:endParaRPr lang="zh-TW" altLang="en-US" dirty="0">
              <a:latin typeface="Arial" panose="020B0604020202020204" pitchFamily="34" charset="0"/>
              <a:ea typeface="黑体" panose="02010609060101010101" pitchFamily="49" charset="-122"/>
            </a:endParaRPr>
          </a:p>
        </p:txBody>
      </p:sp>
      <p:sp>
        <p:nvSpPr>
          <p:cNvPr id="59397" name="AutoShape 5"/>
          <p:cNvSpPr/>
          <p:nvPr/>
        </p:nvSpPr>
        <p:spPr>
          <a:xfrm rot="-460189">
            <a:off x="3456287" y="3294874"/>
            <a:ext cx="80363" cy="1125079"/>
          </a:xfrm>
          <a:prstGeom prst="upArrow">
            <a:avLst>
              <a:gd name="adj1" fmla="val 50000"/>
              <a:gd name="adj2" fmla="val 350000"/>
            </a:avLst>
          </a:prstGeom>
          <a:solidFill>
            <a:schemeClr val="accent1"/>
          </a:solidFill>
          <a:ln w="9525" cap="flat" cmpd="sng">
            <a:solidFill>
              <a:schemeClr val="tx1"/>
            </a:solidFill>
            <a:prstDash val="solid"/>
            <a:miter/>
            <a:headEnd type="none" w="med" len="med"/>
            <a:tailEnd type="none" w="med" len="med"/>
          </a:ln>
        </p:spPr>
        <p:txBody>
          <a:bodyPr vert="eaVert" wrap="none" anchor="ctr"/>
          <a:lstStyle/>
          <a:p>
            <a:pPr lvl="0" eaLnBrk="1" hangingPunct="1"/>
            <a:endParaRPr lang="zh-TW" altLang="en-US" dirty="0">
              <a:latin typeface="Arial" panose="020B0604020202020204" pitchFamily="34" charset="0"/>
              <a:ea typeface="黑体" panose="02010609060101010101" pitchFamily="49" charset="-122"/>
            </a:endParaRPr>
          </a:p>
        </p:txBody>
      </p:sp>
      <p:sp>
        <p:nvSpPr>
          <p:cNvPr id="59398" name="AutoShape 6"/>
          <p:cNvSpPr/>
          <p:nvPr/>
        </p:nvSpPr>
        <p:spPr>
          <a:xfrm rot="-1474560">
            <a:off x="3215199" y="4419953"/>
            <a:ext cx="80363" cy="562539"/>
          </a:xfrm>
          <a:prstGeom prst="upArrow">
            <a:avLst>
              <a:gd name="adj1" fmla="val 50000"/>
              <a:gd name="adj2" fmla="val 175000"/>
            </a:avLst>
          </a:prstGeom>
          <a:solidFill>
            <a:schemeClr val="accent1"/>
          </a:solidFill>
          <a:ln w="9525" cap="flat" cmpd="sng">
            <a:solidFill>
              <a:schemeClr val="tx1"/>
            </a:solidFill>
            <a:prstDash val="solid"/>
            <a:miter/>
            <a:headEnd type="none" w="med" len="med"/>
            <a:tailEnd type="none" w="med" len="med"/>
          </a:ln>
        </p:spPr>
        <p:txBody>
          <a:bodyPr vert="eaVert" wrap="none" anchor="ctr"/>
          <a:lstStyle/>
          <a:p>
            <a:pPr lvl="0" eaLnBrk="1" hangingPunct="1"/>
            <a:endParaRPr lang="zh-TW" altLang="en-US" dirty="0">
              <a:latin typeface="Arial" panose="020B0604020202020204" pitchFamily="34" charset="0"/>
              <a:ea typeface="黑体" panose="02010609060101010101" pitchFamily="49" charset="-122"/>
            </a:endParaRPr>
          </a:p>
        </p:txBody>
      </p:sp>
      <p:sp>
        <p:nvSpPr>
          <p:cNvPr id="59399" name="Text Box 7"/>
          <p:cNvSpPr txBox="1"/>
          <p:nvPr/>
        </p:nvSpPr>
        <p:spPr>
          <a:xfrm>
            <a:off x="2024827" y="502267"/>
            <a:ext cx="8580400" cy="481799"/>
          </a:xfrm>
          <a:prstGeom prst="rect">
            <a:avLst/>
          </a:prstGeom>
          <a:noFill/>
          <a:ln w="9525">
            <a:noFill/>
          </a:ln>
        </p:spPr>
        <p:txBody>
          <a:bodyPr>
            <a:spAutoFit/>
          </a:bodyPr>
          <a:lstStyle/>
          <a:p>
            <a:pPr lvl="0" eaLnBrk="1" hangingPunct="1">
              <a:spcBef>
                <a:spcPct val="50000"/>
              </a:spcBef>
            </a:pPr>
            <a:r>
              <a:rPr lang="zh-CN" altLang="en-US" sz="2531" dirty="0">
                <a:solidFill>
                  <a:srgbClr val="FFFF00"/>
                </a:solidFill>
                <a:latin typeface="微软雅黑" panose="020B0503020204020204" charset="-122"/>
                <a:ea typeface="微软雅黑" panose="020B0503020204020204" charset="-122"/>
              </a:rPr>
              <a:t>屈膝下蹲时膝痛膝软是髌骨软骨软化的唯一病因典型症状？</a:t>
            </a:r>
          </a:p>
        </p:txBody>
      </p:sp>
      <p:sp>
        <p:nvSpPr>
          <p:cNvPr id="59400" name="Text Box 8"/>
          <p:cNvSpPr txBox="1"/>
          <p:nvPr/>
        </p:nvSpPr>
        <p:spPr>
          <a:xfrm>
            <a:off x="7963564" y="6797855"/>
            <a:ext cx="2415643" cy="369332"/>
          </a:xfrm>
          <a:prstGeom prst="rect">
            <a:avLst/>
          </a:prstGeom>
          <a:solidFill>
            <a:srgbClr val="5F5F5F"/>
          </a:solidFill>
          <a:ln w="9525">
            <a:noFill/>
          </a:ln>
        </p:spPr>
        <p:txBody>
          <a:bodyPr wrap="square">
            <a:spAutoFit/>
          </a:bodyPr>
          <a:lstStyle/>
          <a:p>
            <a:pPr lvl="0" eaLnBrk="1" hangingPunct="1">
              <a:spcBef>
                <a:spcPct val="50000"/>
              </a:spcBef>
            </a:pPr>
            <a:r>
              <a:rPr lang="zh-CN" altLang="en-US" dirty="0">
                <a:solidFill>
                  <a:schemeClr val="bg1"/>
                </a:solidFill>
                <a:latin typeface="+mj-ea"/>
                <a:ea typeface="+mj-ea"/>
              </a:rPr>
              <a:t>引自张妍的实验结果</a:t>
            </a:r>
          </a:p>
        </p:txBody>
      </p:sp>
      <p:pic>
        <p:nvPicPr>
          <p:cNvPr id="59401" name="Picture 9"/>
          <p:cNvPicPr>
            <a:picLocks noChangeAspect="1"/>
          </p:cNvPicPr>
          <p:nvPr/>
        </p:nvPicPr>
        <p:blipFill>
          <a:blip r:embed="rId3"/>
          <a:stretch>
            <a:fillRect/>
          </a:stretch>
        </p:blipFill>
        <p:spPr>
          <a:xfrm>
            <a:off x="2404875" y="1187026"/>
            <a:ext cx="2544821" cy="5473039"/>
          </a:xfrm>
          <a:prstGeom prst="rect">
            <a:avLst/>
          </a:prstGeom>
          <a:noFill/>
          <a:ln w="9525">
            <a:noFill/>
          </a:ln>
        </p:spPr>
      </p:pic>
      <p:pic>
        <p:nvPicPr>
          <p:cNvPr id="59402" name="Picture 10"/>
          <p:cNvPicPr>
            <a:picLocks noChangeAspect="1"/>
          </p:cNvPicPr>
          <p:nvPr/>
        </p:nvPicPr>
        <p:blipFill>
          <a:blip r:embed="rId4"/>
          <a:stretch>
            <a:fillRect/>
          </a:stretch>
        </p:blipFill>
        <p:spPr>
          <a:xfrm>
            <a:off x="5063544" y="3160936"/>
            <a:ext cx="5315663" cy="3515872"/>
          </a:xfrm>
          <a:prstGeom prst="rect">
            <a:avLst/>
          </a:prstGeom>
          <a:noFill/>
          <a:ln w="9525">
            <a:noFill/>
          </a:ln>
        </p:spPr>
      </p:pic>
      <p:pic>
        <p:nvPicPr>
          <p:cNvPr id="59403" name="Picture 11"/>
          <p:cNvPicPr>
            <a:picLocks noChangeAspect="1"/>
          </p:cNvPicPr>
          <p:nvPr/>
        </p:nvPicPr>
        <p:blipFill>
          <a:blip r:embed="rId5"/>
          <a:stretch>
            <a:fillRect/>
          </a:stretch>
        </p:blipFill>
        <p:spPr>
          <a:xfrm>
            <a:off x="5063544" y="1187026"/>
            <a:ext cx="5307292" cy="2050925"/>
          </a:xfrm>
          <a:prstGeom prst="rect">
            <a:avLst/>
          </a:prstGeom>
          <a:noFill/>
          <a:ln w="9525">
            <a:noFill/>
          </a:ln>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9B1822F-DAD5-4127-9CD9-580257FCC548}"/>
              </a:ext>
            </a:extLst>
          </p:cNvPr>
          <p:cNvSpPr>
            <a:spLocks noGrp="1"/>
          </p:cNvSpPr>
          <p:nvPr>
            <p:ph type="title"/>
          </p:nvPr>
        </p:nvSpPr>
        <p:spPr/>
        <p:txBody>
          <a:bodyPr/>
          <a:lstStyle/>
          <a:p>
            <a:r>
              <a:rPr lang="zh-CN" altLang="en-US" dirty="0"/>
              <a:t>体医融合的前世今生</a:t>
            </a:r>
          </a:p>
        </p:txBody>
      </p:sp>
      <p:sp>
        <p:nvSpPr>
          <p:cNvPr id="5" name="文本占位符 4">
            <a:extLst>
              <a:ext uri="{FF2B5EF4-FFF2-40B4-BE49-F238E27FC236}">
                <a16:creationId xmlns:a16="http://schemas.microsoft.com/office/drawing/2014/main" id="{205C4B0E-77CF-40EA-B4AD-1EAFDED2E8AF}"/>
              </a:ext>
            </a:extLst>
          </p:cNvPr>
          <p:cNvSpPr>
            <a:spLocks noGrp="1"/>
          </p:cNvSpPr>
          <p:nvPr>
            <p:ph type="body" idx="1"/>
          </p:nvPr>
        </p:nvSpPr>
        <p:spPr>
          <a:xfrm>
            <a:off x="833120" y="1299671"/>
            <a:ext cx="9916735" cy="5671994"/>
          </a:xfrm>
        </p:spPr>
        <p:txBody>
          <a:bodyPr>
            <a:normAutofit/>
          </a:bodyPr>
          <a:lstStyle/>
          <a:p>
            <a:pPr marL="457200" indent="-457200">
              <a:buFont typeface="Arial" panose="020B0604020202020204" pitchFamily="34" charset="0"/>
              <a:buChar char="•"/>
            </a:pPr>
            <a:r>
              <a:rPr lang="en-US" altLang="zh-CN" dirty="0"/>
              <a:t>1881 </a:t>
            </a:r>
            <a:r>
              <a:rPr lang="zh-CN" altLang="en-US" dirty="0"/>
              <a:t>美国哈佛大学聘请</a:t>
            </a:r>
            <a:r>
              <a:rPr lang="en-US" altLang="zh-CN" dirty="0"/>
              <a:t>James Robinson</a:t>
            </a:r>
            <a:r>
              <a:rPr lang="zh-CN" altLang="en-US" dirty="0"/>
              <a:t>担任运动防护师（</a:t>
            </a:r>
            <a:r>
              <a:rPr lang="en-US" altLang="zh-CN" dirty="0"/>
              <a:t>Athletic Trainer</a:t>
            </a:r>
            <a:r>
              <a:rPr lang="zh-CN" altLang="en-US" dirty="0"/>
              <a:t>）</a:t>
            </a:r>
            <a:endParaRPr lang="en-US" altLang="zh-CN" dirty="0"/>
          </a:p>
          <a:p>
            <a:pPr marL="457200" indent="-457200">
              <a:buFont typeface="Arial" panose="020B0604020202020204" pitchFamily="34" charset="0"/>
              <a:buChar char="•"/>
            </a:pPr>
            <a:r>
              <a:rPr lang="en-US" altLang="zh-CN" dirty="0"/>
              <a:t>1917 </a:t>
            </a:r>
            <a:r>
              <a:rPr lang="zh-CN" altLang="en-US" dirty="0"/>
              <a:t>美国</a:t>
            </a:r>
            <a:r>
              <a:rPr lang="en-US" altLang="zh-CN" dirty="0"/>
              <a:t>S. E. </a:t>
            </a:r>
            <a:r>
              <a:rPr lang="en-US" altLang="zh-CN" dirty="0" err="1"/>
              <a:t>Bilik</a:t>
            </a:r>
            <a:r>
              <a:rPr lang="en-US" altLang="zh-CN" dirty="0"/>
              <a:t> </a:t>
            </a:r>
            <a:r>
              <a:rPr lang="zh-CN" altLang="en-US" dirty="0"/>
              <a:t>医师编著</a:t>
            </a:r>
            <a:r>
              <a:rPr lang="en-US" altLang="zh-CN" dirty="0"/>
              <a:t>《The Trainer’s Bible》</a:t>
            </a:r>
          </a:p>
          <a:p>
            <a:pPr marL="457200" indent="-457200">
              <a:buFont typeface="Arial" panose="020B0604020202020204" pitchFamily="34" charset="0"/>
              <a:buChar char="•"/>
            </a:pPr>
            <a:r>
              <a:rPr lang="en-US" altLang="zh-CN" dirty="0"/>
              <a:t>1950s </a:t>
            </a:r>
            <a:r>
              <a:rPr lang="zh-CN" altLang="en-US" dirty="0"/>
              <a:t>美国运动防护师协会（</a:t>
            </a:r>
            <a:r>
              <a:rPr lang="en-US" altLang="zh-CN" dirty="0"/>
              <a:t>NATA</a:t>
            </a:r>
            <a:r>
              <a:rPr lang="zh-CN" altLang="en-US" dirty="0"/>
              <a:t>）成立</a:t>
            </a:r>
            <a:endParaRPr lang="en-US" altLang="zh-CN" dirty="0"/>
          </a:p>
          <a:p>
            <a:pPr marL="457200" indent="-457200">
              <a:buFont typeface="Arial" panose="020B0604020202020204" pitchFamily="34" charset="0"/>
              <a:buChar char="•"/>
            </a:pPr>
            <a:r>
              <a:rPr lang="en-US" altLang="zh-CN" dirty="0"/>
              <a:t>1954 </a:t>
            </a:r>
            <a:r>
              <a:rPr lang="zh-CN" altLang="en-US" dirty="0"/>
              <a:t>美国运动医学会</a:t>
            </a:r>
            <a:r>
              <a:rPr lang="en-US" altLang="zh-CN" dirty="0"/>
              <a:t>(ACSM)</a:t>
            </a:r>
            <a:r>
              <a:rPr lang="zh-CN" altLang="en-US" dirty="0"/>
              <a:t>成立</a:t>
            </a:r>
            <a:endParaRPr lang="en-US" altLang="zh-CN" dirty="0"/>
          </a:p>
          <a:p>
            <a:pPr marL="457200" indent="-457200">
              <a:buFont typeface="Arial" panose="020B0604020202020204" pitchFamily="34" charset="0"/>
              <a:buChar char="•"/>
            </a:pPr>
            <a:r>
              <a:rPr lang="en-US" altLang="zh-CN" dirty="0"/>
              <a:t>1958 </a:t>
            </a:r>
            <a:r>
              <a:rPr lang="zh-CN" altLang="en-US" dirty="0"/>
              <a:t>人民体育出版社出版苏联体育学院教科书</a:t>
            </a:r>
            <a:r>
              <a:rPr lang="en-US" altLang="zh-CN" dirty="0"/>
              <a:t>《</a:t>
            </a:r>
            <a:r>
              <a:rPr lang="zh-CN" altLang="en-US" dirty="0"/>
              <a:t>卫生学</a:t>
            </a:r>
            <a:r>
              <a:rPr lang="en-US" altLang="zh-CN" dirty="0"/>
              <a:t>》</a:t>
            </a:r>
            <a:r>
              <a:rPr lang="zh-CN" altLang="en-US" dirty="0"/>
              <a:t>：</a:t>
            </a:r>
            <a:endParaRPr lang="en-US" altLang="zh-CN" dirty="0"/>
          </a:p>
          <a:p>
            <a:pPr marL="457200" indent="-457200">
              <a:buFont typeface="Arial" panose="020B0604020202020204" pitchFamily="34" charset="0"/>
              <a:buChar char="•"/>
            </a:pPr>
            <a:r>
              <a:rPr lang="en-US" altLang="zh-CN" dirty="0"/>
              <a:t>1963 《</a:t>
            </a:r>
            <a:r>
              <a:rPr lang="zh-CN" altLang="en-US" dirty="0"/>
              <a:t>高等学校通用专业目录</a:t>
            </a:r>
            <a:r>
              <a:rPr lang="en-US" altLang="zh-CN" dirty="0"/>
              <a:t>》</a:t>
            </a:r>
            <a:r>
              <a:rPr lang="zh-CN" altLang="en-US" dirty="0"/>
              <a:t>运动保健（试办专业）</a:t>
            </a:r>
            <a:endParaRPr lang="en-US" altLang="zh-CN" dirty="0"/>
          </a:p>
          <a:p>
            <a:pPr marL="457200" indent="-457200">
              <a:buFont typeface="Arial" panose="020B0604020202020204" pitchFamily="34" charset="0"/>
              <a:buChar char="•"/>
            </a:pPr>
            <a:r>
              <a:rPr lang="en-US" altLang="zh-CN" dirty="0"/>
              <a:t>1965 </a:t>
            </a:r>
            <a:r>
              <a:rPr lang="zh-CN" altLang="en-US" dirty="0"/>
              <a:t>曲绵域等编著</a:t>
            </a:r>
            <a:r>
              <a:rPr lang="en-US" altLang="zh-CN" dirty="0"/>
              <a:t>《</a:t>
            </a:r>
            <a:r>
              <a:rPr lang="zh-CN" altLang="en-US" dirty="0"/>
              <a:t>实用运动医学</a:t>
            </a:r>
            <a:r>
              <a:rPr lang="en-US" altLang="zh-CN" dirty="0"/>
              <a:t>》</a:t>
            </a:r>
            <a:r>
              <a:rPr lang="zh-CN" altLang="en-US" dirty="0"/>
              <a:t>：运动保健、运动营养、运动创伤、医疗体育（运动疗法）</a:t>
            </a:r>
            <a:endParaRPr lang="en-US" altLang="zh-CN" dirty="0"/>
          </a:p>
          <a:p>
            <a:pPr marL="457200" indent="-457200">
              <a:buFont typeface="Arial" panose="020B0604020202020204" pitchFamily="34" charset="0"/>
              <a:buChar char="•"/>
            </a:pPr>
            <a:r>
              <a:rPr lang="en-US" altLang="zh-CN" dirty="0"/>
              <a:t>2007 Exercise is Medicine</a:t>
            </a:r>
          </a:p>
          <a:p>
            <a:pPr marL="457200" indent="-457200">
              <a:buFont typeface="Arial" panose="020B0604020202020204" pitchFamily="34" charset="0"/>
              <a:buChar char="•"/>
            </a:pPr>
            <a:r>
              <a:rPr lang="zh-CN" altLang="en-US" dirty="0"/>
              <a:t>体医融合早就开始，只是体卫部门隔阂、培养断裂</a:t>
            </a:r>
            <a:r>
              <a:rPr lang="en-US" altLang="zh-CN" dirty="0"/>
              <a:t>……</a:t>
            </a:r>
          </a:p>
          <a:p>
            <a:pPr marL="457200" indent="-457200">
              <a:buFont typeface="Arial" panose="020B0604020202020204" pitchFamily="34" charset="0"/>
              <a:buChar char="•"/>
            </a:pPr>
            <a:endParaRPr lang="zh-CN" altLang="en-US" dirty="0"/>
          </a:p>
        </p:txBody>
      </p:sp>
    </p:spTree>
    <p:extLst>
      <p:ext uri="{BB962C8B-B14F-4D97-AF65-F5344CB8AC3E}">
        <p14:creationId xmlns:p14="http://schemas.microsoft.com/office/powerpoint/2010/main" val="16135261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0FFCC46-F865-42A0-85BA-B428A01DC7CB}"/>
              </a:ext>
            </a:extLst>
          </p:cNvPr>
          <p:cNvSpPr>
            <a:spLocks noGrp="1"/>
          </p:cNvSpPr>
          <p:nvPr>
            <p:ph type="title"/>
          </p:nvPr>
        </p:nvSpPr>
        <p:spPr>
          <a:xfrm>
            <a:off x="1008380" y="351155"/>
            <a:ext cx="7886700" cy="1325563"/>
          </a:xfrm>
        </p:spPr>
        <p:txBody>
          <a:bodyPr vert="horz" wrap="square" lIns="68588" tIns="34294" rIns="68588" bIns="34294" anchor="ctr">
            <a:normAutofit/>
          </a:bodyPr>
          <a:lstStyle/>
          <a:p>
            <a:pPr algn="ctr"/>
            <a:r>
              <a:rPr lang="zh-TW" altLang="en-US" dirty="0">
                <a:latin typeface="黑体" panose="02010609060101010101" pitchFamily="49" charset="-122"/>
                <a:ea typeface="黑体" panose="02010609060101010101" pitchFamily="49" charset="-122"/>
                <a:sym typeface="+mn-ea"/>
              </a:rPr>
              <a:t>组织失常</a:t>
            </a:r>
            <a:r>
              <a:rPr lang="zh-CN" altLang="zh-TW" dirty="0">
                <a:latin typeface="黑体" panose="02010609060101010101" pitchFamily="49" charset="-122"/>
                <a:ea typeface="黑体" panose="02010609060101010101" pitchFamily="49" charset="-122"/>
                <a:sym typeface="+mn-ea"/>
              </a:rPr>
              <a:t>、</a:t>
            </a:r>
            <a:r>
              <a:rPr lang="zh-TW" altLang="en-US" dirty="0">
                <a:latin typeface="黑体" panose="02010609060101010101" pitchFamily="49" charset="-122"/>
                <a:ea typeface="黑体" panose="02010609060101010101" pitchFamily="49" charset="-122"/>
                <a:sym typeface="+mn-ea"/>
              </a:rPr>
              <a:t>代偿出现</a:t>
            </a:r>
            <a:r>
              <a:rPr lang="zh-CN" altLang="zh-TW" dirty="0">
                <a:latin typeface="黑体" panose="02010609060101010101" pitchFamily="49" charset="-122"/>
                <a:ea typeface="黑体" panose="02010609060101010101" pitchFamily="49" charset="-122"/>
                <a:sym typeface="+mn-ea"/>
              </a:rPr>
              <a:t>；</a:t>
            </a:r>
            <a:br>
              <a:rPr lang="zh-TW" altLang="en-US" kern="1200" dirty="0">
                <a:latin typeface="黑体" panose="02010609060101010101" pitchFamily="49" charset="-122"/>
                <a:ea typeface="黑体" panose="02010609060101010101" pitchFamily="49" charset="-122"/>
              </a:rPr>
            </a:br>
            <a:r>
              <a:rPr lang="zh-TW" altLang="en-US" dirty="0">
                <a:latin typeface="黑体" panose="02010609060101010101" pitchFamily="49" charset="-122"/>
                <a:ea typeface="黑体" panose="02010609060101010101" pitchFamily="49" charset="-122"/>
                <a:sym typeface="+mn-ea"/>
              </a:rPr>
              <a:t>结构失衡</a:t>
            </a:r>
            <a:r>
              <a:rPr lang="zh-CN" altLang="zh-TW" dirty="0">
                <a:latin typeface="黑体" panose="02010609060101010101" pitchFamily="49" charset="-122"/>
                <a:ea typeface="黑体" panose="02010609060101010101" pitchFamily="49" charset="-122"/>
                <a:sym typeface="+mn-ea"/>
              </a:rPr>
              <a:t>、</a:t>
            </a:r>
            <a:r>
              <a:rPr lang="zh-TW" altLang="en-US" dirty="0">
                <a:latin typeface="黑体" panose="02010609060101010101" pitchFamily="49" charset="-122"/>
                <a:ea typeface="黑体" panose="02010609060101010101" pitchFamily="49" charset="-122"/>
                <a:sym typeface="+mn-ea"/>
              </a:rPr>
              <a:t>发生病痛</a:t>
            </a:r>
            <a:r>
              <a:rPr lang="zh-CN" altLang="zh-TW" dirty="0">
                <a:latin typeface="黑体" panose="02010609060101010101" pitchFamily="49" charset="-122"/>
                <a:ea typeface="黑体" panose="02010609060101010101" pitchFamily="49" charset="-122"/>
                <a:sym typeface="+mn-ea"/>
              </a:rPr>
              <a:t>。</a:t>
            </a:r>
            <a:endParaRPr lang="en-US" altLang="zh-TW" kern="1200" dirty="0">
              <a:latin typeface="黑体" panose="02010609060101010101" pitchFamily="49" charset="-122"/>
              <a:ea typeface="黑体" panose="02010609060101010101" pitchFamily="49" charset="-122"/>
            </a:endParaRPr>
          </a:p>
        </p:txBody>
      </p:sp>
      <p:sp>
        <p:nvSpPr>
          <p:cNvPr id="5" name="Rectangle 3">
            <a:extLst>
              <a:ext uri="{FF2B5EF4-FFF2-40B4-BE49-F238E27FC236}">
                <a16:creationId xmlns:a16="http://schemas.microsoft.com/office/drawing/2014/main" id="{E5C7AAF9-C654-4B25-B42C-B2381C9BE23A}"/>
              </a:ext>
            </a:extLst>
          </p:cNvPr>
          <p:cNvSpPr>
            <a:spLocks noGrp="1"/>
          </p:cNvSpPr>
          <p:nvPr>
            <p:ph type="body" sz="half" idx="1"/>
          </p:nvPr>
        </p:nvSpPr>
        <p:spPr>
          <a:xfrm>
            <a:off x="709868" y="2057231"/>
            <a:ext cx="3029324" cy="3394891"/>
          </a:xfrm>
        </p:spPr>
        <p:txBody>
          <a:bodyPr vert="horz" wrap="square" lIns="68588" tIns="34294" rIns="68588" bIns="34294" anchor="t"/>
          <a:lstStyle/>
          <a:p>
            <a:r>
              <a:rPr lang="zh-CN" altLang="zh-TW" sz="2800" kern="1200" dirty="0">
                <a:latin typeface="微软雅黑" panose="020B0503020204020204" charset="-122"/>
                <a:ea typeface="微软雅黑" panose="020B0503020204020204" charset="-122"/>
              </a:rPr>
              <a:t>预防</a:t>
            </a:r>
          </a:p>
          <a:p>
            <a:pPr lvl="1"/>
            <a:r>
              <a:rPr lang="zh-CN" altLang="zh-TW" sz="2800" dirty="0">
                <a:solidFill>
                  <a:schemeClr val="bg1"/>
                </a:solidFill>
                <a:latin typeface="微软雅黑" panose="020B0503020204020204" charset="-122"/>
                <a:ea typeface="微软雅黑" panose="020B0503020204020204" charset="-122"/>
                <a:sym typeface="+mn-ea"/>
              </a:rPr>
              <a:t>腹式呼吸</a:t>
            </a:r>
          </a:p>
          <a:p>
            <a:pPr lvl="1"/>
            <a:r>
              <a:rPr lang="zh-CN" altLang="zh-TW" sz="2800" kern="1200" dirty="0">
                <a:solidFill>
                  <a:schemeClr val="bg1"/>
                </a:solidFill>
                <a:latin typeface="微软雅黑" panose="020B0503020204020204" charset="-122"/>
                <a:ea typeface="微软雅黑" panose="020B0503020204020204" charset="-122"/>
              </a:rPr>
              <a:t>动态热身</a:t>
            </a:r>
          </a:p>
          <a:p>
            <a:pPr lvl="1"/>
            <a:r>
              <a:rPr lang="zh-CN" altLang="zh-TW" sz="2800" kern="1200" dirty="0">
                <a:solidFill>
                  <a:schemeClr val="bg1"/>
                </a:solidFill>
                <a:latin typeface="微软雅黑" panose="020B0503020204020204" charset="-122"/>
                <a:ea typeface="微软雅黑" panose="020B0503020204020204" charset="-122"/>
              </a:rPr>
              <a:t>泡沫轴收操</a:t>
            </a:r>
          </a:p>
          <a:p>
            <a:pPr lvl="1"/>
            <a:r>
              <a:rPr lang="zh-CN" altLang="zh-TW" sz="2800" kern="1200" dirty="0">
                <a:solidFill>
                  <a:schemeClr val="bg1"/>
                </a:solidFill>
                <a:latin typeface="微软雅黑" panose="020B0503020204020204" charset="-122"/>
                <a:ea typeface="微软雅黑" panose="020B0503020204020204" charset="-122"/>
              </a:rPr>
              <a:t>静态拉伸</a:t>
            </a:r>
          </a:p>
          <a:p>
            <a:pPr lvl="1"/>
            <a:r>
              <a:rPr lang="zh-CN" altLang="zh-TW" sz="2800" kern="1200" dirty="0">
                <a:solidFill>
                  <a:schemeClr val="bg1"/>
                </a:solidFill>
                <a:latin typeface="微软雅黑" panose="020B0503020204020204" charset="-122"/>
                <a:ea typeface="微软雅黑" panose="020B0503020204020204" charset="-122"/>
              </a:rPr>
              <a:t>指针点压</a:t>
            </a:r>
          </a:p>
          <a:p>
            <a:pPr lvl="1"/>
            <a:endParaRPr lang="zh-CN" altLang="zh-TW" sz="2800" kern="1200" dirty="0">
              <a:solidFill>
                <a:schemeClr val="bg1"/>
              </a:solidFill>
              <a:latin typeface="微软雅黑" panose="020B0503020204020204" charset="-122"/>
              <a:ea typeface="微软雅黑" panose="020B0503020204020204" charset="-122"/>
            </a:endParaRPr>
          </a:p>
          <a:p>
            <a:pPr lvl="1"/>
            <a:endParaRPr lang="en-US" altLang="zh-TW" sz="2400" kern="1200">
              <a:solidFill>
                <a:schemeClr val="bg1"/>
              </a:solidFill>
              <a:latin typeface="黑体" panose="02010609060101010101" pitchFamily="49" charset="-122"/>
              <a:ea typeface="黑体" panose="02010609060101010101" pitchFamily="49" charset="-122"/>
            </a:endParaRPr>
          </a:p>
        </p:txBody>
      </p:sp>
      <p:sp>
        <p:nvSpPr>
          <p:cNvPr id="6" name="Rectangle 4">
            <a:extLst>
              <a:ext uri="{FF2B5EF4-FFF2-40B4-BE49-F238E27FC236}">
                <a16:creationId xmlns:a16="http://schemas.microsoft.com/office/drawing/2014/main" id="{79780DDF-FBC6-4622-BBED-D0157D928F9C}"/>
              </a:ext>
            </a:extLst>
          </p:cNvPr>
          <p:cNvSpPr txBox="1">
            <a:spLocks/>
          </p:cNvSpPr>
          <p:nvPr/>
        </p:nvSpPr>
        <p:spPr>
          <a:xfrm>
            <a:off x="3253112" y="2057231"/>
            <a:ext cx="3029324" cy="3394891"/>
          </a:xfrm>
          <a:prstGeom prst="rect">
            <a:avLst/>
          </a:prstGeom>
        </p:spPr>
        <p:txBody>
          <a:bodyPr vert="horz" wrap="square" lIns="68588" tIns="34294" rIns="68588" bIns="34294"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zh-TW" altLang="en-US">
                <a:solidFill>
                  <a:schemeClr val="bg1"/>
                </a:solidFill>
                <a:latin typeface="微软雅黑" panose="020B0503020204020204" charset="-122"/>
                <a:ea typeface="微软雅黑" panose="020B0503020204020204" charset="-122"/>
              </a:rPr>
              <a:t>处理</a:t>
            </a:r>
          </a:p>
          <a:p>
            <a:pPr lvl="1" fontAlgn="auto">
              <a:spcAft>
                <a:spcPts val="0"/>
              </a:spcAft>
            </a:pPr>
            <a:r>
              <a:rPr lang="zh-TW" altLang="en-US" sz="2800">
                <a:solidFill>
                  <a:schemeClr val="bg1"/>
                </a:solidFill>
                <a:latin typeface="微软雅黑" panose="020B0503020204020204" charset="-122"/>
                <a:ea typeface="微软雅黑" panose="020B0503020204020204" charset="-122"/>
              </a:rPr>
              <a:t>找出关键因素</a:t>
            </a:r>
          </a:p>
          <a:p>
            <a:pPr lvl="1" fontAlgn="auto">
              <a:spcAft>
                <a:spcPts val="0"/>
              </a:spcAft>
            </a:pPr>
            <a:r>
              <a:rPr lang="zh-TW" altLang="en-US" sz="2800">
                <a:solidFill>
                  <a:schemeClr val="bg1"/>
                </a:solidFill>
                <a:latin typeface="微软雅黑" panose="020B0503020204020204" charset="-122"/>
                <a:ea typeface="微软雅黑" panose="020B0503020204020204" charset="-122"/>
              </a:rPr>
              <a:t>打破恶性循环</a:t>
            </a:r>
          </a:p>
          <a:p>
            <a:pPr lvl="1" fontAlgn="auto">
              <a:spcAft>
                <a:spcPts val="0"/>
              </a:spcAft>
            </a:pPr>
            <a:r>
              <a:rPr lang="zh-TW" altLang="en-US" sz="2800">
                <a:solidFill>
                  <a:schemeClr val="bg1"/>
                </a:solidFill>
                <a:latin typeface="微软雅黑" panose="020B0503020204020204" charset="-122"/>
                <a:ea typeface="微软雅黑" panose="020B0503020204020204" charset="-122"/>
              </a:rPr>
              <a:t>改善肌肉状态</a:t>
            </a:r>
          </a:p>
          <a:p>
            <a:pPr lvl="2" fontAlgn="auto">
              <a:spcAft>
                <a:spcPts val="0"/>
              </a:spcAft>
            </a:pPr>
            <a:r>
              <a:rPr lang="zh-TW" altLang="en-US" sz="2800">
                <a:solidFill>
                  <a:schemeClr val="bg1"/>
                </a:solidFill>
                <a:latin typeface="微软雅黑" panose="020B0503020204020204" charset="-122"/>
                <a:ea typeface="微软雅黑" panose="020B0503020204020204" charset="-122"/>
              </a:rPr>
              <a:t>肌肉条索</a:t>
            </a:r>
          </a:p>
          <a:p>
            <a:pPr lvl="2" fontAlgn="auto">
              <a:spcAft>
                <a:spcPts val="0"/>
              </a:spcAft>
            </a:pPr>
            <a:r>
              <a:rPr lang="zh-TW" altLang="en-US" sz="2800">
                <a:solidFill>
                  <a:schemeClr val="bg1"/>
                </a:solidFill>
                <a:latin typeface="微软雅黑" panose="020B0503020204020204" charset="-122"/>
                <a:ea typeface="微软雅黑" panose="020B0503020204020204" charset="-122"/>
              </a:rPr>
              <a:t>柔韧性</a:t>
            </a:r>
          </a:p>
          <a:p>
            <a:pPr lvl="2" fontAlgn="auto">
              <a:spcAft>
                <a:spcPts val="0"/>
              </a:spcAft>
            </a:pPr>
            <a:r>
              <a:rPr lang="zh-TW" altLang="en-US" sz="2800">
                <a:solidFill>
                  <a:schemeClr val="bg1"/>
                </a:solidFill>
                <a:latin typeface="微软雅黑" panose="020B0503020204020204" charset="-122"/>
                <a:ea typeface="微软雅黑" panose="020B0503020204020204" charset="-122"/>
              </a:rPr>
              <a:t>肌力</a:t>
            </a:r>
          </a:p>
          <a:p>
            <a:pPr fontAlgn="auto">
              <a:spcAft>
                <a:spcPts val="0"/>
              </a:spcAft>
            </a:pPr>
            <a:endParaRPr lang="zh-TW" altLang="en-US" dirty="0">
              <a:solidFill>
                <a:schemeClr val="bg1"/>
              </a:solidFill>
              <a:latin typeface="黑体" panose="02010609060101010101" pitchFamily="49" charset="-122"/>
              <a:ea typeface="黑体" panose="02010609060101010101" pitchFamily="49" charset="-122"/>
            </a:endParaRPr>
          </a:p>
        </p:txBody>
      </p:sp>
      <p:pic>
        <p:nvPicPr>
          <p:cNvPr id="7" name="图片 6" descr="达芬奇人体">
            <a:extLst>
              <a:ext uri="{FF2B5EF4-FFF2-40B4-BE49-F238E27FC236}">
                <a16:creationId xmlns:a16="http://schemas.microsoft.com/office/drawing/2014/main" id="{BE1D4FF1-8CB3-4116-8B3F-269AD5EC490B}"/>
              </a:ext>
            </a:extLst>
          </p:cNvPr>
          <p:cNvPicPr>
            <a:picLocks noChangeAspect="1"/>
          </p:cNvPicPr>
          <p:nvPr/>
        </p:nvPicPr>
        <p:blipFill>
          <a:blip r:embed="rId2"/>
          <a:stretch>
            <a:fillRect/>
          </a:stretch>
        </p:blipFill>
        <p:spPr>
          <a:xfrm>
            <a:off x="6470015" y="2135823"/>
            <a:ext cx="2620010" cy="2586990"/>
          </a:xfrm>
          <a:prstGeom prst="rect">
            <a:avLst/>
          </a:prstGeom>
          <a:noFill/>
          <a:ln w="9525">
            <a:noFill/>
          </a:ln>
        </p:spPr>
      </p:pic>
      <p:sp>
        <p:nvSpPr>
          <p:cNvPr id="8" name="文本框 7">
            <a:extLst>
              <a:ext uri="{FF2B5EF4-FFF2-40B4-BE49-F238E27FC236}">
                <a16:creationId xmlns:a16="http://schemas.microsoft.com/office/drawing/2014/main" id="{FEF4C396-195B-499D-AB94-8DC7076F8B48}"/>
              </a:ext>
            </a:extLst>
          </p:cNvPr>
          <p:cNvSpPr txBox="1"/>
          <p:nvPr/>
        </p:nvSpPr>
        <p:spPr>
          <a:xfrm>
            <a:off x="6316980" y="4811713"/>
            <a:ext cx="2621280" cy="1076325"/>
          </a:xfrm>
          <a:prstGeom prst="rect">
            <a:avLst/>
          </a:prstGeom>
          <a:noFill/>
        </p:spPr>
        <p:txBody>
          <a:bodyPr wrap="square" rtlCol="0" anchor="t">
            <a:spAutoFit/>
          </a:bodyPr>
          <a:lstStyle/>
          <a:p>
            <a:pPr lvl="0"/>
            <a:r>
              <a:rPr lang="zh-CN" altLang="zh-TW" sz="3200" dirty="0">
                <a:solidFill>
                  <a:schemeClr val="bg1"/>
                </a:solidFill>
                <a:latin typeface="黑体" panose="02010609060101010101" pitchFamily="49" charset="-122"/>
                <a:ea typeface="黑体" panose="02010609060101010101" pitchFamily="49" charset="-122"/>
                <a:sym typeface="+mn-ea"/>
              </a:rPr>
              <a:t>先松肌肉再练</a:t>
            </a:r>
          </a:p>
          <a:p>
            <a:pPr lvl="0"/>
            <a:r>
              <a:rPr lang="zh-TW" altLang="en-US" sz="3200" dirty="0">
                <a:solidFill>
                  <a:schemeClr val="bg1"/>
                </a:solidFill>
                <a:latin typeface="黑体" panose="02010609060101010101" pitchFamily="49" charset="-122"/>
                <a:ea typeface="黑体" panose="02010609060101010101" pitchFamily="49" charset="-122"/>
                <a:sym typeface="+mn-ea"/>
              </a:rPr>
              <a:t>促进</a:t>
            </a:r>
            <a:r>
              <a:rPr lang="zh-CN" altLang="zh-TW" sz="3200" dirty="0">
                <a:solidFill>
                  <a:schemeClr val="bg1"/>
                </a:solidFill>
                <a:latin typeface="黑体" panose="02010609060101010101" pitchFamily="49" charset="-122"/>
                <a:ea typeface="黑体" panose="02010609060101010101" pitchFamily="49" charset="-122"/>
                <a:sym typeface="+mn-ea"/>
              </a:rPr>
              <a:t>各种</a:t>
            </a:r>
            <a:r>
              <a:rPr lang="zh-TW" altLang="en-US" sz="3200" dirty="0">
                <a:solidFill>
                  <a:schemeClr val="bg1"/>
                </a:solidFill>
                <a:latin typeface="黑体" panose="02010609060101010101" pitchFamily="49" charset="-122"/>
                <a:ea typeface="黑体" panose="02010609060101010101" pitchFamily="49" charset="-122"/>
                <a:sym typeface="+mn-ea"/>
              </a:rPr>
              <a:t>平衡</a:t>
            </a:r>
            <a:endParaRPr lang="zh-CN" altLang="en-US" sz="3200">
              <a:solidFill>
                <a:schemeClr val="bg1"/>
              </a:solidFill>
            </a:endParaRPr>
          </a:p>
        </p:txBody>
      </p:sp>
    </p:spTree>
    <p:extLst>
      <p:ext uri="{BB962C8B-B14F-4D97-AF65-F5344CB8AC3E}">
        <p14:creationId xmlns:p14="http://schemas.microsoft.com/office/powerpoint/2010/main" val="1384707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076DB9-0F00-49EE-A6FC-50977A696E27}"/>
              </a:ext>
            </a:extLst>
          </p:cNvPr>
          <p:cNvSpPr>
            <a:spLocks noGrp="1"/>
          </p:cNvSpPr>
          <p:nvPr>
            <p:ph type="title"/>
          </p:nvPr>
        </p:nvSpPr>
        <p:spPr/>
        <p:txBody>
          <a:bodyPr/>
          <a:lstStyle/>
          <a:p>
            <a:r>
              <a:rPr lang="zh-CN" altLang="en-US" dirty="0"/>
              <a:t>动作筛查</a:t>
            </a:r>
          </a:p>
        </p:txBody>
      </p:sp>
      <p:sp>
        <p:nvSpPr>
          <p:cNvPr id="3" name="文本占位符 2">
            <a:extLst>
              <a:ext uri="{FF2B5EF4-FFF2-40B4-BE49-F238E27FC236}">
                <a16:creationId xmlns:a16="http://schemas.microsoft.com/office/drawing/2014/main" id="{1B9B7F67-AB16-45B4-B989-0F21B5196169}"/>
              </a:ext>
            </a:extLst>
          </p:cNvPr>
          <p:cNvSpPr>
            <a:spLocks noGrp="1"/>
          </p:cNvSpPr>
          <p:nvPr>
            <p:ph type="body" idx="1"/>
          </p:nvPr>
        </p:nvSpPr>
        <p:spPr>
          <a:xfrm>
            <a:off x="838200" y="1925358"/>
            <a:ext cx="3004258" cy="4589050"/>
          </a:xfrm>
        </p:spPr>
        <p:txBody>
          <a:bodyPr/>
          <a:lstStyle/>
          <a:p>
            <a:r>
              <a:rPr lang="zh-CN" altLang="en-US" dirty="0"/>
              <a:t>骨科动作筛查</a:t>
            </a:r>
            <a:endParaRPr lang="en-US" altLang="zh-CN" dirty="0"/>
          </a:p>
          <a:p>
            <a:r>
              <a:rPr lang="en-US" altLang="zh-CN" dirty="0"/>
              <a:t>FMS</a:t>
            </a:r>
          </a:p>
          <a:p>
            <a:r>
              <a:rPr lang="en-US" altLang="zh-CN" dirty="0" err="1"/>
              <a:t>YBT</a:t>
            </a:r>
            <a:endParaRPr lang="en-US" altLang="zh-CN" dirty="0"/>
          </a:p>
          <a:p>
            <a:r>
              <a:rPr lang="en-US" altLang="zh-CN" dirty="0"/>
              <a:t>BESS</a:t>
            </a:r>
          </a:p>
          <a:p>
            <a:r>
              <a:rPr lang="en-US" altLang="zh-CN" dirty="0"/>
              <a:t>LESS</a:t>
            </a:r>
          </a:p>
          <a:p>
            <a:r>
              <a:rPr lang="en-US" altLang="zh-CN" dirty="0" err="1"/>
              <a:t>FSMA</a:t>
            </a:r>
            <a:endParaRPr lang="en-US" altLang="zh-CN" dirty="0"/>
          </a:p>
          <a:p>
            <a:r>
              <a:rPr lang="zh-CN" altLang="en-US" dirty="0"/>
              <a:t>骨科评估</a:t>
            </a:r>
          </a:p>
        </p:txBody>
      </p:sp>
      <p:pic>
        <p:nvPicPr>
          <p:cNvPr id="4" name="Picture 3" descr="man">
            <a:extLst>
              <a:ext uri="{FF2B5EF4-FFF2-40B4-BE49-F238E27FC236}">
                <a16:creationId xmlns:a16="http://schemas.microsoft.com/office/drawing/2014/main" id="{A3AB63B0-31FC-4867-8687-07DC8A43ED73}"/>
              </a:ext>
            </a:extLst>
          </p:cNvPr>
          <p:cNvPicPr>
            <a:picLocks noChangeAspect="1"/>
          </p:cNvPicPr>
          <p:nvPr/>
        </p:nvPicPr>
        <p:blipFill>
          <a:blip r:embed="rId2"/>
          <a:stretch>
            <a:fillRect/>
          </a:stretch>
        </p:blipFill>
        <p:spPr>
          <a:xfrm>
            <a:off x="5427323" y="2738822"/>
            <a:ext cx="1495425" cy="2028825"/>
          </a:xfrm>
          <a:prstGeom prst="rect">
            <a:avLst/>
          </a:prstGeom>
        </p:spPr>
      </p:pic>
      <p:grpSp>
        <p:nvGrpSpPr>
          <p:cNvPr id="5" name="Group 4">
            <a:extLst>
              <a:ext uri="{FF2B5EF4-FFF2-40B4-BE49-F238E27FC236}">
                <a16:creationId xmlns:a16="http://schemas.microsoft.com/office/drawing/2014/main" id="{FA4E1C8D-DF68-40FF-9637-0C68C37D1E4F}"/>
              </a:ext>
            </a:extLst>
          </p:cNvPr>
          <p:cNvGrpSpPr/>
          <p:nvPr/>
        </p:nvGrpSpPr>
        <p:grpSpPr>
          <a:xfrm>
            <a:off x="5255283" y="3721552"/>
            <a:ext cx="1620641" cy="1723047"/>
            <a:chOff x="2562" y="2614"/>
            <a:chExt cx="1361" cy="1447"/>
          </a:xfrm>
        </p:grpSpPr>
        <p:sp>
          <p:nvSpPr>
            <p:cNvPr id="6" name="AutoShape 5">
              <a:extLst>
                <a:ext uri="{FF2B5EF4-FFF2-40B4-BE49-F238E27FC236}">
                  <a16:creationId xmlns:a16="http://schemas.microsoft.com/office/drawing/2014/main" id="{D8FCF67E-86F1-443C-88EA-0802800331CF}"/>
                </a:ext>
              </a:extLst>
            </p:cNvPr>
            <p:cNvSpPr/>
            <p:nvPr/>
          </p:nvSpPr>
          <p:spPr>
            <a:xfrm rot="5900399">
              <a:off x="2562" y="2701"/>
              <a:ext cx="1360" cy="1360"/>
            </a:xfrm>
            <a:custGeom>
              <a:avLst/>
              <a:gdLst>
                <a:gd name="txL" fmla="*/ 3161 w 21600"/>
                <a:gd name="txT" fmla="*/ 3161 h 21600"/>
                <a:gd name="txR" fmla="*/ 18439 w 21600"/>
                <a:gd name="txB" fmla="*/ 18439 h 21600"/>
              </a:gdLst>
              <a:ahLst/>
              <a:cxnLst>
                <a:cxn ang="0">
                  <a:pos x="78" y="19"/>
                </a:cxn>
                <a:cxn ang="0">
                  <a:pos x="55" y="13"/>
                </a:cxn>
                <a:cxn ang="0">
                  <a:pos x="61" y="31"/>
                </a:cxn>
                <a:cxn ang="0">
                  <a:pos x="96" y="43"/>
                </a:cxn>
                <a:cxn ang="0">
                  <a:pos x="75" y="64"/>
                </a:cxn>
                <a:cxn ang="0">
                  <a:pos x="54" y="43"/>
                </a:cxn>
              </a:cxnLst>
              <a:rect l="txL" t="txT" r="txR" b="txB"/>
              <a:pathLst>
                <a:path w="21600" h="21600">
                  <a:moveTo>
                    <a:pt x="16200" y="10800"/>
                  </a:moveTo>
                  <a:cubicBezTo>
                    <a:pt x="16200" y="8593"/>
                    <a:pt x="14857" y="6608"/>
                    <a:pt x="12808" y="5787"/>
                  </a:cubicBezTo>
                  <a:lnTo>
                    <a:pt x="14817" y="775"/>
                  </a:lnTo>
                  <a:cubicBezTo>
                    <a:pt x="18914" y="2416"/>
                    <a:pt x="21599" y="6386"/>
                    <a:pt x="21600" y="10799"/>
                  </a:cubicBezTo>
                  <a:lnTo>
                    <a:pt x="21600" y="10800"/>
                  </a:lnTo>
                  <a:lnTo>
                    <a:pt x="24300" y="10800"/>
                  </a:lnTo>
                  <a:lnTo>
                    <a:pt x="18900" y="16200"/>
                  </a:lnTo>
                  <a:lnTo>
                    <a:pt x="13500" y="10800"/>
                  </a:lnTo>
                  <a:lnTo>
                    <a:pt x="16200" y="10800"/>
                  </a:lnTo>
                  <a:close/>
                </a:path>
              </a:pathLst>
            </a:custGeom>
            <a:gradFill rotWithShape="1">
              <a:gsLst>
                <a:gs pos="0">
                  <a:schemeClr val="folHlink"/>
                </a:gs>
                <a:gs pos="100000">
                  <a:schemeClr val="accent1"/>
                </a:gs>
              </a:gsLst>
              <a:lin ang="0" scaled="1"/>
              <a:tileRect/>
            </a:gradFill>
            <a:ln w="9525">
              <a:noFill/>
            </a:ln>
          </p:spPr>
          <p:txBody>
            <a:bodyPr wrap="none" anchor="ctr"/>
            <a:lstStyle/>
            <a:p>
              <a:pPr lvl="0" eaLnBrk="1" hangingPunct="1"/>
              <a:endParaRPr lang="zh-TW" altLang="en-US" sz="1350" dirty="0">
                <a:solidFill>
                  <a:schemeClr val="bg1"/>
                </a:solidFill>
                <a:latin typeface="Arial" panose="020B0604020202020204" pitchFamily="34" charset="0"/>
                <a:ea typeface="黑体" panose="02010609060101010101" pitchFamily="49" charset="-122"/>
              </a:endParaRPr>
            </a:p>
          </p:txBody>
        </p:sp>
        <p:sp>
          <p:nvSpPr>
            <p:cNvPr id="7" name="AutoShape 6">
              <a:extLst>
                <a:ext uri="{FF2B5EF4-FFF2-40B4-BE49-F238E27FC236}">
                  <a16:creationId xmlns:a16="http://schemas.microsoft.com/office/drawing/2014/main" id="{34575CFA-01DF-4D6F-ACD0-8EB5DD7587EA}"/>
                </a:ext>
              </a:extLst>
            </p:cNvPr>
            <p:cNvSpPr/>
            <p:nvPr/>
          </p:nvSpPr>
          <p:spPr>
            <a:xfrm rot="5900399">
              <a:off x="2563" y="2614"/>
              <a:ext cx="1360" cy="1360"/>
            </a:xfrm>
            <a:custGeom>
              <a:avLst/>
              <a:gdLst>
                <a:gd name="txL" fmla="*/ 3161 w 21600"/>
                <a:gd name="txT" fmla="*/ 3161 h 21600"/>
                <a:gd name="txR" fmla="*/ 18439 w 21600"/>
                <a:gd name="txB" fmla="*/ 18439 h 21600"/>
              </a:gdLst>
              <a:ahLst/>
              <a:cxnLst>
                <a:cxn ang="0">
                  <a:pos x="78" y="19"/>
                </a:cxn>
                <a:cxn ang="0">
                  <a:pos x="55" y="13"/>
                </a:cxn>
                <a:cxn ang="0">
                  <a:pos x="61" y="31"/>
                </a:cxn>
                <a:cxn ang="0">
                  <a:pos x="96" y="43"/>
                </a:cxn>
                <a:cxn ang="0">
                  <a:pos x="75" y="64"/>
                </a:cxn>
                <a:cxn ang="0">
                  <a:pos x="54" y="43"/>
                </a:cxn>
              </a:cxnLst>
              <a:rect l="txL" t="txT" r="txR" b="txB"/>
              <a:pathLst>
                <a:path w="21600" h="21600">
                  <a:moveTo>
                    <a:pt x="16200" y="10800"/>
                  </a:moveTo>
                  <a:cubicBezTo>
                    <a:pt x="16200" y="8593"/>
                    <a:pt x="14857" y="6608"/>
                    <a:pt x="12808" y="5787"/>
                  </a:cubicBezTo>
                  <a:lnTo>
                    <a:pt x="14817" y="775"/>
                  </a:lnTo>
                  <a:cubicBezTo>
                    <a:pt x="18914" y="2416"/>
                    <a:pt x="21599" y="6386"/>
                    <a:pt x="21600" y="10799"/>
                  </a:cubicBezTo>
                  <a:lnTo>
                    <a:pt x="21600" y="10800"/>
                  </a:lnTo>
                  <a:lnTo>
                    <a:pt x="24300" y="10800"/>
                  </a:lnTo>
                  <a:lnTo>
                    <a:pt x="18900" y="16200"/>
                  </a:lnTo>
                  <a:lnTo>
                    <a:pt x="13500" y="10800"/>
                  </a:lnTo>
                  <a:lnTo>
                    <a:pt x="16200" y="10800"/>
                  </a:lnTo>
                  <a:close/>
                </a:path>
              </a:pathLst>
            </a:custGeom>
            <a:gradFill rotWithShape="1">
              <a:gsLst>
                <a:gs pos="0">
                  <a:schemeClr val="accent1"/>
                </a:gs>
                <a:gs pos="100000">
                  <a:schemeClr val="folHlink"/>
                </a:gs>
              </a:gsLst>
              <a:lin ang="5400000" scaled="1"/>
              <a:tileRect/>
            </a:gradFill>
            <a:ln w="9525" cap="flat" cmpd="sng">
              <a:solidFill>
                <a:schemeClr val="hlink"/>
              </a:solidFill>
              <a:prstDash val="solid"/>
              <a:miter/>
              <a:headEnd type="none" w="med" len="med"/>
              <a:tailEnd type="none" w="med" len="med"/>
            </a:ln>
          </p:spPr>
          <p:txBody>
            <a:bodyPr wrap="none" anchor="ctr"/>
            <a:lstStyle/>
            <a:p>
              <a:pPr lvl="0" eaLnBrk="1" hangingPunct="1"/>
              <a:endParaRPr lang="zh-TW" altLang="en-US" sz="1350" dirty="0">
                <a:solidFill>
                  <a:schemeClr val="bg1"/>
                </a:solidFill>
                <a:latin typeface="Arial" panose="020B0604020202020204" pitchFamily="34" charset="0"/>
                <a:ea typeface="黑体" panose="02010609060101010101" pitchFamily="49" charset="-122"/>
              </a:endParaRPr>
            </a:p>
          </p:txBody>
        </p:sp>
      </p:grpSp>
      <p:grpSp>
        <p:nvGrpSpPr>
          <p:cNvPr id="8" name="Group 7">
            <a:extLst>
              <a:ext uri="{FF2B5EF4-FFF2-40B4-BE49-F238E27FC236}">
                <a16:creationId xmlns:a16="http://schemas.microsoft.com/office/drawing/2014/main" id="{CA7ED317-8C51-47DC-B1D6-94E9E8588677}"/>
              </a:ext>
            </a:extLst>
          </p:cNvPr>
          <p:cNvGrpSpPr/>
          <p:nvPr/>
        </p:nvGrpSpPr>
        <p:grpSpPr>
          <a:xfrm>
            <a:off x="4175253" y="2640331"/>
            <a:ext cx="1727810" cy="1619450"/>
            <a:chOff x="1655" y="1616"/>
            <a:chExt cx="1451" cy="1360"/>
          </a:xfrm>
        </p:grpSpPr>
        <p:sp>
          <p:nvSpPr>
            <p:cNvPr id="9" name="AutoShape 8">
              <a:extLst>
                <a:ext uri="{FF2B5EF4-FFF2-40B4-BE49-F238E27FC236}">
                  <a16:creationId xmlns:a16="http://schemas.microsoft.com/office/drawing/2014/main" id="{9563B069-508B-42E4-8376-CF52B70602F4}"/>
                </a:ext>
              </a:extLst>
            </p:cNvPr>
            <p:cNvSpPr/>
            <p:nvPr/>
          </p:nvSpPr>
          <p:spPr>
            <a:xfrm rot="-10297928">
              <a:off x="1655" y="1616"/>
              <a:ext cx="1360" cy="1360"/>
            </a:xfrm>
            <a:custGeom>
              <a:avLst/>
              <a:gdLst>
                <a:gd name="txL" fmla="*/ 3161 w 21600"/>
                <a:gd name="txT" fmla="*/ 3161 h 21600"/>
                <a:gd name="txR" fmla="*/ 18439 w 21600"/>
                <a:gd name="txB" fmla="*/ 18439 h 21600"/>
              </a:gdLst>
              <a:ahLst/>
              <a:cxnLst>
                <a:cxn ang="0">
                  <a:pos x="78" y="19"/>
                </a:cxn>
                <a:cxn ang="0">
                  <a:pos x="55" y="13"/>
                </a:cxn>
                <a:cxn ang="0">
                  <a:pos x="61" y="31"/>
                </a:cxn>
                <a:cxn ang="0">
                  <a:pos x="96" y="43"/>
                </a:cxn>
                <a:cxn ang="0">
                  <a:pos x="75" y="64"/>
                </a:cxn>
                <a:cxn ang="0">
                  <a:pos x="54" y="43"/>
                </a:cxn>
              </a:cxnLst>
              <a:rect l="txL" t="txT" r="txR" b="txB"/>
              <a:pathLst>
                <a:path w="21600" h="21600">
                  <a:moveTo>
                    <a:pt x="16200" y="10800"/>
                  </a:moveTo>
                  <a:cubicBezTo>
                    <a:pt x="16200" y="8593"/>
                    <a:pt x="14857" y="6608"/>
                    <a:pt x="12808" y="5787"/>
                  </a:cubicBezTo>
                  <a:lnTo>
                    <a:pt x="14817" y="775"/>
                  </a:lnTo>
                  <a:cubicBezTo>
                    <a:pt x="18914" y="2416"/>
                    <a:pt x="21599" y="6386"/>
                    <a:pt x="21600" y="10799"/>
                  </a:cubicBezTo>
                  <a:lnTo>
                    <a:pt x="21600" y="10800"/>
                  </a:lnTo>
                  <a:lnTo>
                    <a:pt x="24300" y="10800"/>
                  </a:lnTo>
                  <a:lnTo>
                    <a:pt x="18900" y="16200"/>
                  </a:lnTo>
                  <a:lnTo>
                    <a:pt x="13500" y="10800"/>
                  </a:lnTo>
                  <a:lnTo>
                    <a:pt x="16200" y="10800"/>
                  </a:lnTo>
                  <a:close/>
                </a:path>
              </a:pathLst>
            </a:custGeom>
            <a:solidFill>
              <a:schemeClr val="folHlink"/>
            </a:solidFill>
            <a:ln w="9525">
              <a:noFill/>
            </a:ln>
          </p:spPr>
          <p:txBody>
            <a:bodyPr wrap="none" anchor="ctr"/>
            <a:lstStyle/>
            <a:p>
              <a:pPr lvl="0" eaLnBrk="1" hangingPunct="1"/>
              <a:endParaRPr lang="zh-TW" altLang="en-US" sz="1350" dirty="0">
                <a:solidFill>
                  <a:schemeClr val="bg1"/>
                </a:solidFill>
                <a:latin typeface="Arial" panose="020B0604020202020204" pitchFamily="34" charset="0"/>
                <a:ea typeface="黑体" panose="02010609060101010101" pitchFamily="49" charset="-122"/>
              </a:endParaRPr>
            </a:p>
          </p:txBody>
        </p:sp>
        <p:sp>
          <p:nvSpPr>
            <p:cNvPr id="10" name="AutoShape 9">
              <a:extLst>
                <a:ext uri="{FF2B5EF4-FFF2-40B4-BE49-F238E27FC236}">
                  <a16:creationId xmlns:a16="http://schemas.microsoft.com/office/drawing/2014/main" id="{22D991E1-3866-45D7-8353-EBF5F61913A7}"/>
                </a:ext>
              </a:extLst>
            </p:cNvPr>
            <p:cNvSpPr/>
            <p:nvPr/>
          </p:nvSpPr>
          <p:spPr>
            <a:xfrm rot="-10297928">
              <a:off x="1746" y="1616"/>
              <a:ext cx="1360" cy="1360"/>
            </a:xfrm>
            <a:custGeom>
              <a:avLst/>
              <a:gdLst>
                <a:gd name="txL" fmla="*/ 3161 w 21600"/>
                <a:gd name="txT" fmla="*/ 3161 h 21600"/>
                <a:gd name="txR" fmla="*/ 18439 w 21600"/>
                <a:gd name="txB" fmla="*/ 18439 h 21600"/>
              </a:gdLst>
              <a:ahLst/>
              <a:cxnLst>
                <a:cxn ang="0">
                  <a:pos x="78" y="19"/>
                </a:cxn>
                <a:cxn ang="0">
                  <a:pos x="55" y="13"/>
                </a:cxn>
                <a:cxn ang="0">
                  <a:pos x="61" y="31"/>
                </a:cxn>
                <a:cxn ang="0">
                  <a:pos x="96" y="43"/>
                </a:cxn>
                <a:cxn ang="0">
                  <a:pos x="75" y="64"/>
                </a:cxn>
                <a:cxn ang="0">
                  <a:pos x="54" y="43"/>
                </a:cxn>
              </a:cxnLst>
              <a:rect l="txL" t="txT" r="txR" b="txB"/>
              <a:pathLst>
                <a:path w="21600" h="21600">
                  <a:moveTo>
                    <a:pt x="16200" y="10800"/>
                  </a:moveTo>
                  <a:cubicBezTo>
                    <a:pt x="16200" y="8593"/>
                    <a:pt x="14857" y="6608"/>
                    <a:pt x="12808" y="5787"/>
                  </a:cubicBezTo>
                  <a:lnTo>
                    <a:pt x="14817" y="775"/>
                  </a:lnTo>
                  <a:cubicBezTo>
                    <a:pt x="18914" y="2416"/>
                    <a:pt x="21599" y="6386"/>
                    <a:pt x="21600" y="10799"/>
                  </a:cubicBezTo>
                  <a:lnTo>
                    <a:pt x="21600" y="10800"/>
                  </a:lnTo>
                  <a:lnTo>
                    <a:pt x="24300" y="10800"/>
                  </a:lnTo>
                  <a:lnTo>
                    <a:pt x="18900" y="16200"/>
                  </a:lnTo>
                  <a:lnTo>
                    <a:pt x="13500" y="10800"/>
                  </a:lnTo>
                  <a:lnTo>
                    <a:pt x="16200" y="10800"/>
                  </a:lnTo>
                  <a:close/>
                </a:path>
              </a:pathLst>
            </a:custGeom>
            <a:gradFill rotWithShape="1">
              <a:gsLst>
                <a:gs pos="0">
                  <a:schemeClr val="folHlink"/>
                </a:gs>
                <a:gs pos="100000">
                  <a:schemeClr val="hlink"/>
                </a:gs>
              </a:gsLst>
              <a:lin ang="5400000" scaled="1"/>
              <a:tileRect/>
            </a:gradFill>
            <a:ln w="9525" cap="flat" cmpd="sng">
              <a:solidFill>
                <a:schemeClr val="accent2"/>
              </a:solidFill>
              <a:prstDash val="solid"/>
              <a:miter/>
              <a:headEnd type="none" w="med" len="med"/>
              <a:tailEnd type="none" w="med" len="med"/>
            </a:ln>
          </p:spPr>
          <p:txBody>
            <a:bodyPr wrap="none" anchor="ctr"/>
            <a:lstStyle/>
            <a:p>
              <a:pPr lvl="0" eaLnBrk="1" hangingPunct="1"/>
              <a:endParaRPr lang="zh-TW" altLang="en-US" sz="1350" dirty="0">
                <a:solidFill>
                  <a:schemeClr val="bg1"/>
                </a:solidFill>
                <a:latin typeface="Arial" panose="020B0604020202020204" pitchFamily="34" charset="0"/>
                <a:ea typeface="黑体" panose="02010609060101010101" pitchFamily="49" charset="-122"/>
              </a:endParaRPr>
            </a:p>
          </p:txBody>
        </p:sp>
      </p:grpSp>
      <p:grpSp>
        <p:nvGrpSpPr>
          <p:cNvPr id="11" name="Group 10">
            <a:extLst>
              <a:ext uri="{FF2B5EF4-FFF2-40B4-BE49-F238E27FC236}">
                <a16:creationId xmlns:a16="http://schemas.microsoft.com/office/drawing/2014/main" id="{FC67A34F-82DE-4583-A709-7E4836B1E631}"/>
              </a:ext>
            </a:extLst>
          </p:cNvPr>
          <p:cNvGrpSpPr/>
          <p:nvPr/>
        </p:nvGrpSpPr>
        <p:grpSpPr>
          <a:xfrm>
            <a:off x="5310059" y="1777022"/>
            <a:ext cx="1674225" cy="1727810"/>
            <a:chOff x="2608" y="981"/>
            <a:chExt cx="1406" cy="1451"/>
          </a:xfrm>
        </p:grpSpPr>
        <p:sp>
          <p:nvSpPr>
            <p:cNvPr id="12" name="AutoShape 11">
              <a:extLst>
                <a:ext uri="{FF2B5EF4-FFF2-40B4-BE49-F238E27FC236}">
                  <a16:creationId xmlns:a16="http://schemas.microsoft.com/office/drawing/2014/main" id="{260C25E7-1ED2-433A-AFDC-DF13D723A2F1}"/>
                </a:ext>
              </a:extLst>
            </p:cNvPr>
            <p:cNvSpPr/>
            <p:nvPr/>
          </p:nvSpPr>
          <p:spPr>
            <a:xfrm rot="-4899602">
              <a:off x="2608" y="1072"/>
              <a:ext cx="1360" cy="1360"/>
            </a:xfrm>
            <a:custGeom>
              <a:avLst/>
              <a:gdLst>
                <a:gd name="txL" fmla="*/ 3161 w 21600"/>
                <a:gd name="txT" fmla="*/ 3161 h 21600"/>
                <a:gd name="txR" fmla="*/ 18439 w 21600"/>
                <a:gd name="txB" fmla="*/ 18439 h 21600"/>
              </a:gdLst>
              <a:ahLst/>
              <a:cxnLst>
                <a:cxn ang="0">
                  <a:pos x="78" y="19"/>
                </a:cxn>
                <a:cxn ang="0">
                  <a:pos x="55" y="13"/>
                </a:cxn>
                <a:cxn ang="0">
                  <a:pos x="61" y="31"/>
                </a:cxn>
                <a:cxn ang="0">
                  <a:pos x="96" y="43"/>
                </a:cxn>
                <a:cxn ang="0">
                  <a:pos x="75" y="64"/>
                </a:cxn>
                <a:cxn ang="0">
                  <a:pos x="54" y="43"/>
                </a:cxn>
              </a:cxnLst>
              <a:rect l="txL" t="txT" r="txR" b="txB"/>
              <a:pathLst>
                <a:path w="21600" h="21600">
                  <a:moveTo>
                    <a:pt x="16200" y="10800"/>
                  </a:moveTo>
                  <a:cubicBezTo>
                    <a:pt x="16200" y="8593"/>
                    <a:pt x="14857" y="6608"/>
                    <a:pt x="12808" y="5787"/>
                  </a:cubicBezTo>
                  <a:lnTo>
                    <a:pt x="14817" y="775"/>
                  </a:lnTo>
                  <a:cubicBezTo>
                    <a:pt x="18914" y="2416"/>
                    <a:pt x="21599" y="6386"/>
                    <a:pt x="21600" y="10799"/>
                  </a:cubicBezTo>
                  <a:lnTo>
                    <a:pt x="21600" y="10800"/>
                  </a:lnTo>
                  <a:lnTo>
                    <a:pt x="24300" y="10800"/>
                  </a:lnTo>
                  <a:lnTo>
                    <a:pt x="18900" y="16200"/>
                  </a:lnTo>
                  <a:lnTo>
                    <a:pt x="13500" y="10800"/>
                  </a:lnTo>
                  <a:lnTo>
                    <a:pt x="16200" y="10800"/>
                  </a:lnTo>
                  <a:close/>
                </a:path>
              </a:pathLst>
            </a:custGeom>
            <a:solidFill>
              <a:schemeClr val="hlink"/>
            </a:solidFill>
            <a:ln w="9525">
              <a:noFill/>
            </a:ln>
          </p:spPr>
          <p:txBody>
            <a:bodyPr wrap="none" anchor="ctr"/>
            <a:lstStyle/>
            <a:p>
              <a:pPr lvl="0" eaLnBrk="1" hangingPunct="1"/>
              <a:endParaRPr lang="zh-TW" altLang="en-US" sz="1350" dirty="0">
                <a:solidFill>
                  <a:schemeClr val="bg1"/>
                </a:solidFill>
                <a:latin typeface="Arial" panose="020B0604020202020204" pitchFamily="34" charset="0"/>
                <a:ea typeface="黑体" panose="02010609060101010101" pitchFamily="49" charset="-122"/>
              </a:endParaRPr>
            </a:p>
          </p:txBody>
        </p:sp>
        <p:sp>
          <p:nvSpPr>
            <p:cNvPr id="13" name="AutoShape 12">
              <a:extLst>
                <a:ext uri="{FF2B5EF4-FFF2-40B4-BE49-F238E27FC236}">
                  <a16:creationId xmlns:a16="http://schemas.microsoft.com/office/drawing/2014/main" id="{C70999FD-CD2D-4D9C-BD8C-E5B091028BCF}"/>
                </a:ext>
              </a:extLst>
            </p:cNvPr>
            <p:cNvSpPr/>
            <p:nvPr/>
          </p:nvSpPr>
          <p:spPr>
            <a:xfrm rot="-4899602">
              <a:off x="2654" y="981"/>
              <a:ext cx="1360" cy="1360"/>
            </a:xfrm>
            <a:custGeom>
              <a:avLst/>
              <a:gdLst>
                <a:gd name="txL" fmla="*/ 3161 w 21600"/>
                <a:gd name="txT" fmla="*/ 3161 h 21600"/>
                <a:gd name="txR" fmla="*/ 18439 w 21600"/>
                <a:gd name="txB" fmla="*/ 18439 h 21600"/>
              </a:gdLst>
              <a:ahLst/>
              <a:cxnLst>
                <a:cxn ang="0">
                  <a:pos x="78" y="19"/>
                </a:cxn>
                <a:cxn ang="0">
                  <a:pos x="55" y="13"/>
                </a:cxn>
                <a:cxn ang="0">
                  <a:pos x="61" y="31"/>
                </a:cxn>
                <a:cxn ang="0">
                  <a:pos x="96" y="43"/>
                </a:cxn>
                <a:cxn ang="0">
                  <a:pos x="75" y="64"/>
                </a:cxn>
                <a:cxn ang="0">
                  <a:pos x="54" y="43"/>
                </a:cxn>
              </a:cxnLst>
              <a:rect l="txL" t="txT" r="txR" b="txB"/>
              <a:pathLst>
                <a:path w="21600" h="21600">
                  <a:moveTo>
                    <a:pt x="16200" y="10800"/>
                  </a:moveTo>
                  <a:cubicBezTo>
                    <a:pt x="16200" y="8593"/>
                    <a:pt x="14857" y="6608"/>
                    <a:pt x="12808" y="5787"/>
                  </a:cubicBezTo>
                  <a:lnTo>
                    <a:pt x="14817" y="775"/>
                  </a:lnTo>
                  <a:cubicBezTo>
                    <a:pt x="18914" y="2416"/>
                    <a:pt x="21599" y="6386"/>
                    <a:pt x="21600" y="10799"/>
                  </a:cubicBezTo>
                  <a:lnTo>
                    <a:pt x="21600" y="10800"/>
                  </a:lnTo>
                  <a:lnTo>
                    <a:pt x="24300" y="10800"/>
                  </a:lnTo>
                  <a:lnTo>
                    <a:pt x="18900" y="16200"/>
                  </a:lnTo>
                  <a:lnTo>
                    <a:pt x="13500" y="10800"/>
                  </a:lnTo>
                  <a:lnTo>
                    <a:pt x="16200" y="10800"/>
                  </a:lnTo>
                  <a:close/>
                </a:path>
              </a:pathLst>
            </a:custGeom>
            <a:gradFill rotWithShape="1">
              <a:gsLst>
                <a:gs pos="0">
                  <a:schemeClr val="hlink"/>
                </a:gs>
                <a:gs pos="100000">
                  <a:schemeClr val="accent2"/>
                </a:gs>
              </a:gsLst>
              <a:lin ang="5400000" scaled="1"/>
              <a:tileRect/>
            </a:gradFill>
            <a:ln w="9525" cap="flat" cmpd="sng">
              <a:solidFill>
                <a:schemeClr val="accent1"/>
              </a:solidFill>
              <a:prstDash val="solid"/>
              <a:miter/>
              <a:headEnd type="none" w="med" len="med"/>
              <a:tailEnd type="none" w="med" len="med"/>
            </a:ln>
          </p:spPr>
          <p:txBody>
            <a:bodyPr wrap="none" anchor="ctr"/>
            <a:lstStyle/>
            <a:p>
              <a:pPr lvl="0" eaLnBrk="1" hangingPunct="1"/>
              <a:endParaRPr lang="zh-TW" altLang="en-US" sz="1350" dirty="0">
                <a:solidFill>
                  <a:schemeClr val="bg1"/>
                </a:solidFill>
                <a:latin typeface="Arial" panose="020B0604020202020204" pitchFamily="34" charset="0"/>
                <a:ea typeface="黑体" panose="02010609060101010101" pitchFamily="49" charset="-122"/>
              </a:endParaRPr>
            </a:p>
          </p:txBody>
        </p:sp>
      </p:grpSp>
      <p:grpSp>
        <p:nvGrpSpPr>
          <p:cNvPr id="14" name="Group 13">
            <a:extLst>
              <a:ext uri="{FF2B5EF4-FFF2-40B4-BE49-F238E27FC236}">
                <a16:creationId xmlns:a16="http://schemas.microsoft.com/office/drawing/2014/main" id="{3EC48942-4CF4-4C1B-9DA0-33BFC5F06A0F}"/>
              </a:ext>
            </a:extLst>
          </p:cNvPr>
          <p:cNvGrpSpPr/>
          <p:nvPr/>
        </p:nvGrpSpPr>
        <p:grpSpPr>
          <a:xfrm>
            <a:off x="6281728" y="2586747"/>
            <a:ext cx="1729001" cy="1619450"/>
            <a:chOff x="3424" y="1661"/>
            <a:chExt cx="1452" cy="1360"/>
          </a:xfrm>
        </p:grpSpPr>
        <p:sp>
          <p:nvSpPr>
            <p:cNvPr id="15" name="AutoShape 14">
              <a:extLst>
                <a:ext uri="{FF2B5EF4-FFF2-40B4-BE49-F238E27FC236}">
                  <a16:creationId xmlns:a16="http://schemas.microsoft.com/office/drawing/2014/main" id="{4AA34DD2-2A1E-4BBF-B929-411155BEA19A}"/>
                </a:ext>
              </a:extLst>
            </p:cNvPr>
            <p:cNvSpPr/>
            <p:nvPr/>
          </p:nvSpPr>
          <p:spPr>
            <a:xfrm rot="502072">
              <a:off x="3424" y="1661"/>
              <a:ext cx="1360" cy="1360"/>
            </a:xfrm>
            <a:custGeom>
              <a:avLst/>
              <a:gdLst>
                <a:gd name="txL" fmla="*/ 3161 w 21600"/>
                <a:gd name="txT" fmla="*/ 3161 h 21600"/>
                <a:gd name="txR" fmla="*/ 18439 w 21600"/>
                <a:gd name="txB" fmla="*/ 18439 h 21600"/>
              </a:gdLst>
              <a:ahLst/>
              <a:cxnLst>
                <a:cxn ang="0">
                  <a:pos x="78" y="19"/>
                </a:cxn>
                <a:cxn ang="0">
                  <a:pos x="55" y="13"/>
                </a:cxn>
                <a:cxn ang="0">
                  <a:pos x="61" y="31"/>
                </a:cxn>
                <a:cxn ang="0">
                  <a:pos x="96" y="43"/>
                </a:cxn>
                <a:cxn ang="0">
                  <a:pos x="75" y="64"/>
                </a:cxn>
                <a:cxn ang="0">
                  <a:pos x="54" y="43"/>
                </a:cxn>
              </a:cxnLst>
              <a:rect l="txL" t="txT" r="txR" b="txB"/>
              <a:pathLst>
                <a:path w="21600" h="21600">
                  <a:moveTo>
                    <a:pt x="16200" y="10800"/>
                  </a:moveTo>
                  <a:cubicBezTo>
                    <a:pt x="16200" y="8593"/>
                    <a:pt x="14857" y="6608"/>
                    <a:pt x="12808" y="5787"/>
                  </a:cubicBezTo>
                  <a:lnTo>
                    <a:pt x="14817" y="775"/>
                  </a:lnTo>
                  <a:cubicBezTo>
                    <a:pt x="18914" y="2416"/>
                    <a:pt x="21599" y="6386"/>
                    <a:pt x="21600" y="10799"/>
                  </a:cubicBezTo>
                  <a:lnTo>
                    <a:pt x="21600" y="10800"/>
                  </a:lnTo>
                  <a:lnTo>
                    <a:pt x="24300" y="10800"/>
                  </a:lnTo>
                  <a:lnTo>
                    <a:pt x="18900" y="16200"/>
                  </a:lnTo>
                  <a:lnTo>
                    <a:pt x="13500" y="10800"/>
                  </a:lnTo>
                  <a:lnTo>
                    <a:pt x="16200" y="10800"/>
                  </a:lnTo>
                  <a:close/>
                </a:path>
              </a:pathLst>
            </a:custGeom>
            <a:solidFill>
              <a:schemeClr val="accent2"/>
            </a:solidFill>
            <a:ln w="9525">
              <a:noFill/>
            </a:ln>
          </p:spPr>
          <p:txBody>
            <a:bodyPr wrap="none" anchor="ctr"/>
            <a:lstStyle/>
            <a:p>
              <a:pPr lvl="0" eaLnBrk="1" hangingPunct="1"/>
              <a:endParaRPr lang="zh-TW" altLang="en-US" sz="1350" dirty="0">
                <a:solidFill>
                  <a:schemeClr val="bg1"/>
                </a:solidFill>
                <a:latin typeface="Arial" panose="020B0604020202020204" pitchFamily="34" charset="0"/>
                <a:ea typeface="黑体" panose="02010609060101010101" pitchFamily="49" charset="-122"/>
              </a:endParaRPr>
            </a:p>
          </p:txBody>
        </p:sp>
        <p:sp>
          <p:nvSpPr>
            <p:cNvPr id="16" name="AutoShape 15">
              <a:extLst>
                <a:ext uri="{FF2B5EF4-FFF2-40B4-BE49-F238E27FC236}">
                  <a16:creationId xmlns:a16="http://schemas.microsoft.com/office/drawing/2014/main" id="{C8B0C0A2-F8A5-4462-AEF7-EF4A3EE0EB7A}"/>
                </a:ext>
              </a:extLst>
            </p:cNvPr>
            <p:cNvSpPr/>
            <p:nvPr/>
          </p:nvSpPr>
          <p:spPr>
            <a:xfrm rot="502072">
              <a:off x="3516" y="1661"/>
              <a:ext cx="1360" cy="1360"/>
            </a:xfrm>
            <a:custGeom>
              <a:avLst/>
              <a:gdLst>
                <a:gd name="txL" fmla="*/ 3161 w 21600"/>
                <a:gd name="txT" fmla="*/ 3161 h 21600"/>
                <a:gd name="txR" fmla="*/ 18439 w 21600"/>
                <a:gd name="txB" fmla="*/ 18439 h 21600"/>
              </a:gdLst>
              <a:ahLst/>
              <a:cxnLst>
                <a:cxn ang="0">
                  <a:pos x="78" y="19"/>
                </a:cxn>
                <a:cxn ang="0">
                  <a:pos x="55" y="13"/>
                </a:cxn>
                <a:cxn ang="0">
                  <a:pos x="61" y="31"/>
                </a:cxn>
                <a:cxn ang="0">
                  <a:pos x="96" y="43"/>
                </a:cxn>
                <a:cxn ang="0">
                  <a:pos x="75" y="64"/>
                </a:cxn>
                <a:cxn ang="0">
                  <a:pos x="54" y="43"/>
                </a:cxn>
              </a:cxnLst>
              <a:rect l="txL" t="txT" r="txR" b="txB"/>
              <a:pathLst>
                <a:path w="21600" h="21600">
                  <a:moveTo>
                    <a:pt x="16200" y="10800"/>
                  </a:moveTo>
                  <a:cubicBezTo>
                    <a:pt x="16200" y="8593"/>
                    <a:pt x="14857" y="6608"/>
                    <a:pt x="12808" y="5787"/>
                  </a:cubicBezTo>
                  <a:lnTo>
                    <a:pt x="14817" y="775"/>
                  </a:lnTo>
                  <a:cubicBezTo>
                    <a:pt x="18914" y="2416"/>
                    <a:pt x="21599" y="6386"/>
                    <a:pt x="21600" y="10799"/>
                  </a:cubicBezTo>
                  <a:lnTo>
                    <a:pt x="21600" y="10800"/>
                  </a:lnTo>
                  <a:lnTo>
                    <a:pt x="24300" y="10800"/>
                  </a:lnTo>
                  <a:lnTo>
                    <a:pt x="18900" y="16200"/>
                  </a:lnTo>
                  <a:lnTo>
                    <a:pt x="13500" y="10800"/>
                  </a:lnTo>
                  <a:lnTo>
                    <a:pt x="16200" y="10800"/>
                  </a:lnTo>
                  <a:close/>
                </a:path>
              </a:pathLst>
            </a:custGeom>
            <a:gradFill rotWithShape="1">
              <a:gsLst>
                <a:gs pos="0">
                  <a:schemeClr val="accent2"/>
                </a:gs>
                <a:gs pos="100000">
                  <a:schemeClr val="accent1"/>
                </a:gs>
              </a:gsLst>
              <a:lin ang="5400000" scaled="1"/>
              <a:tileRect/>
            </a:gradFill>
            <a:ln w="9525" cap="flat" cmpd="sng">
              <a:solidFill>
                <a:schemeClr val="folHlink"/>
              </a:solidFill>
              <a:prstDash val="solid"/>
              <a:miter/>
              <a:headEnd type="none" w="med" len="med"/>
              <a:tailEnd type="none" w="med" len="med"/>
            </a:ln>
          </p:spPr>
          <p:txBody>
            <a:bodyPr wrap="none" anchor="ctr"/>
            <a:lstStyle/>
            <a:p>
              <a:pPr lvl="0" eaLnBrk="1" hangingPunct="1"/>
              <a:endParaRPr lang="zh-TW" altLang="en-US" sz="1350" dirty="0">
                <a:solidFill>
                  <a:schemeClr val="bg1"/>
                </a:solidFill>
                <a:latin typeface="Arial" panose="020B0604020202020204" pitchFamily="34" charset="0"/>
                <a:ea typeface="黑体" panose="02010609060101010101" pitchFamily="49" charset="-122"/>
              </a:endParaRPr>
            </a:p>
          </p:txBody>
        </p:sp>
      </p:grpSp>
      <p:sp>
        <p:nvSpPr>
          <p:cNvPr id="17" name="Rectangle 16">
            <a:extLst>
              <a:ext uri="{FF2B5EF4-FFF2-40B4-BE49-F238E27FC236}">
                <a16:creationId xmlns:a16="http://schemas.microsoft.com/office/drawing/2014/main" id="{C41265CC-B762-4DC5-A8C2-759C7C283D7A}"/>
              </a:ext>
            </a:extLst>
          </p:cNvPr>
          <p:cNvSpPr>
            <a:spLocks noChangeArrowheads="1"/>
          </p:cNvSpPr>
          <p:nvPr/>
        </p:nvSpPr>
        <p:spPr bwMode="auto">
          <a:xfrm>
            <a:off x="3959723" y="1963973"/>
            <a:ext cx="1350335" cy="809725"/>
          </a:xfrm>
          <a:prstGeom prst="rect">
            <a:avLst/>
          </a:prstGeom>
          <a:noFill/>
          <a:ln w="9525">
            <a:noFill/>
            <a:miter lim="800000"/>
          </a:ln>
          <a:effectLst/>
        </p:spPr>
        <p:txBody>
          <a:bodyPr wrap="none"/>
          <a:lstStyle/>
          <a:p>
            <a:pPr lvl="0" algn="ctr" eaLnBrk="1" hangingPunct="1">
              <a:buClr>
                <a:srgbClr val="000000"/>
              </a:buClr>
              <a:buFont typeface="Times New Roman" panose="02020603050405020304" pitchFamily="18" charset="0"/>
              <a:buNone/>
            </a:pPr>
            <a:r>
              <a:rPr lang="zh-CN" altLang="en-US" sz="4500" b="1" dirty="0">
                <a:solidFill>
                  <a:srgbClr val="C00000"/>
                </a:solidFill>
                <a:effectLst>
                  <a:outerShdw blurRad="38100" dist="38100" dir="2700000">
                    <a:srgbClr val="C0C0C0"/>
                  </a:outerShdw>
                </a:effectLst>
                <a:latin typeface="微软雅黑" panose="020B0503020204020204" charset="-122"/>
                <a:ea typeface="微软雅黑" panose="020B0503020204020204" charset="-122"/>
              </a:rPr>
              <a:t>检查</a:t>
            </a:r>
          </a:p>
        </p:txBody>
      </p:sp>
      <p:sp>
        <p:nvSpPr>
          <p:cNvPr id="18" name="Rectangle 17">
            <a:extLst>
              <a:ext uri="{FF2B5EF4-FFF2-40B4-BE49-F238E27FC236}">
                <a16:creationId xmlns:a16="http://schemas.microsoft.com/office/drawing/2014/main" id="{D4F0FCA4-B4AB-4C31-81C4-E8B7905A4DFC}"/>
              </a:ext>
            </a:extLst>
          </p:cNvPr>
          <p:cNvSpPr>
            <a:spLocks noChangeArrowheads="1"/>
          </p:cNvSpPr>
          <p:nvPr/>
        </p:nvSpPr>
        <p:spPr bwMode="auto">
          <a:xfrm>
            <a:off x="6930700" y="1911579"/>
            <a:ext cx="1350335" cy="809725"/>
          </a:xfrm>
          <a:prstGeom prst="rect">
            <a:avLst/>
          </a:prstGeom>
          <a:noFill/>
          <a:ln w="9525">
            <a:noFill/>
            <a:miter lim="800000"/>
          </a:ln>
          <a:effectLst/>
        </p:spPr>
        <p:txBody>
          <a:bodyPr wrap="none"/>
          <a:lstStyle/>
          <a:p>
            <a:pPr marL="0" marR="0" lvl="0" indent="0" algn="ctr" defTabSz="9144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a:pPr>
            <a:r>
              <a:rPr kumimoji="0" lang="zh-CN" altLang="en-US" sz="4500" b="1" i="0" u="none" strike="noStrike" kern="1200" cap="none" spc="0" normalizeH="0" baseline="0" noProof="0">
                <a:ln>
                  <a:noFill/>
                </a:ln>
                <a:solidFill>
                  <a:srgbClr val="C00000"/>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手法</a:t>
            </a:r>
          </a:p>
        </p:txBody>
      </p:sp>
      <p:sp>
        <p:nvSpPr>
          <p:cNvPr id="19" name="Rectangle 18">
            <a:extLst>
              <a:ext uri="{FF2B5EF4-FFF2-40B4-BE49-F238E27FC236}">
                <a16:creationId xmlns:a16="http://schemas.microsoft.com/office/drawing/2014/main" id="{BD74FF0C-FDD6-4EAB-8FA6-320A60655D58}"/>
              </a:ext>
            </a:extLst>
          </p:cNvPr>
          <p:cNvSpPr>
            <a:spLocks noChangeArrowheads="1"/>
          </p:cNvSpPr>
          <p:nvPr/>
        </p:nvSpPr>
        <p:spPr bwMode="auto">
          <a:xfrm>
            <a:off x="6984284" y="4262162"/>
            <a:ext cx="1350335" cy="809725"/>
          </a:xfrm>
          <a:prstGeom prst="rect">
            <a:avLst/>
          </a:prstGeom>
          <a:noFill/>
          <a:ln w="9525">
            <a:noFill/>
            <a:miter lim="800000"/>
          </a:ln>
          <a:effectLst/>
        </p:spPr>
        <p:txBody>
          <a:bodyPr wrap="none"/>
          <a:lstStyle/>
          <a:p>
            <a:pPr lvl="0" algn="ctr" eaLnBrk="1" hangingPunct="1">
              <a:buClr>
                <a:srgbClr val="000000"/>
              </a:buClr>
              <a:buFont typeface="Times New Roman" panose="02020603050405020304" pitchFamily="18" charset="0"/>
              <a:buNone/>
            </a:pPr>
            <a:r>
              <a:rPr lang="zh-CN" altLang="en-US" sz="4500" b="1" dirty="0">
                <a:solidFill>
                  <a:srgbClr val="C00000"/>
                </a:solidFill>
                <a:effectLst>
                  <a:outerShdw blurRad="38100" dist="38100" dir="2700000">
                    <a:srgbClr val="C0C0C0"/>
                  </a:outerShdw>
                </a:effectLst>
                <a:latin typeface="微软雅黑" panose="020B0503020204020204" charset="-122"/>
                <a:ea typeface="微软雅黑" panose="020B0503020204020204" charset="-122"/>
              </a:rPr>
              <a:t>贴扎</a:t>
            </a:r>
          </a:p>
        </p:txBody>
      </p:sp>
      <p:sp>
        <p:nvSpPr>
          <p:cNvPr id="20" name="_s1034">
            <a:extLst>
              <a:ext uri="{FF2B5EF4-FFF2-40B4-BE49-F238E27FC236}">
                <a16:creationId xmlns:a16="http://schemas.microsoft.com/office/drawing/2014/main" id="{B923A346-E0BA-45F9-8C84-156ED42A5119}"/>
              </a:ext>
            </a:extLst>
          </p:cNvPr>
          <p:cNvSpPr>
            <a:spLocks noChangeArrowheads="1"/>
          </p:cNvSpPr>
          <p:nvPr/>
        </p:nvSpPr>
        <p:spPr bwMode="auto">
          <a:xfrm>
            <a:off x="3959723" y="4260972"/>
            <a:ext cx="1350335" cy="809725"/>
          </a:xfrm>
          <a:prstGeom prst="rect">
            <a:avLst/>
          </a:prstGeom>
          <a:noFill/>
          <a:ln w="9525">
            <a:noFill/>
            <a:miter lim="800000"/>
          </a:ln>
        </p:spPr>
        <p:txBody>
          <a:bodyPr wrap="none" anchor="ctr"/>
          <a:lstStyle/>
          <a:p>
            <a:pPr marL="0" marR="0" lvl="0" indent="0" algn="ctr" defTabSz="9144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a:pPr>
            <a:r>
              <a:rPr kumimoji="0" lang="zh-CN" altLang="en-US" sz="4500" b="1" i="0" u="none" strike="noStrike" kern="1200" cap="none" spc="0" normalizeH="0" baseline="0" noProof="0">
                <a:ln>
                  <a:noFill/>
                </a:ln>
                <a:solidFill>
                  <a:srgbClr val="C00000"/>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训练</a:t>
            </a:r>
          </a:p>
        </p:txBody>
      </p:sp>
      <p:sp>
        <p:nvSpPr>
          <p:cNvPr id="21" name="文本占位符 2">
            <a:extLst>
              <a:ext uri="{FF2B5EF4-FFF2-40B4-BE49-F238E27FC236}">
                <a16:creationId xmlns:a16="http://schemas.microsoft.com/office/drawing/2014/main" id="{F9CF91B2-838B-450B-BA2C-3CD675DF4B77}"/>
              </a:ext>
            </a:extLst>
          </p:cNvPr>
          <p:cNvSpPr txBox="1">
            <a:spLocks/>
          </p:cNvSpPr>
          <p:nvPr/>
        </p:nvSpPr>
        <p:spPr>
          <a:xfrm>
            <a:off x="9237687" y="1925358"/>
            <a:ext cx="3004258" cy="45890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zh-CN" altLang="en-US" dirty="0"/>
              <a:t>卢鼎厚方法</a:t>
            </a:r>
            <a:endParaRPr lang="en-US" altLang="zh-CN" dirty="0"/>
          </a:p>
          <a:p>
            <a:pPr fontAlgn="auto">
              <a:spcAft>
                <a:spcPts val="0"/>
              </a:spcAft>
            </a:pPr>
            <a:r>
              <a:rPr lang="zh-CN" altLang="en-US" dirty="0"/>
              <a:t>其他手法</a:t>
            </a:r>
            <a:endParaRPr lang="en-US" altLang="zh-CN" dirty="0"/>
          </a:p>
          <a:p>
            <a:pPr fontAlgn="auto">
              <a:spcAft>
                <a:spcPts val="0"/>
              </a:spcAft>
            </a:pPr>
            <a:endParaRPr lang="en-US" altLang="zh-CN" dirty="0"/>
          </a:p>
          <a:p>
            <a:pPr fontAlgn="auto">
              <a:spcAft>
                <a:spcPts val="0"/>
              </a:spcAft>
            </a:pPr>
            <a:r>
              <a:rPr lang="zh-CN" altLang="en-US" dirty="0"/>
              <a:t>运动贴扎</a:t>
            </a:r>
            <a:endParaRPr lang="en-US" altLang="zh-CN" dirty="0"/>
          </a:p>
          <a:p>
            <a:pPr fontAlgn="auto">
              <a:spcAft>
                <a:spcPts val="0"/>
              </a:spcAft>
            </a:pPr>
            <a:r>
              <a:rPr lang="zh-CN" altLang="en-US" dirty="0"/>
              <a:t>麦康奈贴扎</a:t>
            </a:r>
            <a:endParaRPr lang="en-US" altLang="zh-CN" dirty="0"/>
          </a:p>
          <a:p>
            <a:pPr fontAlgn="auto">
              <a:spcAft>
                <a:spcPts val="0"/>
              </a:spcAft>
            </a:pPr>
            <a:r>
              <a:rPr lang="zh-CN" altLang="en-US" dirty="0"/>
              <a:t>肌能贴扎</a:t>
            </a:r>
            <a:endParaRPr lang="en-US" altLang="zh-CN" dirty="0"/>
          </a:p>
          <a:p>
            <a:pPr fontAlgn="auto">
              <a:spcAft>
                <a:spcPts val="0"/>
              </a:spcAft>
            </a:pPr>
            <a:endParaRPr lang="zh-CN" altLang="en-US" dirty="0"/>
          </a:p>
        </p:txBody>
      </p:sp>
    </p:spTree>
    <p:extLst>
      <p:ext uri="{BB962C8B-B14F-4D97-AF65-F5344CB8AC3E}">
        <p14:creationId xmlns:p14="http://schemas.microsoft.com/office/powerpoint/2010/main" val="167679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down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upRight)">
                                      <p:cBhvr>
                                        <p:cTn id="12" dur="500"/>
                                        <p:tgtEl>
                                          <p:spTgt spid="11"/>
                                        </p:tgtEl>
                                      </p:cBhvr>
                                    </p:animEffect>
                                  </p:childTnLst>
                                </p:cTn>
                              </p:par>
                            </p:childTnLst>
                          </p:cTn>
                        </p:par>
                        <p:par>
                          <p:cTn id="13" fill="hold">
                            <p:stCondLst>
                              <p:cond delay="500"/>
                            </p:stCondLst>
                            <p:childTnLst>
                              <p:par>
                                <p:cTn id="14" presetID="18" presetClass="entr" presetSubtype="6"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strips(downRight)">
                                      <p:cBhvr>
                                        <p:cTn id="16" dur="500"/>
                                        <p:tgtEl>
                                          <p:spTgt spid="18"/>
                                        </p:tgtEl>
                                      </p:cBhvr>
                                    </p:animEffect>
                                  </p:childTnLst>
                                </p:cTn>
                              </p:par>
                            </p:childTnLst>
                          </p:cTn>
                        </p:par>
                        <p:par>
                          <p:cTn id="17" fill="hold">
                            <p:stCondLst>
                              <p:cond delay="1000"/>
                            </p:stCondLst>
                            <p:childTnLst>
                              <p:par>
                                <p:cTn id="18" presetID="18" presetClass="entr" presetSubtype="6"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trips(downRight)">
                                      <p:cBhvr>
                                        <p:cTn id="20" dur="500"/>
                                        <p:tgtEl>
                                          <p:spTgt spid="14"/>
                                        </p:tgtEl>
                                      </p:cBhvr>
                                    </p:animEffect>
                                  </p:childTnLst>
                                </p:cTn>
                              </p:par>
                            </p:childTnLst>
                          </p:cTn>
                        </p:par>
                        <p:par>
                          <p:cTn id="21" fill="hold">
                            <p:stCondLst>
                              <p:cond delay="1500"/>
                            </p:stCondLst>
                            <p:childTnLst>
                              <p:par>
                                <p:cTn id="22" presetID="18" presetClass="entr" presetSubtype="12"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strips(downLeft)">
                                      <p:cBhvr>
                                        <p:cTn id="24" dur="500"/>
                                        <p:tgtEl>
                                          <p:spTgt spid="19"/>
                                        </p:tgtEl>
                                      </p:cBhvr>
                                    </p:animEffect>
                                  </p:childTnLst>
                                </p:cTn>
                              </p:par>
                            </p:childTnLst>
                          </p:cTn>
                        </p:par>
                        <p:par>
                          <p:cTn id="25" fill="hold">
                            <p:stCondLst>
                              <p:cond delay="2000"/>
                            </p:stCondLst>
                            <p:childTnLst>
                              <p:par>
                                <p:cTn id="26" presetID="18" presetClass="entr" presetSubtype="12"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downLeft)">
                                      <p:cBhvr>
                                        <p:cTn id="28" dur="500"/>
                                        <p:tgtEl>
                                          <p:spTgt spid="5"/>
                                        </p:tgtEl>
                                      </p:cBhvr>
                                    </p:animEffect>
                                  </p:childTnLst>
                                </p:cTn>
                              </p:par>
                            </p:childTnLst>
                          </p:cTn>
                        </p:par>
                        <p:par>
                          <p:cTn id="29" fill="hold">
                            <p:stCondLst>
                              <p:cond delay="2500"/>
                            </p:stCondLst>
                            <p:childTnLst>
                              <p:par>
                                <p:cTn id="30" presetID="18" presetClass="entr" presetSubtype="9"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strips(upLeft)">
                                      <p:cBhvr>
                                        <p:cTn id="32" dur="500"/>
                                        <p:tgtEl>
                                          <p:spTgt spid="20"/>
                                        </p:tgtEl>
                                      </p:cBhvr>
                                    </p:animEffect>
                                  </p:childTnLst>
                                </p:cTn>
                              </p:par>
                            </p:childTnLst>
                          </p:cTn>
                        </p:par>
                        <p:par>
                          <p:cTn id="33" fill="hold">
                            <p:stCondLst>
                              <p:cond delay="3000"/>
                            </p:stCondLst>
                            <p:childTnLst>
                              <p:par>
                                <p:cTn id="34" presetID="18" presetClass="entr" presetSubtype="9"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strips(upLef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p:bldP spid="18" grpId="0" bldLvl="0"/>
      <p:bldP spid="19" grpId="0" bldLvl="0"/>
      <p:bldP spid="2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DBAA8A-1F49-4573-AA0B-0515E5E96F28}"/>
              </a:ext>
            </a:extLst>
          </p:cNvPr>
          <p:cNvSpPr>
            <a:spLocks noGrp="1"/>
          </p:cNvSpPr>
          <p:nvPr>
            <p:ph type="title"/>
          </p:nvPr>
        </p:nvSpPr>
        <p:spPr/>
        <p:txBody>
          <a:bodyPr/>
          <a:lstStyle/>
          <a:p>
            <a:r>
              <a:rPr lang="zh-CN" altLang="en-US" dirty="0"/>
              <a:t>训练计划</a:t>
            </a:r>
          </a:p>
        </p:txBody>
      </p:sp>
      <p:sp>
        <p:nvSpPr>
          <p:cNvPr id="4" name="内容占位符 3">
            <a:extLst>
              <a:ext uri="{FF2B5EF4-FFF2-40B4-BE49-F238E27FC236}">
                <a16:creationId xmlns:a16="http://schemas.microsoft.com/office/drawing/2014/main" id="{3C358942-F989-46F8-8EED-F4C15F8154AB}"/>
              </a:ext>
            </a:extLst>
          </p:cNvPr>
          <p:cNvSpPr>
            <a:spLocks noGrp="1"/>
          </p:cNvSpPr>
          <p:nvPr>
            <p:ph type="body" idx="1"/>
          </p:nvPr>
        </p:nvSpPr>
        <p:spPr/>
        <p:txBody>
          <a:bodyPr>
            <a:normAutofit lnSpcReduction="10000"/>
          </a:bodyPr>
          <a:lstStyle/>
          <a:p>
            <a:pPr marL="457200" indent="-457200">
              <a:buFont typeface="Arial" panose="020B0604020202020204" pitchFamily="34" charset="0"/>
              <a:buChar char="•"/>
            </a:pPr>
            <a:r>
              <a:rPr lang="en-US" altLang="zh-CN" dirty="0" err="1">
                <a:solidFill>
                  <a:schemeClr val="tx1"/>
                </a:solidFill>
              </a:rPr>
              <a:t>FITT</a:t>
            </a:r>
            <a:r>
              <a:rPr lang="en-US" altLang="zh-CN" dirty="0">
                <a:solidFill>
                  <a:schemeClr val="tx1"/>
                </a:solidFill>
              </a:rPr>
              <a:t>-VP</a:t>
            </a:r>
          </a:p>
          <a:p>
            <a:pPr marL="800100" lvl="1" indent="-342900">
              <a:buFont typeface="Arial" panose="020B0604020202020204" pitchFamily="34" charset="0"/>
              <a:buChar char="•"/>
            </a:pPr>
            <a:r>
              <a:rPr lang="en-US" altLang="zh-CN" dirty="0"/>
              <a:t>Frequency</a:t>
            </a:r>
            <a:r>
              <a:rPr lang="zh-CN" altLang="en-US" dirty="0"/>
              <a:t>频率</a:t>
            </a:r>
            <a:endParaRPr lang="en-US" altLang="zh-CN" dirty="0"/>
          </a:p>
          <a:p>
            <a:pPr marL="1257300" lvl="2" indent="-342900">
              <a:buFont typeface="Arial" panose="020B0604020202020204" pitchFamily="34" charset="0"/>
              <a:buChar char="•"/>
            </a:pPr>
            <a:r>
              <a:rPr lang="zh-CN" altLang="en-US" dirty="0"/>
              <a:t>每周几次</a:t>
            </a:r>
            <a:endParaRPr lang="en-US" altLang="zh-CN" dirty="0"/>
          </a:p>
          <a:p>
            <a:pPr marL="800100" lvl="1" indent="-342900">
              <a:buFont typeface="Arial" panose="020B0604020202020204" pitchFamily="34" charset="0"/>
              <a:buChar char="•"/>
            </a:pPr>
            <a:r>
              <a:rPr lang="en-US" altLang="zh-CN" dirty="0"/>
              <a:t>Intensity</a:t>
            </a:r>
            <a:r>
              <a:rPr lang="zh-CN" altLang="en-US" dirty="0"/>
              <a:t>强度</a:t>
            </a:r>
            <a:endParaRPr lang="en-US" altLang="zh-CN" dirty="0"/>
          </a:p>
          <a:p>
            <a:pPr marL="1257300" lvl="2" indent="-342900">
              <a:buFont typeface="Arial" panose="020B0604020202020204" pitchFamily="34" charset="0"/>
              <a:buChar char="•"/>
            </a:pPr>
            <a:r>
              <a:rPr lang="zh-CN" altLang="en-US" dirty="0"/>
              <a:t>有多费劲</a:t>
            </a:r>
            <a:endParaRPr lang="en-US" altLang="zh-CN" dirty="0"/>
          </a:p>
          <a:p>
            <a:pPr marL="800100" lvl="1" indent="-342900">
              <a:buFont typeface="Arial" panose="020B0604020202020204" pitchFamily="34" charset="0"/>
              <a:buChar char="•"/>
            </a:pPr>
            <a:r>
              <a:rPr lang="en-US" altLang="zh-CN" dirty="0"/>
              <a:t>Time</a:t>
            </a:r>
            <a:r>
              <a:rPr lang="zh-CN" altLang="en-US" dirty="0"/>
              <a:t>时间</a:t>
            </a:r>
            <a:endParaRPr lang="en-US" altLang="zh-CN" dirty="0"/>
          </a:p>
          <a:p>
            <a:pPr marL="1257300" lvl="2" indent="-342900">
              <a:buFont typeface="Arial" panose="020B0604020202020204" pitchFamily="34" charset="0"/>
              <a:buChar char="•"/>
            </a:pPr>
            <a:r>
              <a:rPr lang="zh-CN" altLang="en-US" dirty="0"/>
              <a:t>持续多久</a:t>
            </a:r>
            <a:endParaRPr lang="en-US" altLang="zh-CN" dirty="0"/>
          </a:p>
          <a:p>
            <a:pPr marL="800100" lvl="1" indent="-342900">
              <a:buFont typeface="Arial" panose="020B0604020202020204" pitchFamily="34" charset="0"/>
              <a:buChar char="•"/>
            </a:pPr>
            <a:r>
              <a:rPr lang="en-US" altLang="zh-CN" dirty="0"/>
              <a:t>Type of</a:t>
            </a:r>
            <a:r>
              <a:rPr lang="zh-CN" altLang="en-US" dirty="0"/>
              <a:t> </a:t>
            </a:r>
            <a:r>
              <a:rPr lang="en-US" altLang="zh-CN" dirty="0"/>
              <a:t>Exercise</a:t>
            </a:r>
            <a:r>
              <a:rPr lang="zh-CN" altLang="en-US" dirty="0"/>
              <a:t>方式</a:t>
            </a:r>
            <a:endParaRPr lang="en-US" altLang="zh-CN" dirty="0"/>
          </a:p>
          <a:p>
            <a:pPr marL="1257300" lvl="2" indent="-342900">
              <a:buFont typeface="Arial" panose="020B0604020202020204" pitchFamily="34" charset="0"/>
              <a:buChar char="•"/>
            </a:pPr>
            <a:r>
              <a:rPr lang="zh-CN" altLang="en-US" dirty="0"/>
              <a:t>运动类型与模式</a:t>
            </a:r>
            <a:endParaRPr lang="en-US" altLang="zh-CN" dirty="0"/>
          </a:p>
          <a:p>
            <a:pPr marL="800100" lvl="1" indent="-342900">
              <a:buFont typeface="Arial" panose="020B0604020202020204" pitchFamily="34" charset="0"/>
              <a:buChar char="•"/>
            </a:pPr>
            <a:r>
              <a:rPr lang="en-US" altLang="zh-CN" dirty="0"/>
              <a:t>Volume</a:t>
            </a:r>
            <a:r>
              <a:rPr lang="zh-CN" altLang="en-US" dirty="0"/>
              <a:t>运动量</a:t>
            </a:r>
            <a:endParaRPr lang="en-US" altLang="zh-CN" dirty="0"/>
          </a:p>
          <a:p>
            <a:pPr marL="1257300" lvl="2" indent="-342900">
              <a:buFont typeface="Arial" panose="020B0604020202020204" pitchFamily="34" charset="0"/>
              <a:buChar char="•"/>
            </a:pPr>
            <a:r>
              <a:rPr lang="en-US" altLang="zh-CN" dirty="0" err="1"/>
              <a:t>FxIxT</a:t>
            </a:r>
            <a:r>
              <a:rPr lang="zh-CN" altLang="en-US" dirty="0"/>
              <a:t>总量</a:t>
            </a:r>
            <a:endParaRPr lang="en-US" altLang="zh-CN" dirty="0"/>
          </a:p>
          <a:p>
            <a:pPr marL="800100" lvl="1" indent="-342900">
              <a:buFont typeface="Arial" panose="020B0604020202020204" pitchFamily="34" charset="0"/>
              <a:buChar char="•"/>
            </a:pPr>
            <a:r>
              <a:rPr lang="en-US" altLang="zh-CN" dirty="0"/>
              <a:t>Progression</a:t>
            </a:r>
            <a:r>
              <a:rPr lang="zh-CN" altLang="en-US" dirty="0"/>
              <a:t>进度</a:t>
            </a:r>
            <a:endParaRPr lang="en-US" altLang="zh-CN" dirty="0"/>
          </a:p>
          <a:p>
            <a:pPr marL="1257300" lvl="2" indent="-342900">
              <a:buFont typeface="Arial" panose="020B0604020202020204" pitchFamily="34" charset="0"/>
              <a:buChar char="•"/>
            </a:pPr>
            <a:r>
              <a:rPr lang="zh-CN" altLang="en-US" dirty="0"/>
              <a:t>如何增加</a:t>
            </a:r>
            <a:r>
              <a:rPr lang="en-US" altLang="zh-CN" dirty="0"/>
              <a:t>F</a:t>
            </a:r>
            <a:r>
              <a:rPr lang="zh-CN" altLang="en-US" dirty="0"/>
              <a:t>、</a:t>
            </a:r>
            <a:r>
              <a:rPr lang="en-US" altLang="zh-CN" dirty="0"/>
              <a:t>I</a:t>
            </a:r>
            <a:r>
              <a:rPr lang="zh-CN" altLang="en-US" dirty="0"/>
              <a:t>、</a:t>
            </a:r>
            <a:r>
              <a:rPr lang="en-US" altLang="zh-CN" dirty="0"/>
              <a:t>T</a:t>
            </a:r>
          </a:p>
        </p:txBody>
      </p:sp>
      <p:sp>
        <p:nvSpPr>
          <p:cNvPr id="5" name="内容占位符 4">
            <a:extLst>
              <a:ext uri="{FF2B5EF4-FFF2-40B4-BE49-F238E27FC236}">
                <a16:creationId xmlns:a16="http://schemas.microsoft.com/office/drawing/2014/main" id="{7589E6B3-FF54-4CC0-8890-2860B5AE0687}"/>
              </a:ext>
            </a:extLst>
          </p:cNvPr>
          <p:cNvSpPr>
            <a:spLocks noGrp="1"/>
          </p:cNvSpPr>
          <p:nvPr>
            <p:ph sz="half" idx="4294967295"/>
          </p:nvPr>
        </p:nvSpPr>
        <p:spPr>
          <a:xfrm>
            <a:off x="7392988" y="1925638"/>
            <a:ext cx="5465762" cy="4589462"/>
          </a:xfrm>
        </p:spPr>
        <p:txBody>
          <a:bodyPr/>
          <a:lstStyle/>
          <a:p>
            <a:r>
              <a:rPr lang="en-US" altLang="zh-CN" dirty="0"/>
              <a:t>SMART</a:t>
            </a:r>
          </a:p>
          <a:p>
            <a:pPr lvl="1"/>
            <a:r>
              <a:rPr lang="en-US" altLang="zh-CN" dirty="0"/>
              <a:t>Specific</a:t>
            </a:r>
            <a:r>
              <a:rPr lang="zh-CN" altLang="en-US" dirty="0"/>
              <a:t>专一性</a:t>
            </a:r>
            <a:endParaRPr lang="en-US" altLang="zh-CN" dirty="0"/>
          </a:p>
          <a:p>
            <a:pPr lvl="2"/>
            <a:r>
              <a:rPr lang="zh-CN" altLang="en-US" dirty="0"/>
              <a:t>达到是什么目</a:t>
            </a:r>
            <a:endParaRPr lang="en-US" altLang="zh-CN" dirty="0"/>
          </a:p>
          <a:p>
            <a:pPr lvl="1"/>
            <a:r>
              <a:rPr lang="en-US" altLang="zh-CN" dirty="0"/>
              <a:t>Measurable</a:t>
            </a:r>
            <a:r>
              <a:rPr lang="zh-CN" altLang="en-US" dirty="0"/>
              <a:t>可测量性</a:t>
            </a:r>
            <a:endParaRPr lang="en-US" altLang="zh-CN" dirty="0"/>
          </a:p>
          <a:p>
            <a:pPr lvl="2"/>
            <a:r>
              <a:rPr lang="zh-CN" altLang="en-US" dirty="0"/>
              <a:t>量化目标</a:t>
            </a:r>
            <a:endParaRPr lang="en-US" altLang="zh-CN" dirty="0"/>
          </a:p>
          <a:p>
            <a:pPr lvl="1"/>
            <a:r>
              <a:rPr lang="en-US" altLang="zh-CN" dirty="0"/>
              <a:t>Achievable</a:t>
            </a:r>
            <a:r>
              <a:rPr lang="zh-CN" altLang="en-US" dirty="0"/>
              <a:t>可达成性</a:t>
            </a:r>
            <a:endParaRPr lang="en-US" altLang="zh-CN" dirty="0"/>
          </a:p>
          <a:p>
            <a:pPr lvl="2"/>
            <a:r>
              <a:rPr lang="zh-CN" altLang="en-US" dirty="0"/>
              <a:t>提升什么</a:t>
            </a:r>
            <a:endParaRPr lang="en-US" altLang="zh-CN" dirty="0"/>
          </a:p>
          <a:p>
            <a:pPr lvl="1"/>
            <a:r>
              <a:rPr lang="en-US" altLang="zh-CN" dirty="0"/>
              <a:t>Relevant</a:t>
            </a:r>
            <a:r>
              <a:rPr lang="zh-CN" altLang="en-US" dirty="0"/>
              <a:t>相关性</a:t>
            </a:r>
            <a:endParaRPr lang="en-US" altLang="zh-CN" dirty="0"/>
          </a:p>
          <a:p>
            <a:pPr lvl="2"/>
            <a:r>
              <a:rPr lang="zh-CN" altLang="en-US" dirty="0"/>
              <a:t>目标与计划一致</a:t>
            </a:r>
            <a:endParaRPr lang="en-US" altLang="zh-CN" dirty="0"/>
          </a:p>
          <a:p>
            <a:pPr lvl="1"/>
            <a:r>
              <a:rPr lang="en-US" altLang="zh-CN" dirty="0"/>
              <a:t>Timed</a:t>
            </a:r>
            <a:r>
              <a:rPr lang="zh-CN" altLang="en-US" dirty="0"/>
              <a:t>及时性</a:t>
            </a:r>
            <a:endParaRPr lang="en-US" altLang="zh-CN" dirty="0"/>
          </a:p>
          <a:p>
            <a:pPr lvl="2"/>
            <a:r>
              <a:rPr lang="zh-CN" altLang="en-US" dirty="0"/>
              <a:t>时间限制</a:t>
            </a:r>
          </a:p>
        </p:txBody>
      </p:sp>
    </p:spTree>
    <p:extLst>
      <p:ext uri="{BB962C8B-B14F-4D97-AF65-F5344CB8AC3E}">
        <p14:creationId xmlns:p14="http://schemas.microsoft.com/office/powerpoint/2010/main" val="34254684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FFA93A-CA43-460F-8FDE-0709CBB6C8DB}"/>
              </a:ext>
            </a:extLst>
          </p:cNvPr>
          <p:cNvSpPr>
            <a:spLocks noGrp="1"/>
          </p:cNvSpPr>
          <p:nvPr>
            <p:ph type="title"/>
          </p:nvPr>
        </p:nvSpPr>
        <p:spPr/>
        <p:txBody>
          <a:bodyPr/>
          <a:lstStyle/>
          <a:p>
            <a:r>
              <a:rPr lang="zh-CN" altLang="en-US" dirty="0"/>
              <a:t>年龄与性别</a:t>
            </a:r>
          </a:p>
        </p:txBody>
      </p:sp>
      <p:sp>
        <p:nvSpPr>
          <p:cNvPr id="3" name="文本占位符 2">
            <a:extLst>
              <a:ext uri="{FF2B5EF4-FFF2-40B4-BE49-F238E27FC236}">
                <a16:creationId xmlns:a16="http://schemas.microsoft.com/office/drawing/2014/main" id="{9B876927-E28D-40C1-BF96-2F139BD42326}"/>
              </a:ext>
            </a:extLst>
          </p:cNvPr>
          <p:cNvSpPr>
            <a:spLocks noGrp="1"/>
          </p:cNvSpPr>
          <p:nvPr>
            <p:ph type="body" idx="1"/>
          </p:nvPr>
        </p:nvSpPr>
        <p:spPr>
          <a:xfrm>
            <a:off x="833120" y="1687195"/>
            <a:ext cx="9133205" cy="4665434"/>
          </a:xfrm>
        </p:spPr>
        <p:txBody>
          <a:bodyPr>
            <a:normAutofit fontScale="92500" lnSpcReduction="20000"/>
          </a:bodyPr>
          <a:lstStyle/>
          <a:p>
            <a:r>
              <a:rPr lang="zh-CN" altLang="en-US" dirty="0"/>
              <a:t>请参阅</a:t>
            </a:r>
            <a:r>
              <a:rPr lang="en-US" altLang="zh-CN" dirty="0"/>
              <a:t>《</a:t>
            </a:r>
            <a:r>
              <a:rPr lang="zh-CN" altLang="en-US" dirty="0"/>
              <a:t>肌力与体能训练</a:t>
            </a:r>
            <a:r>
              <a:rPr lang="en-US" altLang="zh-CN" dirty="0"/>
              <a:t>》</a:t>
            </a:r>
          </a:p>
          <a:p>
            <a:pPr marL="457200" indent="-457200">
              <a:buFont typeface="Arial" panose="020B0604020202020204" pitchFamily="34" charset="0"/>
              <a:buChar char="•"/>
            </a:pPr>
            <a:r>
              <a:rPr lang="zh-CN" altLang="en-US" dirty="0"/>
              <a:t>第</a:t>
            </a:r>
            <a:r>
              <a:rPr lang="en-US" altLang="zh-CN" dirty="0"/>
              <a:t>6</a:t>
            </a:r>
            <a:r>
              <a:rPr lang="zh-CN" altLang="en-US" dirty="0"/>
              <a:t>章 有氧耐力训练计划的适应</a:t>
            </a:r>
            <a:endParaRPr lang="en-US" altLang="zh-CN" dirty="0"/>
          </a:p>
          <a:p>
            <a:r>
              <a:rPr lang="en-US" altLang="zh-CN" dirty="0"/>
              <a:t>	</a:t>
            </a:r>
            <a:r>
              <a:rPr lang="zh-CN" altLang="en-US" dirty="0"/>
              <a:t>第四节 有氧耐力训练计划的外在及个人因素</a:t>
            </a:r>
            <a:endParaRPr lang="en-US" altLang="zh-CN" dirty="0"/>
          </a:p>
          <a:p>
            <a:r>
              <a:rPr lang="en-US" altLang="zh-CN" dirty="0"/>
              <a:t>		</a:t>
            </a:r>
            <a:r>
              <a:rPr lang="zh-CN" altLang="en-US" dirty="0"/>
              <a:t>六、年龄和性别</a:t>
            </a:r>
            <a:endParaRPr lang="en-US" altLang="zh-CN" dirty="0"/>
          </a:p>
          <a:p>
            <a:pPr marL="457200" indent="-457200">
              <a:buFont typeface="Arial" panose="020B0604020202020204" pitchFamily="34" charset="0"/>
              <a:buChar char="•"/>
            </a:pPr>
            <a:r>
              <a:rPr lang="zh-CN" altLang="en-US" dirty="0"/>
              <a:t>第</a:t>
            </a:r>
            <a:r>
              <a:rPr lang="en-US" altLang="zh-CN" dirty="0"/>
              <a:t>7</a:t>
            </a:r>
            <a:r>
              <a:rPr lang="zh-CN" altLang="en-US" dirty="0"/>
              <a:t>章 阻力运动与年龄、性别差异</a:t>
            </a:r>
            <a:endParaRPr lang="en-US" altLang="zh-CN" dirty="0"/>
          </a:p>
          <a:p>
            <a:r>
              <a:rPr lang="en-US" altLang="zh-CN" dirty="0"/>
              <a:t>	</a:t>
            </a:r>
            <a:r>
              <a:rPr lang="zh-CN" altLang="en-US" dirty="0"/>
              <a:t>儿童、女性运动员、老人</a:t>
            </a:r>
            <a:endParaRPr lang="en-US" altLang="zh-CN" dirty="0"/>
          </a:p>
          <a:p>
            <a:pPr marL="457200" indent="-457200">
              <a:buFont typeface="Arial" panose="020B0604020202020204" pitchFamily="34" charset="0"/>
              <a:buChar char="•"/>
            </a:pPr>
            <a:r>
              <a:rPr lang="zh-CN" altLang="en-US" dirty="0"/>
              <a:t>第</a:t>
            </a:r>
            <a:r>
              <a:rPr lang="en-US" altLang="zh-CN" dirty="0"/>
              <a:t>12</a:t>
            </a:r>
            <a:r>
              <a:rPr lang="zh-CN" altLang="en-US" dirty="0"/>
              <a:t>章 测验选择与管理的原则</a:t>
            </a:r>
            <a:endParaRPr lang="en-US" altLang="zh-CN" dirty="0"/>
          </a:p>
          <a:p>
            <a:r>
              <a:rPr lang="en-US" altLang="zh-CN" dirty="0"/>
              <a:t>	</a:t>
            </a:r>
            <a:r>
              <a:rPr lang="zh-CN" altLang="en-US" dirty="0"/>
              <a:t>第四节 测验的选择</a:t>
            </a:r>
            <a:endParaRPr lang="en-US" altLang="zh-CN" dirty="0"/>
          </a:p>
          <a:p>
            <a:r>
              <a:rPr lang="en-US" altLang="zh-CN" dirty="0"/>
              <a:t>		</a:t>
            </a:r>
            <a:r>
              <a:rPr lang="zh-CN" altLang="en-US" dirty="0"/>
              <a:t>四、年龄和性别</a:t>
            </a:r>
          </a:p>
          <a:p>
            <a:r>
              <a:rPr lang="en-US" altLang="zh-CN" dirty="0"/>
              <a:t>	</a:t>
            </a:r>
            <a:r>
              <a:rPr lang="zh-CN" altLang="en-US" dirty="0"/>
              <a:t>第五节 测验的执行</a:t>
            </a:r>
            <a:endParaRPr lang="en-US" altLang="zh-CN" dirty="0"/>
          </a:p>
          <a:p>
            <a:r>
              <a:rPr lang="en-US" altLang="zh-CN" dirty="0"/>
              <a:t>		</a:t>
            </a:r>
            <a:r>
              <a:rPr lang="zh-CN" altLang="en-US" dirty="0"/>
              <a:t>一、健康和安全的考量</a:t>
            </a:r>
          </a:p>
        </p:txBody>
      </p:sp>
    </p:spTree>
    <p:extLst>
      <p:ext uri="{BB962C8B-B14F-4D97-AF65-F5344CB8AC3E}">
        <p14:creationId xmlns:p14="http://schemas.microsoft.com/office/powerpoint/2010/main" val="15460822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FFA93A-CA43-460F-8FDE-0709CBB6C8DB}"/>
              </a:ext>
            </a:extLst>
          </p:cNvPr>
          <p:cNvSpPr>
            <a:spLocks noGrp="1"/>
          </p:cNvSpPr>
          <p:nvPr>
            <p:ph type="title"/>
          </p:nvPr>
        </p:nvSpPr>
        <p:spPr/>
        <p:txBody>
          <a:bodyPr/>
          <a:lstStyle/>
          <a:p>
            <a:r>
              <a:rPr lang="zh-CN" altLang="en-US" dirty="0"/>
              <a:t>脱水</a:t>
            </a:r>
          </a:p>
        </p:txBody>
      </p:sp>
      <p:sp>
        <p:nvSpPr>
          <p:cNvPr id="3" name="文本占位符 2">
            <a:extLst>
              <a:ext uri="{FF2B5EF4-FFF2-40B4-BE49-F238E27FC236}">
                <a16:creationId xmlns:a16="http://schemas.microsoft.com/office/drawing/2014/main" id="{9B876927-E28D-40C1-BF96-2F139BD42326}"/>
              </a:ext>
            </a:extLst>
          </p:cNvPr>
          <p:cNvSpPr>
            <a:spLocks noGrp="1"/>
          </p:cNvSpPr>
          <p:nvPr>
            <p:ph type="body" idx="1"/>
          </p:nvPr>
        </p:nvSpPr>
        <p:spPr>
          <a:xfrm>
            <a:off x="833120" y="1687195"/>
            <a:ext cx="9133205" cy="4665434"/>
          </a:xfrm>
        </p:spPr>
        <p:txBody>
          <a:bodyPr>
            <a:normAutofit lnSpcReduction="10000"/>
          </a:bodyPr>
          <a:lstStyle/>
          <a:p>
            <a:r>
              <a:rPr lang="zh-CN" altLang="en-US" dirty="0"/>
              <a:t>请参阅</a:t>
            </a:r>
            <a:r>
              <a:rPr lang="en-US" altLang="zh-CN" dirty="0"/>
              <a:t>《</a:t>
            </a:r>
            <a:r>
              <a:rPr lang="zh-CN" altLang="en-US" dirty="0"/>
              <a:t>肌力与体能训练</a:t>
            </a:r>
            <a:r>
              <a:rPr lang="en-US" altLang="zh-CN" dirty="0"/>
              <a:t>》</a:t>
            </a:r>
          </a:p>
          <a:p>
            <a:pPr marL="457200" indent="-457200">
              <a:buFont typeface="Arial" panose="020B0604020202020204" pitchFamily="34" charset="0"/>
              <a:buChar char="•"/>
            </a:pPr>
            <a:r>
              <a:rPr lang="zh-CN" altLang="en-US" dirty="0"/>
              <a:t>第</a:t>
            </a:r>
            <a:r>
              <a:rPr lang="en-US" altLang="zh-CN" dirty="0"/>
              <a:t>9</a:t>
            </a:r>
            <a:r>
              <a:rPr lang="zh-CN" altLang="en-US" dirty="0"/>
              <a:t>章 健康与运动营养</a:t>
            </a:r>
            <a:endParaRPr lang="en-US" altLang="zh-CN" dirty="0"/>
          </a:p>
          <a:p>
            <a:r>
              <a:rPr lang="en-US" altLang="zh-CN" dirty="0"/>
              <a:t>	</a:t>
            </a:r>
            <a:r>
              <a:rPr lang="zh-CN" altLang="en-US" dirty="0"/>
              <a:t>第六节 液体与电解质</a:t>
            </a:r>
            <a:endParaRPr lang="en-US" altLang="zh-CN" dirty="0"/>
          </a:p>
          <a:p>
            <a:pPr marL="457200" indent="-457200">
              <a:buFont typeface="Arial" panose="020B0604020202020204" pitchFamily="34" charset="0"/>
              <a:buChar char="•"/>
            </a:pPr>
            <a:r>
              <a:rPr lang="zh-CN" altLang="en-US" dirty="0"/>
              <a:t>第</a:t>
            </a:r>
            <a:r>
              <a:rPr lang="en-US" altLang="zh-CN" dirty="0"/>
              <a:t>10</a:t>
            </a:r>
            <a:r>
              <a:rPr lang="zh-CN" altLang="en-US" dirty="0"/>
              <a:t>章 最大化运动表现的营养策略</a:t>
            </a:r>
            <a:endParaRPr lang="en-US" altLang="zh-CN" dirty="0"/>
          </a:p>
          <a:p>
            <a:r>
              <a:rPr lang="en-US" altLang="zh-CN" dirty="0"/>
              <a:t>	</a:t>
            </a:r>
            <a:r>
              <a:rPr lang="zh-CN" altLang="en-US" dirty="0"/>
              <a:t>第二节 改变身体组成的营养策略</a:t>
            </a:r>
            <a:endParaRPr lang="en-US" altLang="zh-CN" dirty="0"/>
          </a:p>
          <a:p>
            <a:r>
              <a:rPr lang="en-US" altLang="zh-CN" dirty="0"/>
              <a:t>		</a:t>
            </a:r>
            <a:r>
              <a:rPr lang="zh-CN" altLang="en-US" dirty="0"/>
              <a:t>二、减重</a:t>
            </a:r>
          </a:p>
          <a:p>
            <a:r>
              <a:rPr lang="en-US" altLang="zh-CN" dirty="0"/>
              <a:t>	</a:t>
            </a:r>
            <a:r>
              <a:rPr lang="zh-CN" altLang="en-US" dirty="0"/>
              <a:t>第三节 进食和饮食疾病</a:t>
            </a:r>
            <a:r>
              <a:rPr lang="en-US" altLang="zh-CN" dirty="0"/>
              <a:t>	</a:t>
            </a:r>
          </a:p>
          <a:p>
            <a:pPr marL="457200" indent="-457200">
              <a:buFont typeface="Arial" panose="020B0604020202020204" pitchFamily="34" charset="0"/>
              <a:buChar char="•"/>
            </a:pPr>
            <a:r>
              <a:rPr lang="zh-CN" altLang="en-US" dirty="0"/>
              <a:t>第</a:t>
            </a:r>
            <a:r>
              <a:rPr lang="en-US" altLang="zh-CN" dirty="0"/>
              <a:t>12</a:t>
            </a:r>
            <a:r>
              <a:rPr lang="zh-CN" altLang="en-US" dirty="0"/>
              <a:t>章 测验选择与管理的原则</a:t>
            </a:r>
            <a:endParaRPr lang="en-US" altLang="zh-CN" dirty="0"/>
          </a:p>
          <a:p>
            <a:r>
              <a:rPr lang="en-US" altLang="zh-CN" dirty="0"/>
              <a:t>	</a:t>
            </a:r>
            <a:r>
              <a:rPr lang="zh-CN" altLang="en-US" dirty="0"/>
              <a:t>第五节 测验的执行</a:t>
            </a:r>
            <a:endParaRPr lang="en-US" altLang="zh-CN" dirty="0"/>
          </a:p>
          <a:p>
            <a:r>
              <a:rPr lang="en-US" altLang="zh-CN" dirty="0"/>
              <a:t>		</a:t>
            </a:r>
            <a:r>
              <a:rPr lang="zh-CN" altLang="en-US" dirty="0"/>
              <a:t>一、健康和安全的考量</a:t>
            </a:r>
          </a:p>
          <a:p>
            <a:endParaRPr lang="zh-CN" altLang="en-US" dirty="0"/>
          </a:p>
        </p:txBody>
      </p:sp>
    </p:spTree>
    <p:extLst>
      <p:ext uri="{BB962C8B-B14F-4D97-AF65-F5344CB8AC3E}">
        <p14:creationId xmlns:p14="http://schemas.microsoft.com/office/powerpoint/2010/main" val="25198961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FFA93A-CA43-460F-8FDE-0709CBB6C8DB}"/>
              </a:ext>
            </a:extLst>
          </p:cNvPr>
          <p:cNvSpPr>
            <a:spLocks noGrp="1"/>
          </p:cNvSpPr>
          <p:nvPr>
            <p:ph type="title"/>
          </p:nvPr>
        </p:nvSpPr>
        <p:spPr/>
        <p:txBody>
          <a:bodyPr/>
          <a:lstStyle/>
          <a:p>
            <a:r>
              <a:rPr lang="zh-CN" altLang="en-US" dirty="0"/>
              <a:t>过度训练</a:t>
            </a:r>
          </a:p>
        </p:txBody>
      </p:sp>
      <p:sp>
        <p:nvSpPr>
          <p:cNvPr id="3" name="文本占位符 2">
            <a:extLst>
              <a:ext uri="{FF2B5EF4-FFF2-40B4-BE49-F238E27FC236}">
                <a16:creationId xmlns:a16="http://schemas.microsoft.com/office/drawing/2014/main" id="{9B876927-E28D-40C1-BF96-2F139BD42326}"/>
              </a:ext>
            </a:extLst>
          </p:cNvPr>
          <p:cNvSpPr>
            <a:spLocks noGrp="1"/>
          </p:cNvSpPr>
          <p:nvPr>
            <p:ph type="body" idx="1"/>
          </p:nvPr>
        </p:nvSpPr>
        <p:spPr>
          <a:xfrm>
            <a:off x="833120" y="1687195"/>
            <a:ext cx="9133205" cy="2721218"/>
          </a:xfrm>
        </p:spPr>
        <p:txBody>
          <a:bodyPr>
            <a:normAutofit fontScale="92500" lnSpcReduction="10000"/>
          </a:bodyPr>
          <a:lstStyle/>
          <a:p>
            <a:r>
              <a:rPr lang="zh-CN" altLang="en-US" dirty="0"/>
              <a:t>请参阅</a:t>
            </a:r>
            <a:r>
              <a:rPr lang="en-US" altLang="zh-CN" dirty="0"/>
              <a:t>《</a:t>
            </a:r>
            <a:r>
              <a:rPr lang="zh-CN" altLang="en-US" dirty="0"/>
              <a:t>肌力与体能训练</a:t>
            </a:r>
            <a:r>
              <a:rPr lang="en-US" altLang="zh-CN" dirty="0"/>
              <a:t>》</a:t>
            </a:r>
          </a:p>
          <a:p>
            <a:pPr marL="457200" indent="-457200">
              <a:buFont typeface="Arial" panose="020B0604020202020204" pitchFamily="34" charset="0"/>
              <a:buChar char="•"/>
            </a:pPr>
            <a:r>
              <a:rPr lang="zh-CN" altLang="en-US" dirty="0"/>
              <a:t>第</a:t>
            </a:r>
            <a:r>
              <a:rPr lang="en-US" altLang="zh-CN" dirty="0"/>
              <a:t>5</a:t>
            </a:r>
            <a:r>
              <a:rPr lang="zh-CN" altLang="en-US" dirty="0"/>
              <a:t>章 无氧训练对身体造成的适应效果</a:t>
            </a:r>
            <a:endParaRPr lang="en-US" altLang="zh-CN" dirty="0"/>
          </a:p>
          <a:p>
            <a:r>
              <a:rPr lang="en-US" altLang="zh-CN" dirty="0"/>
              <a:t>	</a:t>
            </a:r>
            <a:r>
              <a:rPr lang="zh-CN" altLang="en-US" dirty="0"/>
              <a:t>第七节 过度训练</a:t>
            </a:r>
            <a:endParaRPr lang="en-US" altLang="zh-CN" dirty="0"/>
          </a:p>
          <a:p>
            <a:r>
              <a:rPr lang="en-US" altLang="zh-CN" dirty="0"/>
              <a:t>	</a:t>
            </a:r>
            <a:r>
              <a:rPr lang="zh-CN" altLang="en-US" dirty="0"/>
              <a:t>第八节 停止训练</a:t>
            </a:r>
            <a:endParaRPr lang="en-US" altLang="zh-CN" dirty="0"/>
          </a:p>
          <a:p>
            <a:pPr marL="457200" indent="-457200">
              <a:buFont typeface="Arial" panose="020B0604020202020204" pitchFamily="34" charset="0"/>
              <a:buChar char="•"/>
            </a:pPr>
            <a:r>
              <a:rPr lang="zh-CN" altLang="en-US" dirty="0"/>
              <a:t>第</a:t>
            </a:r>
            <a:r>
              <a:rPr lang="en-US" altLang="zh-CN" dirty="0"/>
              <a:t>6</a:t>
            </a:r>
            <a:r>
              <a:rPr lang="zh-CN" altLang="en-US" dirty="0"/>
              <a:t>章 有氧耐力训练计划的适应</a:t>
            </a:r>
            <a:endParaRPr lang="en-US" altLang="zh-CN" dirty="0"/>
          </a:p>
          <a:p>
            <a:r>
              <a:rPr lang="en-US" altLang="zh-CN" dirty="0"/>
              <a:t>	</a:t>
            </a:r>
            <a:r>
              <a:rPr lang="zh-CN" altLang="en-US" dirty="0"/>
              <a:t>第五节 过度训练：定义、盛行率、诊断及潜在指标</a:t>
            </a:r>
            <a:endParaRPr lang="en-US" altLang="zh-CN" dirty="0"/>
          </a:p>
        </p:txBody>
      </p:sp>
      <p:sp>
        <p:nvSpPr>
          <p:cNvPr id="4" name="文本框 3">
            <a:extLst>
              <a:ext uri="{FF2B5EF4-FFF2-40B4-BE49-F238E27FC236}">
                <a16:creationId xmlns:a16="http://schemas.microsoft.com/office/drawing/2014/main" id="{29F94E07-B30F-452E-88D0-A3583739E6A1}"/>
              </a:ext>
            </a:extLst>
          </p:cNvPr>
          <p:cNvSpPr txBox="1"/>
          <p:nvPr/>
        </p:nvSpPr>
        <p:spPr>
          <a:xfrm>
            <a:off x="668735" y="4801478"/>
            <a:ext cx="1261884" cy="954107"/>
          </a:xfrm>
          <a:prstGeom prst="rect">
            <a:avLst/>
          </a:prstGeom>
          <a:noFill/>
        </p:spPr>
        <p:txBody>
          <a:bodyPr wrap="none" rtlCol="0">
            <a:spAutoFit/>
          </a:bodyPr>
          <a:lstStyle/>
          <a:p>
            <a:pPr algn="ctr"/>
            <a:r>
              <a:rPr lang="zh-CN" altLang="en-US" sz="2800" dirty="0">
                <a:solidFill>
                  <a:schemeClr val="bg1"/>
                </a:solidFill>
                <a:latin typeface="黑体" panose="02010609060101010101" pitchFamily="49" charset="-122"/>
                <a:ea typeface="黑体" panose="02010609060101010101" pitchFamily="49" charset="-122"/>
              </a:rPr>
              <a:t>训练</a:t>
            </a:r>
            <a:br>
              <a:rPr lang="en-US" altLang="zh-CN" sz="2800" dirty="0">
                <a:solidFill>
                  <a:schemeClr val="bg1"/>
                </a:solidFill>
                <a:latin typeface="黑体" panose="02010609060101010101" pitchFamily="49" charset="-122"/>
                <a:ea typeface="黑体" panose="02010609060101010101" pitchFamily="49" charset="-122"/>
              </a:rPr>
            </a:br>
            <a:r>
              <a:rPr lang="zh-CN" altLang="en-US" sz="2800" dirty="0">
                <a:solidFill>
                  <a:schemeClr val="bg1"/>
                </a:solidFill>
                <a:latin typeface="黑体" panose="02010609060101010101" pitchFamily="49" charset="-122"/>
                <a:ea typeface="黑体" panose="02010609060101010101" pitchFamily="49" charset="-122"/>
              </a:rPr>
              <a:t>超负荷</a:t>
            </a:r>
          </a:p>
        </p:txBody>
      </p:sp>
      <p:sp>
        <p:nvSpPr>
          <p:cNvPr id="5" name="文本框 4">
            <a:extLst>
              <a:ext uri="{FF2B5EF4-FFF2-40B4-BE49-F238E27FC236}">
                <a16:creationId xmlns:a16="http://schemas.microsoft.com/office/drawing/2014/main" id="{DE0C1AAB-CC02-492C-997B-F7FA32F6118E}"/>
              </a:ext>
            </a:extLst>
          </p:cNvPr>
          <p:cNvSpPr txBox="1"/>
          <p:nvPr/>
        </p:nvSpPr>
        <p:spPr>
          <a:xfrm>
            <a:off x="2739207" y="4801478"/>
            <a:ext cx="902811" cy="954107"/>
          </a:xfrm>
          <a:prstGeom prst="rect">
            <a:avLst/>
          </a:prstGeom>
          <a:noFill/>
        </p:spPr>
        <p:txBody>
          <a:bodyPr wrap="none" rtlCol="0">
            <a:spAutoFit/>
          </a:bodyPr>
          <a:lstStyle/>
          <a:p>
            <a:pPr algn="ctr"/>
            <a:r>
              <a:rPr lang="zh-CN" altLang="en-US" sz="2800" dirty="0">
                <a:solidFill>
                  <a:schemeClr val="bg1"/>
                </a:solidFill>
                <a:latin typeface="黑体" panose="02010609060101010101" pitchFamily="49" charset="-122"/>
                <a:ea typeface="黑体" panose="02010609060101010101" pitchFamily="49" charset="-122"/>
              </a:rPr>
              <a:t>短期</a:t>
            </a:r>
            <a:br>
              <a:rPr lang="en-US" altLang="zh-CN" sz="2800" dirty="0">
                <a:solidFill>
                  <a:schemeClr val="bg1"/>
                </a:solidFill>
                <a:latin typeface="黑体" panose="02010609060101010101" pitchFamily="49" charset="-122"/>
                <a:ea typeface="黑体" panose="02010609060101010101" pitchFamily="49" charset="-122"/>
              </a:rPr>
            </a:br>
            <a:r>
              <a:rPr lang="zh-CN" altLang="en-US" sz="2800" dirty="0">
                <a:solidFill>
                  <a:schemeClr val="bg1"/>
                </a:solidFill>
                <a:latin typeface="黑体" panose="02010609060101010101" pitchFamily="49" charset="-122"/>
                <a:ea typeface="黑体" panose="02010609060101010101" pitchFamily="49" charset="-122"/>
              </a:rPr>
              <a:t>疲劳</a:t>
            </a:r>
            <a:endParaRPr lang="en-US" altLang="zh-CN" sz="2800" dirty="0">
              <a:solidFill>
                <a:schemeClr val="bg1"/>
              </a:solidFill>
              <a:latin typeface="黑体" panose="02010609060101010101" pitchFamily="49" charset="-122"/>
              <a:ea typeface="黑体" panose="02010609060101010101" pitchFamily="49" charset="-122"/>
            </a:endParaRPr>
          </a:p>
        </p:txBody>
      </p:sp>
      <p:sp>
        <p:nvSpPr>
          <p:cNvPr id="6" name="文本框 5">
            <a:extLst>
              <a:ext uri="{FF2B5EF4-FFF2-40B4-BE49-F238E27FC236}">
                <a16:creationId xmlns:a16="http://schemas.microsoft.com/office/drawing/2014/main" id="{60E276A8-0195-46FE-8830-4256C8ED51A2}"/>
              </a:ext>
            </a:extLst>
          </p:cNvPr>
          <p:cNvSpPr txBox="1"/>
          <p:nvPr/>
        </p:nvSpPr>
        <p:spPr>
          <a:xfrm>
            <a:off x="4450606" y="4801478"/>
            <a:ext cx="1620957" cy="954107"/>
          </a:xfrm>
          <a:prstGeom prst="rect">
            <a:avLst/>
          </a:prstGeom>
          <a:noFill/>
        </p:spPr>
        <p:txBody>
          <a:bodyPr wrap="none" rtlCol="0">
            <a:spAutoFit/>
          </a:bodyPr>
          <a:lstStyle/>
          <a:p>
            <a:pPr algn="ctr"/>
            <a:r>
              <a:rPr lang="zh-CN" altLang="en-US" sz="2800" dirty="0">
                <a:solidFill>
                  <a:schemeClr val="bg1"/>
                </a:solidFill>
                <a:latin typeface="黑体" panose="02010609060101010101" pitchFamily="49" charset="-122"/>
                <a:ea typeface="黑体" panose="02010609060101010101" pitchFamily="49" charset="-122"/>
              </a:rPr>
              <a:t>功能性</a:t>
            </a:r>
            <a:br>
              <a:rPr lang="en-US" altLang="zh-CN" sz="2800" dirty="0">
                <a:solidFill>
                  <a:schemeClr val="bg1"/>
                </a:solidFill>
                <a:latin typeface="黑体" panose="02010609060101010101" pitchFamily="49" charset="-122"/>
                <a:ea typeface="黑体" panose="02010609060101010101" pitchFamily="49" charset="-122"/>
              </a:rPr>
            </a:br>
            <a:r>
              <a:rPr lang="zh-CN" altLang="en-US" sz="2800" dirty="0">
                <a:solidFill>
                  <a:schemeClr val="bg1"/>
                </a:solidFill>
                <a:latin typeface="黑体" panose="02010609060101010101" pitchFamily="49" charset="-122"/>
                <a:ea typeface="黑体" panose="02010609060101010101" pitchFamily="49" charset="-122"/>
              </a:rPr>
              <a:t>过量负荷</a:t>
            </a:r>
          </a:p>
        </p:txBody>
      </p:sp>
      <p:sp>
        <p:nvSpPr>
          <p:cNvPr id="7" name="文本框 6">
            <a:extLst>
              <a:ext uri="{FF2B5EF4-FFF2-40B4-BE49-F238E27FC236}">
                <a16:creationId xmlns:a16="http://schemas.microsoft.com/office/drawing/2014/main" id="{BE1AC06E-FA12-48D1-BFC3-77A492336C86}"/>
              </a:ext>
            </a:extLst>
          </p:cNvPr>
          <p:cNvSpPr txBox="1"/>
          <p:nvPr/>
        </p:nvSpPr>
        <p:spPr>
          <a:xfrm>
            <a:off x="6880151" y="4801478"/>
            <a:ext cx="1620957" cy="954107"/>
          </a:xfrm>
          <a:prstGeom prst="rect">
            <a:avLst/>
          </a:prstGeom>
          <a:noFill/>
        </p:spPr>
        <p:txBody>
          <a:bodyPr wrap="none" rtlCol="0">
            <a:spAutoFit/>
          </a:bodyPr>
          <a:lstStyle/>
          <a:p>
            <a:pPr algn="ctr"/>
            <a:r>
              <a:rPr lang="zh-CN" altLang="en-US" sz="2800" dirty="0">
                <a:solidFill>
                  <a:schemeClr val="bg1"/>
                </a:solidFill>
                <a:latin typeface="黑体" panose="02010609060101010101" pitchFamily="49" charset="-122"/>
                <a:ea typeface="黑体" panose="02010609060101010101" pitchFamily="49" charset="-122"/>
              </a:rPr>
              <a:t>非功能性</a:t>
            </a:r>
            <a:br>
              <a:rPr lang="en-US" altLang="zh-CN" sz="2800" dirty="0">
                <a:solidFill>
                  <a:schemeClr val="bg1"/>
                </a:solidFill>
                <a:latin typeface="黑体" panose="02010609060101010101" pitchFamily="49" charset="-122"/>
                <a:ea typeface="黑体" panose="02010609060101010101" pitchFamily="49" charset="-122"/>
              </a:rPr>
            </a:br>
            <a:r>
              <a:rPr lang="zh-CN" altLang="en-US" sz="2800" dirty="0">
                <a:solidFill>
                  <a:schemeClr val="bg1"/>
                </a:solidFill>
                <a:latin typeface="黑体" panose="02010609060101010101" pitchFamily="49" charset="-122"/>
                <a:ea typeface="黑体" panose="02010609060101010101" pitchFamily="49" charset="-122"/>
              </a:rPr>
              <a:t>过量负荷</a:t>
            </a:r>
          </a:p>
        </p:txBody>
      </p:sp>
      <p:sp>
        <p:nvSpPr>
          <p:cNvPr id="8" name="文本框 7">
            <a:extLst>
              <a:ext uri="{FF2B5EF4-FFF2-40B4-BE49-F238E27FC236}">
                <a16:creationId xmlns:a16="http://schemas.microsoft.com/office/drawing/2014/main" id="{71499FC5-9DE0-4F8A-86EC-C2F9E428BB38}"/>
              </a:ext>
            </a:extLst>
          </p:cNvPr>
          <p:cNvSpPr txBox="1"/>
          <p:nvPr/>
        </p:nvSpPr>
        <p:spPr>
          <a:xfrm>
            <a:off x="9309695" y="4801478"/>
            <a:ext cx="1620957" cy="954107"/>
          </a:xfrm>
          <a:prstGeom prst="rect">
            <a:avLst/>
          </a:prstGeom>
          <a:noFill/>
        </p:spPr>
        <p:txBody>
          <a:bodyPr wrap="none" rtlCol="0">
            <a:spAutoFit/>
          </a:bodyPr>
          <a:lstStyle/>
          <a:p>
            <a:pPr algn="ctr"/>
            <a:r>
              <a:rPr lang="zh-CN" altLang="en-US" sz="2800" dirty="0">
                <a:solidFill>
                  <a:schemeClr val="bg1"/>
                </a:solidFill>
                <a:latin typeface="黑体" panose="02010609060101010101" pitchFamily="49" charset="-122"/>
                <a:ea typeface="黑体" panose="02010609060101010101" pitchFamily="49" charset="-122"/>
              </a:rPr>
              <a:t>过度训练</a:t>
            </a:r>
            <a:br>
              <a:rPr lang="en-US" altLang="zh-CN" sz="2800" dirty="0">
                <a:solidFill>
                  <a:schemeClr val="bg1"/>
                </a:solidFill>
                <a:latin typeface="黑体" panose="02010609060101010101" pitchFamily="49" charset="-122"/>
                <a:ea typeface="黑体" panose="02010609060101010101" pitchFamily="49" charset="-122"/>
              </a:rPr>
            </a:br>
            <a:r>
              <a:rPr lang="zh-CN" altLang="en-US" sz="2800" dirty="0">
                <a:solidFill>
                  <a:schemeClr val="bg1"/>
                </a:solidFill>
                <a:latin typeface="黑体" panose="02010609060101010101" pitchFamily="49" charset="-122"/>
                <a:ea typeface="黑体" panose="02010609060101010101" pitchFamily="49" charset="-122"/>
              </a:rPr>
              <a:t>综合症</a:t>
            </a:r>
          </a:p>
        </p:txBody>
      </p:sp>
      <p:sp>
        <p:nvSpPr>
          <p:cNvPr id="9" name="文本框 8">
            <a:extLst>
              <a:ext uri="{FF2B5EF4-FFF2-40B4-BE49-F238E27FC236}">
                <a16:creationId xmlns:a16="http://schemas.microsoft.com/office/drawing/2014/main" id="{EDD13B52-308F-40D0-95A8-F31678A82058}"/>
              </a:ext>
            </a:extLst>
          </p:cNvPr>
          <p:cNvSpPr txBox="1"/>
          <p:nvPr/>
        </p:nvSpPr>
        <p:spPr>
          <a:xfrm>
            <a:off x="2845004" y="5833031"/>
            <a:ext cx="646331" cy="369332"/>
          </a:xfrm>
          <a:prstGeom prst="rect">
            <a:avLst/>
          </a:prstGeom>
          <a:noFill/>
        </p:spPr>
        <p:txBody>
          <a:bodyPr wrap="none" rtlCol="0">
            <a:spAutoFit/>
          </a:bodyPr>
          <a:lstStyle/>
          <a:p>
            <a:r>
              <a:rPr lang="zh-CN" altLang="en-US" dirty="0">
                <a:solidFill>
                  <a:schemeClr val="bg1"/>
                </a:solidFill>
                <a:latin typeface="黑体" panose="02010609060101010101" pitchFamily="49" charset="-122"/>
                <a:ea typeface="黑体" panose="02010609060101010101" pitchFamily="49" charset="-122"/>
              </a:rPr>
              <a:t>数日</a:t>
            </a:r>
          </a:p>
        </p:txBody>
      </p:sp>
      <p:sp>
        <p:nvSpPr>
          <p:cNvPr id="10" name="文本框 9">
            <a:extLst>
              <a:ext uri="{FF2B5EF4-FFF2-40B4-BE49-F238E27FC236}">
                <a16:creationId xmlns:a16="http://schemas.microsoft.com/office/drawing/2014/main" id="{06D22E91-CB51-4D0E-9474-C17B686F2EF5}"/>
              </a:ext>
            </a:extLst>
          </p:cNvPr>
          <p:cNvSpPr txBox="1"/>
          <p:nvPr/>
        </p:nvSpPr>
        <p:spPr>
          <a:xfrm>
            <a:off x="4649378" y="5833031"/>
            <a:ext cx="1223412" cy="369332"/>
          </a:xfrm>
          <a:prstGeom prst="rect">
            <a:avLst/>
          </a:prstGeom>
          <a:noFill/>
        </p:spPr>
        <p:txBody>
          <a:bodyPr wrap="none" rtlCol="0">
            <a:spAutoFit/>
          </a:bodyPr>
          <a:lstStyle/>
          <a:p>
            <a:r>
              <a:rPr lang="zh-CN" altLang="en-US" dirty="0">
                <a:solidFill>
                  <a:schemeClr val="bg1"/>
                </a:solidFill>
                <a:latin typeface="黑体" panose="02010609060101010101" pitchFamily="49" charset="-122"/>
                <a:ea typeface="黑体" panose="02010609060101010101" pitchFamily="49" charset="-122"/>
              </a:rPr>
              <a:t>数日</a:t>
            </a:r>
            <a:r>
              <a:rPr lang="en-US" altLang="zh-CN" dirty="0">
                <a:solidFill>
                  <a:schemeClr val="bg1"/>
                </a:solidFill>
                <a:latin typeface="黑体" panose="02010609060101010101" pitchFamily="49" charset="-122"/>
                <a:ea typeface="黑体" panose="02010609060101010101" pitchFamily="49" charset="-122"/>
              </a:rPr>
              <a:t>-</a:t>
            </a:r>
            <a:r>
              <a:rPr lang="zh-CN" altLang="en-US" dirty="0">
                <a:solidFill>
                  <a:schemeClr val="bg1"/>
                </a:solidFill>
                <a:latin typeface="黑体" panose="02010609060101010101" pitchFamily="49" charset="-122"/>
                <a:ea typeface="黑体" panose="02010609060101010101" pitchFamily="49" charset="-122"/>
              </a:rPr>
              <a:t>数周</a:t>
            </a:r>
          </a:p>
        </p:txBody>
      </p:sp>
      <p:sp>
        <p:nvSpPr>
          <p:cNvPr id="11" name="文本框 10">
            <a:extLst>
              <a:ext uri="{FF2B5EF4-FFF2-40B4-BE49-F238E27FC236}">
                <a16:creationId xmlns:a16="http://schemas.microsoft.com/office/drawing/2014/main" id="{F3C9B1BD-2F57-4DC4-840D-22AEAB2755D5}"/>
              </a:ext>
            </a:extLst>
          </p:cNvPr>
          <p:cNvSpPr txBox="1"/>
          <p:nvPr/>
        </p:nvSpPr>
        <p:spPr>
          <a:xfrm>
            <a:off x="7052122" y="5833031"/>
            <a:ext cx="1223412" cy="369332"/>
          </a:xfrm>
          <a:prstGeom prst="rect">
            <a:avLst/>
          </a:prstGeom>
          <a:noFill/>
        </p:spPr>
        <p:txBody>
          <a:bodyPr wrap="none" rtlCol="0">
            <a:spAutoFit/>
          </a:bodyPr>
          <a:lstStyle/>
          <a:p>
            <a:r>
              <a:rPr lang="zh-CN" altLang="en-US" dirty="0">
                <a:solidFill>
                  <a:schemeClr val="bg1"/>
                </a:solidFill>
                <a:latin typeface="黑体" panose="02010609060101010101" pitchFamily="49" charset="-122"/>
                <a:ea typeface="黑体" panose="02010609060101010101" pitchFamily="49" charset="-122"/>
              </a:rPr>
              <a:t>数周</a:t>
            </a:r>
            <a:r>
              <a:rPr lang="en-US" altLang="zh-CN" dirty="0">
                <a:solidFill>
                  <a:schemeClr val="bg1"/>
                </a:solidFill>
                <a:latin typeface="黑体" panose="02010609060101010101" pitchFamily="49" charset="-122"/>
                <a:ea typeface="黑体" panose="02010609060101010101" pitchFamily="49" charset="-122"/>
              </a:rPr>
              <a:t>-</a:t>
            </a:r>
            <a:r>
              <a:rPr lang="zh-CN" altLang="en-US" dirty="0">
                <a:solidFill>
                  <a:schemeClr val="bg1"/>
                </a:solidFill>
                <a:latin typeface="黑体" panose="02010609060101010101" pitchFamily="49" charset="-122"/>
                <a:ea typeface="黑体" panose="02010609060101010101" pitchFamily="49" charset="-122"/>
              </a:rPr>
              <a:t>数月</a:t>
            </a:r>
          </a:p>
        </p:txBody>
      </p:sp>
      <p:sp>
        <p:nvSpPr>
          <p:cNvPr id="12" name="文本框 11">
            <a:extLst>
              <a:ext uri="{FF2B5EF4-FFF2-40B4-BE49-F238E27FC236}">
                <a16:creationId xmlns:a16="http://schemas.microsoft.com/office/drawing/2014/main" id="{07764621-5F33-44E3-A361-B8C73BA69A20}"/>
              </a:ext>
            </a:extLst>
          </p:cNvPr>
          <p:cNvSpPr txBox="1"/>
          <p:nvPr/>
        </p:nvSpPr>
        <p:spPr>
          <a:xfrm>
            <a:off x="9543733" y="5833031"/>
            <a:ext cx="1107996" cy="369332"/>
          </a:xfrm>
          <a:prstGeom prst="rect">
            <a:avLst/>
          </a:prstGeom>
          <a:noFill/>
        </p:spPr>
        <p:txBody>
          <a:bodyPr wrap="none" rtlCol="0">
            <a:spAutoFit/>
          </a:bodyPr>
          <a:lstStyle/>
          <a:p>
            <a:r>
              <a:rPr lang="zh-CN" altLang="en-US" dirty="0">
                <a:solidFill>
                  <a:schemeClr val="bg1"/>
                </a:solidFill>
                <a:latin typeface="黑体" panose="02010609060101010101" pitchFamily="49" charset="-122"/>
                <a:ea typeface="黑体" panose="02010609060101010101" pitchFamily="49" charset="-122"/>
              </a:rPr>
              <a:t>数月以上</a:t>
            </a:r>
          </a:p>
        </p:txBody>
      </p:sp>
      <p:cxnSp>
        <p:nvCxnSpPr>
          <p:cNvPr id="14" name="直接箭头连接符 13">
            <a:extLst>
              <a:ext uri="{FF2B5EF4-FFF2-40B4-BE49-F238E27FC236}">
                <a16:creationId xmlns:a16="http://schemas.microsoft.com/office/drawing/2014/main" id="{6426AA40-A1ED-4AFF-B9AB-A230E393FE76}"/>
              </a:ext>
            </a:extLst>
          </p:cNvPr>
          <p:cNvCxnSpPr>
            <a:stCxn id="4" idx="3"/>
            <a:endCxn id="5" idx="1"/>
          </p:cNvCxnSpPr>
          <p:nvPr/>
        </p:nvCxnSpPr>
        <p:spPr>
          <a:xfrm>
            <a:off x="1930619" y="5278532"/>
            <a:ext cx="808588"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4EE37943-89CC-41C3-8643-C6037543BD71}"/>
              </a:ext>
            </a:extLst>
          </p:cNvPr>
          <p:cNvCxnSpPr>
            <a:cxnSpLocks/>
            <a:stCxn id="5" idx="3"/>
            <a:endCxn id="6" idx="1"/>
          </p:cNvCxnSpPr>
          <p:nvPr/>
        </p:nvCxnSpPr>
        <p:spPr>
          <a:xfrm>
            <a:off x="3642018" y="5278532"/>
            <a:ext cx="808588"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A7310BCF-5D5E-4347-BCAB-9A92CC26EC91}"/>
              </a:ext>
            </a:extLst>
          </p:cNvPr>
          <p:cNvCxnSpPr>
            <a:cxnSpLocks/>
            <a:stCxn id="6" idx="3"/>
            <a:endCxn id="7" idx="1"/>
          </p:cNvCxnSpPr>
          <p:nvPr/>
        </p:nvCxnSpPr>
        <p:spPr>
          <a:xfrm>
            <a:off x="6071563" y="5278532"/>
            <a:ext cx="808588"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9349979D-D282-4E30-BD61-F91146F90D4F}"/>
              </a:ext>
            </a:extLst>
          </p:cNvPr>
          <p:cNvCxnSpPr>
            <a:cxnSpLocks/>
            <a:stCxn id="7" idx="3"/>
            <a:endCxn id="8" idx="1"/>
          </p:cNvCxnSpPr>
          <p:nvPr/>
        </p:nvCxnSpPr>
        <p:spPr>
          <a:xfrm>
            <a:off x="8501108" y="5278532"/>
            <a:ext cx="808587"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9057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87FC8A-7AC5-47E7-95F0-EF6794D94FA5}"/>
              </a:ext>
            </a:extLst>
          </p:cNvPr>
          <p:cNvSpPr>
            <a:spLocks noGrp="1"/>
          </p:cNvSpPr>
          <p:nvPr>
            <p:ph type="title"/>
          </p:nvPr>
        </p:nvSpPr>
        <p:spPr/>
        <p:txBody>
          <a:bodyPr>
            <a:normAutofit/>
          </a:bodyPr>
          <a:lstStyle/>
          <a:p>
            <a:r>
              <a:rPr lang="zh-CN" altLang="en-US" dirty="0">
                <a:latin typeface="微软雅黑" panose="020B0503020204020204" pitchFamily="34" charset="-122"/>
                <a:ea typeface="微软雅黑" panose="020B0503020204020204" pitchFamily="34" charset="-122"/>
                <a:cs typeface="+mn-ea"/>
                <a:sym typeface="+mn-lt"/>
              </a:rPr>
              <a:t>六、安全教育与预防性训练</a:t>
            </a:r>
            <a:endParaRPr lang="zh-CN" altLang="en-US" dirty="0"/>
          </a:p>
        </p:txBody>
      </p:sp>
      <p:sp>
        <p:nvSpPr>
          <p:cNvPr id="4" name="文本占位符 2">
            <a:extLst>
              <a:ext uri="{FF2B5EF4-FFF2-40B4-BE49-F238E27FC236}">
                <a16:creationId xmlns:a16="http://schemas.microsoft.com/office/drawing/2014/main" id="{1143979F-778B-47BB-A067-19FAA6E802FA}"/>
              </a:ext>
            </a:extLst>
          </p:cNvPr>
          <p:cNvSpPr>
            <a:spLocks noGrp="1"/>
          </p:cNvSpPr>
          <p:nvPr>
            <p:ph type="body" idx="1"/>
          </p:nvPr>
        </p:nvSpPr>
        <p:spPr>
          <a:xfrm>
            <a:off x="833120" y="1687194"/>
            <a:ext cx="4012079" cy="4521419"/>
          </a:xfrm>
        </p:spPr>
        <p:txBody>
          <a:bodyPr>
            <a:normAutofit/>
          </a:bodyPr>
          <a:lstStyle/>
          <a:p>
            <a:r>
              <a:rPr lang="zh-CN" altLang="en-US" dirty="0">
                <a:latin typeface="微软雅黑" panose="020B0503020204020204" pitchFamily="34" charset="-122"/>
                <a:ea typeface="微软雅黑" panose="020B0503020204020204" pitchFamily="34" charset="-122"/>
              </a:rPr>
              <a:t>（一）安全教育</a:t>
            </a:r>
            <a:endParaRPr lang="en-US" altLang="zh-CN" dirty="0">
              <a:latin typeface="微软雅黑" panose="020B0503020204020204" pitchFamily="34" charset="-122"/>
              <a:ea typeface="微软雅黑" panose="020B0503020204020204" pitchFamily="34" charset="-122"/>
            </a:endParaRPr>
          </a:p>
          <a:p>
            <a:pPr marL="514350" indent="-514350">
              <a:buFont typeface="+mj-lt"/>
              <a:buAutoNum type="arabicPeriod"/>
            </a:pPr>
            <a:r>
              <a:rPr lang="zh-CN" altLang="en-US" dirty="0">
                <a:latin typeface="微软雅黑" panose="020B0503020204020204" pitchFamily="34" charset="-122"/>
                <a:ea typeface="微软雅黑" panose="020B0503020204020204" pitchFamily="34" charset="-122"/>
              </a:rPr>
              <a:t>热身与恢复</a:t>
            </a:r>
          </a:p>
          <a:p>
            <a:pPr marL="514350" indent="-514350">
              <a:buFont typeface="+mj-lt"/>
              <a:buAutoNum type="arabicPeriod"/>
            </a:pPr>
            <a:r>
              <a:rPr lang="zh-CN" altLang="en-US" dirty="0">
                <a:latin typeface="微软雅黑" panose="020B0503020204020204" pitchFamily="34" charset="-122"/>
                <a:ea typeface="微软雅黑" panose="020B0503020204020204" pitchFamily="34" charset="-122"/>
              </a:rPr>
              <a:t>拉伸</a:t>
            </a:r>
          </a:p>
          <a:p>
            <a:pPr marL="514350" indent="-514350">
              <a:buFont typeface="+mj-lt"/>
              <a:buAutoNum type="arabicPeriod"/>
            </a:pPr>
            <a:r>
              <a:rPr lang="zh-CN" altLang="en-US" dirty="0">
                <a:latin typeface="微软雅黑" panose="020B0503020204020204" pitchFamily="34" charset="-122"/>
                <a:ea typeface="微软雅黑" panose="020B0503020204020204" pitchFamily="34" charset="-122"/>
              </a:rPr>
              <a:t>训练服装</a:t>
            </a:r>
          </a:p>
          <a:p>
            <a:pPr marL="514350" indent="-514350">
              <a:buFont typeface="+mj-lt"/>
              <a:buAutoNum type="arabicPeriod"/>
            </a:pPr>
            <a:r>
              <a:rPr lang="zh-CN" altLang="en-US" dirty="0">
                <a:latin typeface="微软雅黑" panose="020B0503020204020204" pitchFamily="34" charset="-122"/>
                <a:ea typeface="微软雅黑" panose="020B0503020204020204" pitchFamily="34" charset="-122"/>
              </a:rPr>
              <a:t>正确技术动作</a:t>
            </a:r>
            <a:endParaRPr lang="en-US" altLang="zh-CN" dirty="0">
              <a:latin typeface="微软雅黑" panose="020B0503020204020204" pitchFamily="34" charset="-122"/>
              <a:ea typeface="微软雅黑" panose="020B0503020204020204" pitchFamily="34" charset="-122"/>
            </a:endParaRPr>
          </a:p>
          <a:p>
            <a:pPr marL="514350" indent="-514350">
              <a:buFont typeface="+mj-lt"/>
              <a:buAutoNum type="arabicPeriod"/>
            </a:pPr>
            <a:r>
              <a:rPr lang="zh-CN" altLang="en-US" dirty="0">
                <a:latin typeface="微软雅黑" panose="020B0503020204020204" pitchFamily="34" charset="-122"/>
                <a:ea typeface="微软雅黑" panose="020B0503020204020204" pitchFamily="34" charset="-122"/>
              </a:rPr>
              <a:t>使用辅助保护工具</a:t>
            </a:r>
          </a:p>
          <a:p>
            <a:pPr marL="514350" indent="-514350">
              <a:buFont typeface="+mj-lt"/>
              <a:buAutoNum type="arabicPeriod"/>
            </a:pPr>
            <a:r>
              <a:rPr lang="zh-CN" altLang="en-US" dirty="0">
                <a:latin typeface="微软雅黑" panose="020B0503020204020204" pitchFamily="34" charset="-122"/>
                <a:ea typeface="微软雅黑" panose="020B0503020204020204" pitchFamily="34" charset="-122"/>
              </a:rPr>
              <a:t>护杠等保护动作</a:t>
            </a:r>
            <a:endParaRPr lang="en-US" altLang="zh-CN" dirty="0">
              <a:latin typeface="微软雅黑" panose="020B0503020204020204" pitchFamily="34" charset="-122"/>
              <a:ea typeface="微软雅黑" panose="020B0503020204020204" pitchFamily="34" charset="-122"/>
            </a:endParaRPr>
          </a:p>
        </p:txBody>
      </p:sp>
      <p:sp>
        <p:nvSpPr>
          <p:cNvPr id="5" name="文本占位符 2">
            <a:extLst>
              <a:ext uri="{FF2B5EF4-FFF2-40B4-BE49-F238E27FC236}">
                <a16:creationId xmlns:a16="http://schemas.microsoft.com/office/drawing/2014/main" id="{D68616AC-2DD8-42BA-8D93-FD9A6705390E}"/>
              </a:ext>
            </a:extLst>
          </p:cNvPr>
          <p:cNvSpPr txBox="1">
            <a:spLocks/>
          </p:cNvSpPr>
          <p:nvPr/>
        </p:nvSpPr>
        <p:spPr>
          <a:xfrm>
            <a:off x="5421263" y="1687194"/>
            <a:ext cx="4660151" cy="37674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zh-CN" altLang="en-US" dirty="0">
                <a:latin typeface="微软雅黑" panose="020B0503020204020204" pitchFamily="34" charset="-122"/>
                <a:ea typeface="微软雅黑" panose="020B0503020204020204" pitchFamily="34" charset="-122"/>
              </a:rPr>
              <a:t>（二）预防性训练</a:t>
            </a:r>
            <a:endParaRPr lang="en-US" altLang="zh-CN" dirty="0">
              <a:latin typeface="微软雅黑" panose="020B0503020204020204" pitchFamily="34" charset="-122"/>
              <a:ea typeface="微软雅黑" panose="020B0503020204020204" pitchFamily="34" charset="-122"/>
            </a:endParaRPr>
          </a:p>
          <a:p>
            <a:pPr marL="514350" indent="-514350" fontAlgn="auto">
              <a:spcAft>
                <a:spcPts val="0"/>
              </a:spcAft>
              <a:buFont typeface="+mj-lt"/>
              <a:buAutoNum type="arabicPeriod"/>
            </a:pPr>
            <a:r>
              <a:rPr lang="zh-CN" altLang="en-US" dirty="0">
                <a:latin typeface="微软雅黑" panose="020B0503020204020204" pitchFamily="34" charset="-122"/>
                <a:ea typeface="微软雅黑" panose="020B0503020204020204" pitchFamily="34" charset="-122"/>
              </a:rPr>
              <a:t>本体感觉与空间感</a:t>
            </a:r>
          </a:p>
          <a:p>
            <a:pPr marL="514350" indent="-514350" fontAlgn="auto">
              <a:spcAft>
                <a:spcPts val="0"/>
              </a:spcAft>
              <a:buFont typeface="+mj-lt"/>
              <a:buAutoNum type="arabicPeriod"/>
            </a:pPr>
            <a:r>
              <a:rPr lang="zh-CN" altLang="en-US" dirty="0">
                <a:latin typeface="微软雅黑" panose="020B0503020204020204" pitchFamily="34" charset="-122"/>
                <a:ea typeface="微软雅黑" panose="020B0503020204020204" pitchFamily="34" charset="-122"/>
              </a:rPr>
              <a:t>活动度与柔韧性</a:t>
            </a:r>
          </a:p>
          <a:p>
            <a:pPr marL="514350" indent="-514350" fontAlgn="auto">
              <a:spcAft>
                <a:spcPts val="0"/>
              </a:spcAft>
              <a:buFont typeface="+mj-lt"/>
              <a:buAutoNum type="arabicPeriod"/>
            </a:pPr>
            <a:r>
              <a:rPr lang="zh-CN" altLang="en-US" dirty="0">
                <a:latin typeface="微软雅黑" panose="020B0503020204020204" pitchFamily="34" charset="-122"/>
                <a:ea typeface="微软雅黑" panose="020B0503020204020204" pitchFamily="34" charset="-122"/>
              </a:rPr>
              <a:t>肌力与稳定性</a:t>
            </a:r>
          </a:p>
          <a:p>
            <a:pPr marL="514350" indent="-514350" fontAlgn="auto">
              <a:spcAft>
                <a:spcPts val="0"/>
              </a:spcAft>
              <a:buFont typeface="+mj-lt"/>
              <a:buAutoNum type="arabicPeriod"/>
            </a:pPr>
            <a:r>
              <a:rPr lang="zh-CN" altLang="en-US" dirty="0">
                <a:latin typeface="微软雅黑" panose="020B0503020204020204" pitchFamily="34" charset="-122"/>
                <a:ea typeface="微软雅黑" panose="020B0503020204020204" pitchFamily="34" charset="-122"/>
              </a:rPr>
              <a:t>协调性与正确动作模式</a:t>
            </a:r>
          </a:p>
        </p:txBody>
      </p:sp>
    </p:spTree>
    <p:extLst>
      <p:ext uri="{BB962C8B-B14F-4D97-AF65-F5344CB8AC3E}">
        <p14:creationId xmlns:p14="http://schemas.microsoft.com/office/powerpoint/2010/main" val="14895212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981EE4DA-9F6B-4019-9CD5-7363BC703F37}"/>
              </a:ext>
            </a:extLst>
          </p:cNvPr>
          <p:cNvSpPr>
            <a:spLocks noGrp="1"/>
          </p:cNvSpPr>
          <p:nvPr>
            <p:ph type="title"/>
          </p:nvPr>
        </p:nvSpPr>
        <p:spPr>
          <a:xfrm>
            <a:off x="838200" y="365125"/>
            <a:ext cx="10515600" cy="1325563"/>
          </a:xfrm>
        </p:spPr>
        <p:txBody>
          <a:bodyPr/>
          <a:lstStyle/>
          <a:p>
            <a:r>
              <a:rPr lang="en-US" altLang="zh-CN" dirty="0"/>
              <a:t>ACL</a:t>
            </a:r>
            <a:r>
              <a:rPr lang="zh-CN" altLang="en-US" dirty="0"/>
              <a:t>损伤预防的</a:t>
            </a:r>
            <a:r>
              <a:rPr lang="en-US" altLang="zh-CN" dirty="0"/>
              <a:t>3+1</a:t>
            </a:r>
            <a:endParaRPr lang="zh-CN" altLang="en-US" dirty="0"/>
          </a:p>
        </p:txBody>
      </p:sp>
      <p:sp>
        <p:nvSpPr>
          <p:cNvPr id="7" name="内容占位符 2">
            <a:extLst>
              <a:ext uri="{FF2B5EF4-FFF2-40B4-BE49-F238E27FC236}">
                <a16:creationId xmlns:a16="http://schemas.microsoft.com/office/drawing/2014/main" id="{F1F812C5-A647-48C0-B23A-531A3727FAF0}"/>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zh-TW" altLang="en-US" dirty="0">
                <a:solidFill>
                  <a:schemeClr val="tx1"/>
                </a:solidFill>
              </a:rPr>
              <a:t>因此美国运动伤害防护学会建议设计</a:t>
            </a:r>
            <a:r>
              <a:rPr lang="en-US" altLang="zh-TW" dirty="0">
                <a:solidFill>
                  <a:schemeClr val="tx1"/>
                </a:solidFill>
              </a:rPr>
              <a:t>ACL</a:t>
            </a:r>
            <a:r>
              <a:rPr lang="zh-TW" altLang="en-US" dirty="0">
                <a:solidFill>
                  <a:schemeClr val="tx1"/>
                </a:solidFill>
              </a:rPr>
              <a:t>伤害预防训练计划时要包含下列两个核心概念 </a:t>
            </a:r>
            <a:r>
              <a:rPr lang="en-US" altLang="zh-TW" dirty="0">
                <a:solidFill>
                  <a:schemeClr val="tx1"/>
                </a:solidFill>
              </a:rPr>
              <a:t>Strength of recommendation (SOR): B</a:t>
            </a:r>
          </a:p>
          <a:p>
            <a:pPr fontAlgn="auto">
              <a:spcAft>
                <a:spcPts val="0"/>
              </a:spcAft>
            </a:pPr>
            <a:r>
              <a:rPr lang="zh-TW" altLang="en-US" dirty="0">
                <a:solidFill>
                  <a:schemeClr val="tx1"/>
                </a:solidFill>
              </a:rPr>
              <a:t>需要包含至少以下「三种」运动类型：肌力、增强式、敏捷、平衡和</a:t>
            </a:r>
            <a:r>
              <a:rPr lang="zh-CN" altLang="en-US" dirty="0">
                <a:solidFill>
                  <a:schemeClr val="tx1"/>
                </a:solidFill>
              </a:rPr>
              <a:t>柔韧性</a:t>
            </a:r>
            <a:endParaRPr lang="zh-TW" altLang="en-US" dirty="0">
              <a:solidFill>
                <a:schemeClr val="tx1"/>
              </a:solidFill>
            </a:endParaRPr>
          </a:p>
          <a:p>
            <a:pPr fontAlgn="auto">
              <a:spcAft>
                <a:spcPts val="0"/>
              </a:spcAft>
            </a:pPr>
            <a:r>
              <a:rPr lang="zh-TW" altLang="en-US" dirty="0">
                <a:solidFill>
                  <a:schemeClr val="tx1"/>
                </a:solidFill>
              </a:rPr>
              <a:t>必须给予正确技巧的指导和反馈</a:t>
            </a:r>
          </a:p>
          <a:p>
            <a:pPr fontAlgn="auto">
              <a:spcAft>
                <a:spcPts val="0"/>
              </a:spcAft>
            </a:pPr>
            <a:endParaRPr lang="zh-CN" altLang="en-US" dirty="0">
              <a:solidFill>
                <a:schemeClr val="tx1"/>
              </a:solidFill>
            </a:endParaRPr>
          </a:p>
        </p:txBody>
      </p:sp>
      <p:sp>
        <p:nvSpPr>
          <p:cNvPr id="8" name="内容占位符 3">
            <a:extLst>
              <a:ext uri="{FF2B5EF4-FFF2-40B4-BE49-F238E27FC236}">
                <a16:creationId xmlns:a16="http://schemas.microsoft.com/office/drawing/2014/main" id="{315EA401-30AF-4587-B58E-D91679952D5A}"/>
              </a:ext>
            </a:extLst>
          </p:cNvPr>
          <p:cNvSpPr txBox="1">
            <a:spLocks/>
          </p:cNvSpPr>
          <p:nvPr/>
        </p:nvSpPr>
        <p:spPr>
          <a:xfrm>
            <a:off x="6172200" y="1825625"/>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zh-TW" altLang="en-US"/>
              <a:t>强烈建议正值发育期间的女性（</a:t>
            </a:r>
            <a:r>
              <a:rPr lang="en-US" altLang="zh-TW"/>
              <a:t>12-18</a:t>
            </a:r>
            <a:r>
              <a:rPr lang="zh-TW" altLang="en-US"/>
              <a:t>岁之间）要开始介入包含多元类型的</a:t>
            </a:r>
            <a:r>
              <a:rPr lang="en-US" altLang="zh-TW"/>
              <a:t>ACL</a:t>
            </a:r>
            <a:r>
              <a:rPr lang="zh-TW" altLang="en-US"/>
              <a:t>伤害预防训练计划以预防非接触</a:t>
            </a:r>
            <a:r>
              <a:rPr lang="en-US" altLang="zh-TW"/>
              <a:t>ACL</a:t>
            </a:r>
            <a:r>
              <a:rPr lang="zh-TW" altLang="en-US"/>
              <a:t>伤害（</a:t>
            </a:r>
            <a:r>
              <a:rPr lang="en-US" altLang="zh-TW"/>
              <a:t>SOR: A</a:t>
            </a:r>
            <a:r>
              <a:rPr lang="zh-TW" altLang="en-US"/>
              <a:t>）</a:t>
            </a:r>
            <a:r>
              <a:rPr lang="en-US" altLang="zh-TW"/>
              <a:t>; </a:t>
            </a:r>
            <a:r>
              <a:rPr lang="zh-TW" altLang="en-US"/>
              <a:t>男性虽然伤害风险较低，但风险依然存在，所以也需要（</a:t>
            </a:r>
            <a:r>
              <a:rPr lang="en-US" altLang="zh-TW"/>
              <a:t>SOR: B</a:t>
            </a:r>
            <a:r>
              <a:rPr lang="zh-TW" altLang="en-US"/>
              <a:t>）。</a:t>
            </a:r>
            <a:endParaRPr lang="zh-CN" altLang="en-US" dirty="0"/>
          </a:p>
        </p:txBody>
      </p:sp>
    </p:spTree>
    <p:extLst>
      <p:ext uri="{BB962C8B-B14F-4D97-AF65-F5344CB8AC3E}">
        <p14:creationId xmlns:p14="http://schemas.microsoft.com/office/powerpoint/2010/main" val="30829258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61215A-EB79-4DF5-9E4F-ED366C918453}"/>
              </a:ext>
            </a:extLst>
          </p:cNvPr>
          <p:cNvSpPr>
            <a:spLocks noGrp="1"/>
          </p:cNvSpPr>
          <p:nvPr>
            <p:ph type="title"/>
          </p:nvPr>
        </p:nvSpPr>
        <p:spPr/>
        <p:txBody>
          <a:bodyPr/>
          <a:lstStyle/>
          <a:p>
            <a:r>
              <a:rPr lang="zh-CN" altLang="en-US" dirty="0"/>
              <a:t>七、外部风险的管控</a:t>
            </a:r>
          </a:p>
        </p:txBody>
      </p:sp>
      <p:sp>
        <p:nvSpPr>
          <p:cNvPr id="3" name="文本占位符 2">
            <a:extLst>
              <a:ext uri="{FF2B5EF4-FFF2-40B4-BE49-F238E27FC236}">
                <a16:creationId xmlns:a16="http://schemas.microsoft.com/office/drawing/2014/main" id="{D0364CFC-9665-40E3-8248-3E290A028E0F}"/>
              </a:ext>
            </a:extLst>
          </p:cNvPr>
          <p:cNvSpPr>
            <a:spLocks noGrp="1"/>
          </p:cNvSpPr>
          <p:nvPr>
            <p:ph type="body" idx="1"/>
          </p:nvPr>
        </p:nvSpPr>
        <p:spPr>
          <a:xfrm>
            <a:off x="833120" y="1687195"/>
            <a:ext cx="4732159" cy="4809450"/>
          </a:xfrm>
        </p:spPr>
        <p:txBody>
          <a:bodyPr>
            <a:normAutofit/>
          </a:bodyPr>
          <a:lstStyle/>
          <a:p>
            <a:pPr marL="457200" indent="-45720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装备与场地的检查表</a:t>
            </a:r>
          </a:p>
          <a:p>
            <a:pPr marL="800100" lvl="1" indent="-342900">
              <a:buFont typeface="Arial" panose="020B0604020202020204" pitchFamily="34" charset="0"/>
              <a:buChar char="•"/>
            </a:pPr>
            <a:r>
              <a:rPr lang="zh-CN" altLang="en-US" sz="2800" dirty="0">
                <a:solidFill>
                  <a:schemeClr val="bg1"/>
                </a:solidFill>
                <a:latin typeface="微软雅黑" panose="020B0503020204020204" pitchFamily="34" charset="-122"/>
                <a:ea typeface="微软雅黑" panose="020B0503020204020204" pitchFamily="34" charset="-122"/>
              </a:rPr>
              <a:t>慎始：硬体、韧体的规划</a:t>
            </a:r>
            <a:endParaRPr lang="en-US" altLang="zh-CN" sz="2800" dirty="0">
              <a:solidFill>
                <a:schemeClr val="bg1"/>
              </a:solidFill>
              <a:latin typeface="微软雅黑" panose="020B0503020204020204" pitchFamily="34" charset="-122"/>
              <a:ea typeface="微软雅黑" panose="020B0503020204020204" pitchFamily="34" charset="-122"/>
            </a:endParaRPr>
          </a:p>
          <a:p>
            <a:pPr marL="1257300" lvl="2" indent="-342900">
              <a:buFont typeface="Arial" panose="020B0604020202020204" pitchFamily="34" charset="0"/>
              <a:buChar char="•"/>
            </a:pPr>
            <a:r>
              <a:rPr lang="en-US" altLang="zh-CN" sz="2400" dirty="0">
                <a:solidFill>
                  <a:schemeClr val="bg1"/>
                </a:solidFill>
                <a:latin typeface="微软雅黑" panose="020B0503020204020204" pitchFamily="34" charset="-122"/>
                <a:ea typeface="微软雅黑" panose="020B0503020204020204" pitchFamily="34" charset="-122"/>
              </a:rPr>
              <a:t>15cm</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51cm</a:t>
            </a:r>
            <a:r>
              <a:rPr lang="zh-CN" altLang="en-US" sz="2400" dirty="0">
                <a:solidFill>
                  <a:schemeClr val="bg1"/>
                </a:solidFill>
                <a:latin typeface="微软雅黑" panose="020B0503020204020204" pitchFamily="34" charset="-122"/>
                <a:ea typeface="微软雅黑" panose="020B0503020204020204" pitchFamily="34" charset="-122"/>
              </a:rPr>
              <a:t>、</a:t>
            </a:r>
            <a:r>
              <a:rPr lang="en-US" altLang="zh-CN" sz="2400" dirty="0">
                <a:solidFill>
                  <a:schemeClr val="bg1"/>
                </a:solidFill>
                <a:latin typeface="微软雅黑" panose="020B0503020204020204" pitchFamily="34" charset="-122"/>
                <a:ea typeface="微软雅黑" panose="020B0503020204020204" pitchFamily="34" charset="-122"/>
              </a:rPr>
              <a:t>91cm</a:t>
            </a:r>
            <a:endParaRPr lang="zh-CN" altLang="en-US" sz="2400" dirty="0">
              <a:solidFill>
                <a:schemeClr val="bg1"/>
              </a:solidFill>
              <a:latin typeface="微软雅黑" panose="020B0503020204020204" pitchFamily="34" charset="-122"/>
              <a:ea typeface="微软雅黑" panose="020B0503020204020204" pitchFamily="34" charset="-122"/>
            </a:endParaRPr>
          </a:p>
          <a:p>
            <a:pPr marL="800100" lvl="1" indent="-342900">
              <a:buFont typeface="Arial" panose="020B0604020202020204" pitchFamily="34" charset="0"/>
              <a:buChar char="•"/>
            </a:pPr>
            <a:r>
              <a:rPr lang="zh-CN" altLang="en-US" sz="2800" dirty="0">
                <a:solidFill>
                  <a:schemeClr val="bg1"/>
                </a:solidFill>
                <a:latin typeface="微软雅黑" panose="020B0503020204020204" pitchFamily="34" charset="-122"/>
                <a:ea typeface="微软雅黑" panose="020B0503020204020204" pitchFamily="34" charset="-122"/>
              </a:rPr>
              <a:t>常态：标准化点检</a:t>
            </a:r>
          </a:p>
          <a:p>
            <a:pPr marL="800100" lvl="1" indent="-342900">
              <a:buFont typeface="Arial" panose="020B0604020202020204" pitchFamily="34" charset="0"/>
              <a:buChar char="•"/>
            </a:pPr>
            <a:r>
              <a:rPr lang="zh-CN" altLang="en-US" sz="2800" dirty="0">
                <a:solidFill>
                  <a:schemeClr val="bg1"/>
                </a:solidFill>
                <a:latin typeface="微软雅黑" panose="020B0503020204020204" pitchFamily="34" charset="-122"/>
                <a:ea typeface="微软雅黑" panose="020B0503020204020204" pitchFamily="34" charset="-122"/>
              </a:rPr>
              <a:t>应变：应急规划与演练</a:t>
            </a:r>
          </a:p>
          <a:p>
            <a:pPr marL="457200" indent="-45720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光与热</a:t>
            </a:r>
            <a:endParaRPr lang="en-US" altLang="zh-CN" dirty="0">
              <a:latin typeface="微软雅黑" panose="020B0503020204020204" pitchFamily="34" charset="-122"/>
              <a:ea typeface="微软雅黑" panose="020B0503020204020204" pitchFamily="34" charset="-122"/>
            </a:endParaRPr>
          </a:p>
          <a:p>
            <a:pPr marL="914400" lvl="1" indent="-457200">
              <a:buFont typeface="Arial" panose="020B0604020202020204" pitchFamily="34" charset="0"/>
              <a:buChar char="•"/>
            </a:pPr>
            <a:r>
              <a:rPr lang="en-US" altLang="zh-CN" dirty="0">
                <a:solidFill>
                  <a:schemeClr val="bg1"/>
                </a:solidFill>
                <a:latin typeface="微软雅黑" panose="020B0503020204020204" pitchFamily="34" charset="-122"/>
                <a:ea typeface="微软雅黑" panose="020B0503020204020204" pitchFamily="34" charset="-122"/>
              </a:rPr>
              <a:t>50-100</a:t>
            </a:r>
            <a:r>
              <a:rPr lang="zh-CN" altLang="en-US" dirty="0">
                <a:solidFill>
                  <a:schemeClr val="bg1"/>
                </a:solidFill>
                <a:latin typeface="微软雅黑" panose="020B0503020204020204" pitchFamily="34" charset="-122"/>
                <a:ea typeface="微软雅黑" panose="020B0503020204020204" pitchFamily="34" charset="-122"/>
              </a:rPr>
              <a:t>流明</a:t>
            </a:r>
            <a:endParaRPr lang="en-US" altLang="zh-CN" dirty="0">
              <a:solidFill>
                <a:schemeClr val="bg1"/>
              </a:solidFill>
              <a:latin typeface="微软雅黑" panose="020B0503020204020204" pitchFamily="34" charset="-122"/>
              <a:ea typeface="微软雅黑" panose="020B0503020204020204" pitchFamily="34" charset="-122"/>
            </a:endParaRPr>
          </a:p>
          <a:p>
            <a:pPr marL="914400" lvl="1" indent="-457200">
              <a:buFont typeface="Arial" panose="020B0604020202020204" pitchFamily="34" charset="0"/>
              <a:buChar char="•"/>
            </a:pPr>
            <a:r>
              <a:rPr lang="en-US" altLang="zh-CN" dirty="0">
                <a:solidFill>
                  <a:schemeClr val="bg1"/>
                </a:solidFill>
                <a:latin typeface="微软雅黑" panose="020B0503020204020204" pitchFamily="34" charset="-122"/>
                <a:ea typeface="微软雅黑" panose="020B0503020204020204" pitchFamily="34" charset="-122"/>
              </a:rPr>
              <a:t>20-22-25°C, </a:t>
            </a:r>
            <a:r>
              <a:rPr lang="zh-CN" altLang="en-US" dirty="0">
                <a:solidFill>
                  <a:schemeClr val="bg1"/>
                </a:solidFill>
                <a:latin typeface="微软雅黑" panose="020B0503020204020204" pitchFamily="34" charset="-122"/>
                <a:ea typeface="微软雅黑" panose="020B0503020204020204" pitchFamily="34" charset="-122"/>
              </a:rPr>
              <a:t>湿度</a:t>
            </a:r>
            <a:r>
              <a:rPr lang="en-US" altLang="zh-CN" dirty="0">
                <a:solidFill>
                  <a:schemeClr val="bg1"/>
                </a:solidFill>
                <a:latin typeface="微软雅黑" panose="020B0503020204020204" pitchFamily="34" charset="-122"/>
                <a:ea typeface="微软雅黑" panose="020B0503020204020204" pitchFamily="34" charset="-122"/>
              </a:rPr>
              <a:t>60</a:t>
            </a:r>
            <a:r>
              <a:rPr lang="zh-CN" altLang="en-US" dirty="0">
                <a:solidFill>
                  <a:schemeClr val="bg1"/>
                </a:solidFill>
                <a:latin typeface="微软雅黑" panose="020B0503020204020204" pitchFamily="34" charset="-122"/>
                <a:ea typeface="微软雅黑" panose="020B0503020204020204" pitchFamily="34" charset="-122"/>
              </a:rPr>
              <a:t>以下</a:t>
            </a:r>
          </a:p>
          <a:p>
            <a:pPr marL="457200" indent="-45720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通风</a:t>
            </a:r>
            <a:endParaRPr lang="en-US" altLang="zh-CN" dirty="0">
              <a:latin typeface="微软雅黑" panose="020B0503020204020204" pitchFamily="34" charset="-122"/>
              <a:ea typeface="微软雅黑" panose="020B0503020204020204" pitchFamily="34" charset="-122"/>
            </a:endParaRPr>
          </a:p>
          <a:p>
            <a:pPr marL="914400" lvl="1" indent="-457200">
              <a:buFont typeface="Arial" panose="020B0604020202020204" pitchFamily="34" charset="0"/>
              <a:buChar char="•"/>
            </a:pPr>
            <a:r>
              <a:rPr lang="en-US" altLang="zh-CN" dirty="0">
                <a:solidFill>
                  <a:schemeClr val="bg1"/>
                </a:solidFill>
                <a:latin typeface="微软雅黑" panose="020B0503020204020204" pitchFamily="34" charset="-122"/>
                <a:ea typeface="微软雅黑" panose="020B0503020204020204" pitchFamily="34" charset="-122"/>
              </a:rPr>
              <a:t>8-12</a:t>
            </a: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111.5m² 2-4</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 name="内容占位符 2">
            <a:extLst>
              <a:ext uri="{FF2B5EF4-FFF2-40B4-BE49-F238E27FC236}">
                <a16:creationId xmlns:a16="http://schemas.microsoft.com/office/drawing/2014/main" id="{FC608BAB-CED3-4908-8C8C-B6B14142004B}"/>
              </a:ext>
            </a:extLst>
          </p:cNvPr>
          <p:cNvSpPr txBox="1">
            <a:spLocks/>
          </p:cNvSpPr>
          <p:nvPr/>
        </p:nvSpPr>
        <p:spPr>
          <a:xfrm>
            <a:off x="5709295" y="1673927"/>
            <a:ext cx="5589527" cy="40306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spcAft>
                <a:spcPts val="0"/>
              </a:spcAft>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温度、湿度与天候的影响</a:t>
            </a:r>
          </a:p>
          <a:p>
            <a:pPr marL="914400" lvl="1" indent="-457200" fontAlgn="auto">
              <a:spcAft>
                <a:spcPts val="0"/>
              </a:spcAft>
              <a:buFont typeface="Arial" panose="020B0604020202020204" pitchFamily="34" charset="0"/>
              <a:buChar char="•"/>
            </a:pPr>
            <a:r>
              <a:rPr lang="zh-CN" altLang="en-US" sz="2800" dirty="0">
                <a:solidFill>
                  <a:schemeClr val="bg1"/>
                </a:solidFill>
                <a:latin typeface="微软雅黑" panose="020B0503020204020204" pitchFamily="34" charset="-122"/>
                <a:ea typeface="微软雅黑" panose="020B0503020204020204" pitchFamily="34" charset="-122"/>
              </a:rPr>
              <a:t>热疾病：热痉挛、热衰竭、中暑</a:t>
            </a:r>
          </a:p>
          <a:p>
            <a:pPr marL="1371600" lvl="2" indent="-457200" fontAlgn="auto">
              <a:spcAft>
                <a:spcPts val="0"/>
              </a:spcAft>
              <a:buFont typeface="Arial" panose="020B0604020202020204" pitchFamily="34" charset="0"/>
              <a:buChar char="•"/>
            </a:pPr>
            <a:r>
              <a:rPr lang="zh-CN" altLang="en-US" sz="2800" dirty="0">
                <a:solidFill>
                  <a:schemeClr val="bg1"/>
                </a:solidFill>
                <a:latin typeface="微软雅黑" panose="020B0503020204020204" pitchFamily="34" charset="-122"/>
                <a:ea typeface="微软雅黑" panose="020B0503020204020204" pitchFamily="34" charset="-122"/>
              </a:rPr>
              <a:t>降温、补水、停止运动</a:t>
            </a:r>
          </a:p>
          <a:p>
            <a:pPr marL="914400" lvl="1" indent="-457200" fontAlgn="auto">
              <a:spcAft>
                <a:spcPts val="0"/>
              </a:spcAft>
              <a:buFont typeface="Arial" panose="020B0604020202020204" pitchFamily="34" charset="0"/>
              <a:buChar char="•"/>
            </a:pPr>
            <a:r>
              <a:rPr lang="zh-CN" altLang="en-US" sz="2800" dirty="0">
                <a:solidFill>
                  <a:schemeClr val="bg1"/>
                </a:solidFill>
                <a:latin typeface="微软雅黑" panose="020B0503020204020204" pitchFamily="34" charset="-122"/>
                <a:ea typeface="微软雅黑" panose="020B0503020204020204" pitchFamily="34" charset="-122"/>
              </a:rPr>
              <a:t>冷疾患：冻伤、失温</a:t>
            </a:r>
          </a:p>
          <a:p>
            <a:pPr marL="1371600" lvl="2" indent="-457200" fontAlgn="auto">
              <a:spcAft>
                <a:spcPts val="0"/>
              </a:spcAft>
              <a:buFont typeface="Arial" panose="020B0604020202020204" pitchFamily="34" charset="0"/>
              <a:buChar char="•"/>
            </a:pPr>
            <a:r>
              <a:rPr lang="zh-CN" altLang="en-US" sz="2800" dirty="0">
                <a:solidFill>
                  <a:schemeClr val="bg1"/>
                </a:solidFill>
                <a:latin typeface="微软雅黑" panose="020B0503020204020204" pitchFamily="34" charset="-122"/>
                <a:ea typeface="微软雅黑" panose="020B0503020204020204" pitchFamily="34" charset="-122"/>
              </a:rPr>
              <a:t>保暖、后送</a:t>
            </a:r>
          </a:p>
          <a:p>
            <a:pPr marL="914400" lvl="1" indent="-457200" fontAlgn="auto">
              <a:spcAft>
                <a:spcPts val="0"/>
              </a:spcAft>
              <a:buFont typeface="Arial" panose="020B0604020202020204" pitchFamily="34" charset="0"/>
              <a:buChar char="•"/>
            </a:pPr>
            <a:r>
              <a:rPr lang="zh-CN" altLang="en-US" sz="2800" dirty="0">
                <a:solidFill>
                  <a:schemeClr val="bg1"/>
                </a:solidFill>
                <a:latin typeface="微软雅黑" panose="020B0503020204020204" pitchFamily="34" charset="-122"/>
                <a:ea typeface="微软雅黑" panose="020B0503020204020204" pitchFamily="34" charset="-122"/>
              </a:rPr>
              <a:t>雷击</a:t>
            </a:r>
            <a:r>
              <a:rPr lang="en-US" altLang="zh-CN" sz="2800" dirty="0">
                <a:solidFill>
                  <a:schemeClr val="bg1"/>
                </a:solidFill>
                <a:latin typeface="微软雅黑" panose="020B0503020204020204" pitchFamily="34" charset="-122"/>
                <a:ea typeface="微软雅黑" panose="020B0503020204020204" pitchFamily="34" charset="-122"/>
              </a:rPr>
              <a:t>/</a:t>
            </a:r>
            <a:r>
              <a:rPr lang="zh-CN" altLang="en-US" sz="2800" dirty="0">
                <a:solidFill>
                  <a:schemeClr val="bg1"/>
                </a:solidFill>
                <a:latin typeface="微软雅黑" panose="020B0503020204020204" pitchFamily="34" charset="-122"/>
                <a:ea typeface="微软雅黑" panose="020B0503020204020204" pitchFamily="34" charset="-122"/>
              </a:rPr>
              <a:t>电击：休克、灼伤</a:t>
            </a:r>
          </a:p>
          <a:p>
            <a:pPr marL="1371600" lvl="2" indent="-457200" fontAlgn="auto">
              <a:spcAft>
                <a:spcPts val="0"/>
              </a:spcAft>
              <a:buFont typeface="Arial" panose="020B0604020202020204" pitchFamily="34" charset="0"/>
              <a:buChar char="•"/>
            </a:pPr>
            <a:r>
              <a:rPr lang="zh-CN" altLang="en-US" sz="2800" dirty="0">
                <a:solidFill>
                  <a:schemeClr val="bg1"/>
                </a:solidFill>
                <a:latin typeface="微软雅黑" panose="020B0503020204020204" pitchFamily="34" charset="-122"/>
                <a:ea typeface="微软雅黑" panose="020B0503020204020204" pitchFamily="34" charset="-122"/>
              </a:rPr>
              <a:t>环境回避</a:t>
            </a:r>
          </a:p>
          <a:p>
            <a:pPr marL="457200" indent="-457200" fontAlgn="auto">
              <a:spcAft>
                <a:spcPts val="0"/>
              </a:spcAft>
              <a:buFont typeface="Arial" panose="020B0604020202020204" pitchFamily="34" charset="0"/>
              <a:buChar char="•"/>
            </a:pP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098016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FFA93A-CA43-460F-8FDE-0709CBB6C8DB}"/>
              </a:ext>
            </a:extLst>
          </p:cNvPr>
          <p:cNvSpPr>
            <a:spLocks noGrp="1"/>
          </p:cNvSpPr>
          <p:nvPr>
            <p:ph type="title"/>
          </p:nvPr>
        </p:nvSpPr>
        <p:spPr/>
        <p:txBody>
          <a:bodyPr/>
          <a:lstStyle/>
          <a:p>
            <a:r>
              <a:rPr lang="zh-CN" altLang="en-US" dirty="0"/>
              <a:t>保护措施与场地安全</a:t>
            </a:r>
          </a:p>
        </p:txBody>
      </p:sp>
      <p:sp>
        <p:nvSpPr>
          <p:cNvPr id="3" name="文本占位符 2">
            <a:extLst>
              <a:ext uri="{FF2B5EF4-FFF2-40B4-BE49-F238E27FC236}">
                <a16:creationId xmlns:a16="http://schemas.microsoft.com/office/drawing/2014/main" id="{9B876927-E28D-40C1-BF96-2F139BD42326}"/>
              </a:ext>
            </a:extLst>
          </p:cNvPr>
          <p:cNvSpPr>
            <a:spLocks noGrp="1"/>
          </p:cNvSpPr>
          <p:nvPr>
            <p:ph type="body" idx="1"/>
          </p:nvPr>
        </p:nvSpPr>
        <p:spPr>
          <a:xfrm>
            <a:off x="833120" y="1687195"/>
            <a:ext cx="9133205" cy="4665434"/>
          </a:xfrm>
        </p:spPr>
        <p:txBody>
          <a:bodyPr>
            <a:normAutofit/>
          </a:bodyPr>
          <a:lstStyle/>
          <a:p>
            <a:r>
              <a:rPr lang="zh-CN" altLang="en-US" dirty="0"/>
              <a:t>请参阅</a:t>
            </a:r>
            <a:r>
              <a:rPr lang="en-US" altLang="zh-CN" dirty="0"/>
              <a:t>《</a:t>
            </a:r>
            <a:r>
              <a:rPr lang="zh-CN" altLang="en-US" dirty="0"/>
              <a:t>肌力与体能训练</a:t>
            </a:r>
            <a:r>
              <a:rPr lang="en-US" altLang="zh-CN" dirty="0"/>
              <a:t>》</a:t>
            </a:r>
          </a:p>
          <a:p>
            <a:pPr marL="457200" indent="-45720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第</a:t>
            </a:r>
            <a:r>
              <a:rPr lang="en-US" altLang="zh-CN" dirty="0">
                <a:latin typeface="微软雅黑" panose="020B0503020204020204" pitchFamily="34" charset="-122"/>
                <a:ea typeface="微软雅黑" panose="020B0503020204020204" pitchFamily="34" charset="-122"/>
              </a:rPr>
              <a:t>9</a:t>
            </a:r>
            <a:r>
              <a:rPr lang="zh-CN" altLang="en-US" dirty="0">
                <a:latin typeface="微软雅黑" panose="020B0503020204020204" pitchFamily="34" charset="-122"/>
                <a:ea typeface="微软雅黑" panose="020B0503020204020204" pitchFamily="34" charset="-122"/>
              </a:rPr>
              <a:t>章 替代模式与非传统操作方法的运动技巧</a:t>
            </a:r>
          </a:p>
          <a:p>
            <a:pPr marL="457200" indent="-45720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第</a:t>
            </a:r>
            <a:r>
              <a:rPr lang="en-US" altLang="zh-CN" dirty="0">
                <a:latin typeface="微软雅黑" panose="020B0503020204020204" pitchFamily="34" charset="-122"/>
                <a:ea typeface="微软雅黑" panose="020B0503020204020204" pitchFamily="34" charset="-122"/>
              </a:rPr>
              <a:t>15</a:t>
            </a:r>
            <a:r>
              <a:rPr lang="zh-CN" altLang="en-US" dirty="0">
                <a:latin typeface="微软雅黑" panose="020B0503020204020204" pitchFamily="34" charset="-122"/>
                <a:ea typeface="微软雅黑" panose="020B0503020204020204" pitchFamily="34" charset="-122"/>
              </a:rPr>
              <a:t>章 自由力量与器械训练技巧</a:t>
            </a:r>
            <a:endParaRPr lang="en-US" altLang="zh-CN" dirty="0">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dirty="0"/>
              <a:t>第</a:t>
            </a:r>
            <a:r>
              <a:rPr lang="en-US" altLang="zh-CN" dirty="0"/>
              <a:t>23</a:t>
            </a:r>
            <a:r>
              <a:rPr lang="zh-CN" altLang="en-US" dirty="0"/>
              <a:t>章 设施的设计、陈列与组织</a:t>
            </a:r>
            <a:endParaRPr lang="en-US" altLang="zh-CN" dirty="0"/>
          </a:p>
        </p:txBody>
      </p:sp>
    </p:spTree>
    <p:extLst>
      <p:ext uri="{BB962C8B-B14F-4D97-AF65-F5344CB8AC3E}">
        <p14:creationId xmlns:p14="http://schemas.microsoft.com/office/powerpoint/2010/main" val="3629317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AE28A17-2FE1-4911-BC64-FEB3ED99CB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482" y="1848767"/>
            <a:ext cx="4635150" cy="2067257"/>
          </a:xfrm>
          <a:prstGeom prst="rect">
            <a:avLst/>
          </a:prstGeom>
        </p:spPr>
      </p:pic>
      <p:pic>
        <p:nvPicPr>
          <p:cNvPr id="5" name="图片 4">
            <a:extLst>
              <a:ext uri="{FF2B5EF4-FFF2-40B4-BE49-F238E27FC236}">
                <a16:creationId xmlns:a16="http://schemas.microsoft.com/office/drawing/2014/main" id="{D3EA63DA-23B6-4017-A5FA-318DDA877D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330" y="4047639"/>
            <a:ext cx="2027246" cy="1350145"/>
          </a:xfrm>
          <a:prstGeom prst="rect">
            <a:avLst/>
          </a:prstGeom>
        </p:spPr>
      </p:pic>
      <p:pic>
        <p:nvPicPr>
          <p:cNvPr id="7" name="图片 6">
            <a:extLst>
              <a:ext uri="{FF2B5EF4-FFF2-40B4-BE49-F238E27FC236}">
                <a16:creationId xmlns:a16="http://schemas.microsoft.com/office/drawing/2014/main" id="{1053B5C7-152E-4E34-8099-B4870A7887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8267" y="4047639"/>
            <a:ext cx="2027246" cy="1349040"/>
          </a:xfrm>
          <a:prstGeom prst="rect">
            <a:avLst/>
          </a:prstGeom>
        </p:spPr>
      </p:pic>
      <p:pic>
        <p:nvPicPr>
          <p:cNvPr id="9" name="图片 8">
            <a:extLst>
              <a:ext uri="{FF2B5EF4-FFF2-40B4-BE49-F238E27FC236}">
                <a16:creationId xmlns:a16="http://schemas.microsoft.com/office/drawing/2014/main" id="{D42E3DB9-96CC-4B91-AC97-351AA6FA91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1883" y="1848768"/>
            <a:ext cx="4134511" cy="2067257"/>
          </a:xfrm>
          <a:prstGeom prst="rect">
            <a:avLst/>
          </a:prstGeom>
        </p:spPr>
      </p:pic>
      <p:pic>
        <p:nvPicPr>
          <p:cNvPr id="11" name="图片 10">
            <a:extLst>
              <a:ext uri="{FF2B5EF4-FFF2-40B4-BE49-F238E27FC236}">
                <a16:creationId xmlns:a16="http://schemas.microsoft.com/office/drawing/2014/main" id="{F93F243E-9455-481E-BBAC-D36DD6E66E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1482" y="4069485"/>
            <a:ext cx="1894703" cy="1349040"/>
          </a:xfrm>
          <a:prstGeom prst="rect">
            <a:avLst/>
          </a:prstGeom>
        </p:spPr>
      </p:pic>
      <p:pic>
        <p:nvPicPr>
          <p:cNvPr id="13" name="图片 12">
            <a:extLst>
              <a:ext uri="{FF2B5EF4-FFF2-40B4-BE49-F238E27FC236}">
                <a16:creationId xmlns:a16="http://schemas.microsoft.com/office/drawing/2014/main" id="{509846D9-7A58-47DE-BD99-A3629F9548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62393" y="4048193"/>
            <a:ext cx="2474002" cy="1391626"/>
          </a:xfrm>
          <a:prstGeom prst="rect">
            <a:avLst/>
          </a:prstGeom>
        </p:spPr>
      </p:pic>
      <p:sp>
        <p:nvSpPr>
          <p:cNvPr id="8" name="文本框 7">
            <a:extLst>
              <a:ext uri="{FF2B5EF4-FFF2-40B4-BE49-F238E27FC236}">
                <a16:creationId xmlns:a16="http://schemas.microsoft.com/office/drawing/2014/main" id="{04E73E9E-1810-46D1-A261-5E4598BB3DA2}"/>
              </a:ext>
            </a:extLst>
          </p:cNvPr>
          <p:cNvSpPr txBox="1"/>
          <p:nvPr/>
        </p:nvSpPr>
        <p:spPr>
          <a:xfrm>
            <a:off x="5125334" y="192804"/>
            <a:ext cx="2762595" cy="861774"/>
          </a:xfrm>
          <a:prstGeom prst="rect">
            <a:avLst/>
          </a:prstGeom>
          <a:noFill/>
        </p:spPr>
        <p:txBody>
          <a:bodyPr wrap="square" rtlCol="0">
            <a:spAutoFit/>
          </a:bodyPr>
          <a:lstStyle/>
          <a:p>
            <a:r>
              <a:rPr lang="zh-CN" altLang="en-US" sz="5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谁干活？</a:t>
            </a:r>
          </a:p>
        </p:txBody>
      </p:sp>
      <p:sp>
        <p:nvSpPr>
          <p:cNvPr id="10" name="文本框 9">
            <a:extLst>
              <a:ext uri="{FF2B5EF4-FFF2-40B4-BE49-F238E27FC236}">
                <a16:creationId xmlns:a16="http://schemas.microsoft.com/office/drawing/2014/main" id="{6FB1B840-A810-4784-8810-8DB70FBD9ADA}"/>
              </a:ext>
            </a:extLst>
          </p:cNvPr>
          <p:cNvSpPr txBox="1"/>
          <p:nvPr/>
        </p:nvSpPr>
        <p:spPr>
          <a:xfrm>
            <a:off x="2191489" y="1020785"/>
            <a:ext cx="8844616" cy="861774"/>
          </a:xfrm>
          <a:prstGeom prst="rect">
            <a:avLst/>
          </a:prstGeom>
          <a:noFill/>
        </p:spPr>
        <p:txBody>
          <a:bodyPr wrap="square" rtlCol="0">
            <a:spAutoFit/>
          </a:bodyPr>
          <a:lstStyle/>
          <a:p>
            <a:r>
              <a:rPr lang="en-US" altLang="zh-CN" sz="5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Who provide the service</a:t>
            </a:r>
            <a:r>
              <a:rPr lang="zh-CN" altLang="en-US" sz="5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p>
        </p:txBody>
      </p:sp>
      <p:sp>
        <p:nvSpPr>
          <p:cNvPr id="2" name="矩形 1">
            <a:extLst>
              <a:ext uri="{FF2B5EF4-FFF2-40B4-BE49-F238E27FC236}">
                <a16:creationId xmlns:a16="http://schemas.microsoft.com/office/drawing/2014/main" id="{7EE7FBED-6009-4CDA-94FF-187C2D2EE406}"/>
              </a:ext>
            </a:extLst>
          </p:cNvPr>
          <p:cNvSpPr/>
          <p:nvPr/>
        </p:nvSpPr>
        <p:spPr>
          <a:xfrm>
            <a:off x="1871482" y="5571987"/>
            <a:ext cx="8964912" cy="1131079"/>
          </a:xfrm>
          <a:prstGeom prst="rect">
            <a:avLst/>
          </a:prstGeom>
        </p:spPr>
        <p:txBody>
          <a:bodyPr wrap="square">
            <a:spAutoFit/>
          </a:bodyPr>
          <a:lstStyle/>
          <a:p>
            <a:pPr algn="ctr"/>
            <a:r>
              <a:rPr lang="zh-CN" altLang="en-US" sz="3375" dirty="0">
                <a:solidFill>
                  <a:schemeClr val="bg1"/>
                </a:solidFill>
              </a:rPr>
              <a:t>治疗性锻炼</a:t>
            </a:r>
            <a:r>
              <a:rPr lang="en-US" altLang="zh-CN" sz="3375" dirty="0">
                <a:solidFill>
                  <a:schemeClr val="bg1"/>
                </a:solidFill>
              </a:rPr>
              <a:t>/</a:t>
            </a:r>
            <a:r>
              <a:rPr lang="zh-CN" altLang="en-US" sz="3375" dirty="0">
                <a:solidFill>
                  <a:schemeClr val="bg1"/>
                </a:solidFill>
              </a:rPr>
              <a:t>医疗体育</a:t>
            </a:r>
            <a:r>
              <a:rPr lang="en-US" altLang="zh-CN" sz="3375" dirty="0">
                <a:solidFill>
                  <a:schemeClr val="bg1"/>
                </a:solidFill>
              </a:rPr>
              <a:t>(Therapeutic Exercise /</a:t>
            </a:r>
            <a:r>
              <a:rPr lang="zh-CN" altLang="en-US" sz="3375" dirty="0">
                <a:solidFill>
                  <a:schemeClr val="bg1"/>
                </a:solidFill>
              </a:rPr>
              <a:t> </a:t>
            </a:r>
            <a:r>
              <a:rPr lang="en-US" altLang="zh-CN" sz="3375" dirty="0">
                <a:solidFill>
                  <a:schemeClr val="bg1"/>
                </a:solidFill>
              </a:rPr>
              <a:t>Exercise Therapy)</a:t>
            </a:r>
            <a:r>
              <a:rPr lang="zh-CN" altLang="en-US" sz="3375" dirty="0">
                <a:solidFill>
                  <a:schemeClr val="bg1"/>
                </a:solidFill>
              </a:rPr>
              <a:t>是方法，不是专业或职业。</a:t>
            </a:r>
            <a:endParaRPr lang="en-US" altLang="zh-CN" sz="3375" dirty="0">
              <a:solidFill>
                <a:schemeClr val="bg1"/>
              </a:solidFill>
            </a:endParaRPr>
          </a:p>
        </p:txBody>
      </p:sp>
    </p:spTree>
    <p:extLst>
      <p:ext uri="{BB962C8B-B14F-4D97-AF65-F5344CB8AC3E}">
        <p14:creationId xmlns:p14="http://schemas.microsoft.com/office/powerpoint/2010/main" val="39712046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9593580" y="2192655"/>
            <a:ext cx="2569210" cy="1325880"/>
          </a:xfrm>
        </p:spPr>
        <p:txBody>
          <a:bodyPr/>
          <a:lstStyle/>
          <a:p>
            <a:r>
              <a:rPr lang="en-US" altLang="zh-CN" dirty="0"/>
              <a:t>04</a:t>
            </a:r>
          </a:p>
        </p:txBody>
      </p:sp>
      <p:sp>
        <p:nvSpPr>
          <p:cNvPr id="4" name="文本占位符 3"/>
          <p:cNvSpPr>
            <a:spLocks noGrp="1"/>
          </p:cNvSpPr>
          <p:nvPr>
            <p:ph type="body" idx="1"/>
          </p:nvPr>
        </p:nvSpPr>
        <p:spPr>
          <a:xfrm>
            <a:off x="6213351" y="3926205"/>
            <a:ext cx="5920864" cy="1075690"/>
          </a:xfrm>
        </p:spPr>
        <p:txBody>
          <a:bodyPr>
            <a:normAutofit fontScale="92500"/>
          </a:bodyPr>
          <a:lstStyle/>
          <a:p>
            <a:r>
              <a:rPr lang="zh-CN" altLang="en-US" dirty="0">
                <a:latin typeface="微软雅黑" panose="020B0503020204020204" pitchFamily="34" charset="-122"/>
                <a:ea typeface="微软雅黑" panose="020B0503020204020204" pitchFamily="34" charset="-122"/>
                <a:cs typeface="+mn-ea"/>
                <a:sym typeface="+mn-lt"/>
              </a:rPr>
              <a:t>常见运动损伤的应急处理</a:t>
            </a:r>
          </a:p>
        </p:txBody>
      </p:sp>
    </p:spTree>
    <p:extLst>
      <p:ext uri="{BB962C8B-B14F-4D97-AF65-F5344CB8AC3E}">
        <p14:creationId xmlns:p14="http://schemas.microsoft.com/office/powerpoint/2010/main" val="3065808702"/>
      </p:ext>
    </p:extLst>
  </p:cSld>
  <p:clrMapOvr>
    <a:masterClrMapping/>
  </p:clrMapOvr>
  <mc:AlternateContent xmlns:mc="http://schemas.openxmlformats.org/markup-compatibility/2006" xmlns:p14="http://schemas.microsoft.com/office/powerpoint/2010/main">
    <mc:Choice Requires="p14">
      <p:transition spd="slow" p14:dur="1250" advClick="0" advTm="2000">
        <p14:switch dir="l"/>
      </p:transition>
    </mc:Choice>
    <mc:Fallback xmlns="">
      <p:transition spd="slow" advClick="0" advTm="2000">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一、应急计划</a:t>
            </a:r>
          </a:p>
        </p:txBody>
      </p:sp>
      <p:sp>
        <p:nvSpPr>
          <p:cNvPr id="3" name="文本占位符 2"/>
          <p:cNvSpPr>
            <a:spLocks noGrp="1"/>
          </p:cNvSpPr>
          <p:nvPr>
            <p:ph type="body" idx="1"/>
          </p:nvPr>
        </p:nvSpPr>
        <p:spPr/>
        <p:txBody>
          <a:bodyPr/>
          <a:lstStyle/>
          <a:p>
            <a:pPr fontAlgn="auto">
              <a:spcAft>
                <a:spcPts val="0"/>
              </a:spcAft>
            </a:pPr>
            <a:r>
              <a:rPr lang="zh-CN" altLang="en-US" dirty="0"/>
              <a:t>可行的应急预案</a:t>
            </a:r>
            <a:r>
              <a:rPr lang="en-US" altLang="zh-CN" dirty="0"/>
              <a:t>:</a:t>
            </a:r>
            <a:r>
              <a:rPr lang="zh-CN" altLang="en-US" dirty="0"/>
              <a:t>人事时地物数？</a:t>
            </a:r>
          </a:p>
          <a:p>
            <a:pPr fontAlgn="auto">
              <a:spcAft>
                <a:spcPts val="0"/>
              </a:spcAft>
            </a:pPr>
            <a:endParaRPr lang="zh-CN" altLang="en-US" dirty="0"/>
          </a:p>
        </p:txBody>
      </p:sp>
      <p:pic>
        <p:nvPicPr>
          <p:cNvPr id="6" name="Picture 4" descr="ANd9GcSZIS21-cBIH1kKbPQYipV1xCZWpsdqi6-BS_sLUmQC_NgusMiH">
            <a:hlinkClick r:id="rId2"/>
            <a:extLst>
              <a:ext uri="{FF2B5EF4-FFF2-40B4-BE49-F238E27FC236}">
                <a16:creationId xmlns:a16="http://schemas.microsoft.com/office/drawing/2014/main" id="{1111C9C2-866F-471B-AB40-CB09D9722271}"/>
              </a:ext>
            </a:extLst>
          </p:cNvPr>
          <p:cNvPicPr>
            <a:picLocks noChangeAspect="1"/>
          </p:cNvPicPr>
          <p:nvPr/>
        </p:nvPicPr>
        <p:blipFill>
          <a:blip r:embed="rId3"/>
          <a:srcRect/>
          <a:stretch>
            <a:fillRect/>
          </a:stretch>
        </p:blipFill>
        <p:spPr>
          <a:xfrm>
            <a:off x="833120" y="2608213"/>
            <a:ext cx="7488237" cy="4140200"/>
          </a:xfrm>
          <a:prstGeom prst="rect">
            <a:avLst/>
          </a:prstGeom>
        </p:spPr>
      </p:pic>
    </p:spTree>
    <p:extLst>
      <p:ext uri="{BB962C8B-B14F-4D97-AF65-F5344CB8AC3E}">
        <p14:creationId xmlns:p14="http://schemas.microsoft.com/office/powerpoint/2010/main" val="651610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F58A17-A896-4F6F-A640-4FAA0AA53EC0}"/>
              </a:ext>
            </a:extLst>
          </p:cNvPr>
          <p:cNvSpPr>
            <a:spLocks noGrp="1"/>
          </p:cNvSpPr>
          <p:nvPr>
            <p:ph type="title"/>
          </p:nvPr>
        </p:nvSpPr>
        <p:spPr/>
        <p:txBody>
          <a:bodyPr/>
          <a:lstStyle/>
          <a:p>
            <a:r>
              <a:rPr lang="zh-CN" altLang="en-US" dirty="0"/>
              <a:t>应急计划内容</a:t>
            </a:r>
          </a:p>
        </p:txBody>
      </p:sp>
      <p:sp>
        <p:nvSpPr>
          <p:cNvPr id="4" name="Rectangle 3">
            <a:extLst>
              <a:ext uri="{FF2B5EF4-FFF2-40B4-BE49-F238E27FC236}">
                <a16:creationId xmlns:a16="http://schemas.microsoft.com/office/drawing/2014/main" id="{424BE7F9-8C33-461A-98EC-6D022FEA2AB3}"/>
              </a:ext>
            </a:extLst>
          </p:cNvPr>
          <p:cNvSpPr>
            <a:spLocks noGrp="1"/>
          </p:cNvSpPr>
          <p:nvPr>
            <p:ph type="body" idx="1"/>
          </p:nvPr>
        </p:nvSpPr>
        <p:spPr>
          <a:xfrm>
            <a:off x="833438" y="1687513"/>
            <a:ext cx="9132887" cy="3767137"/>
          </a:xfrm>
        </p:spPr>
        <p:txBody>
          <a:bodyPr vert="horz" wrap="square" lIns="91440" tIns="45720" rIns="91440" bIns="45720" anchor="t"/>
          <a:lstStyle/>
          <a:p>
            <a:pPr marL="457200" indent="-457200" eaLnBrk="1" hangingPunct="1">
              <a:buFont typeface="Arial" panose="020B0604020202020204" pitchFamily="34" charset="0"/>
              <a:buChar char="•"/>
            </a:pPr>
            <a:r>
              <a:rPr lang="zh-CN" altLang="en-US" dirty="0">
                <a:latin typeface="DFKai-SB" panose="03000509000000000000" pitchFamily="65" charset="-120"/>
              </a:rPr>
              <a:t>邻近医疗单位的数据</a:t>
            </a:r>
            <a:br>
              <a:rPr lang="zh-CN" altLang="en-US" dirty="0">
                <a:latin typeface="DFKai-SB" panose="03000509000000000000" pitchFamily="65" charset="-120"/>
              </a:rPr>
            </a:br>
            <a:r>
              <a:rPr lang="en-US" altLang="zh-CN" dirty="0">
                <a:latin typeface="DFKai-SB" panose="03000509000000000000" pitchFamily="65" charset="-120"/>
              </a:rPr>
              <a:t>(</a:t>
            </a:r>
            <a:r>
              <a:rPr lang="zh-CN" altLang="en-US" dirty="0">
                <a:latin typeface="DFKai-SB" panose="03000509000000000000" pitchFamily="65" charset="-120"/>
              </a:rPr>
              <a:t>电话、住址及提供的医疗服务</a:t>
            </a:r>
            <a:r>
              <a:rPr lang="en-US" altLang="zh-CN" dirty="0">
                <a:latin typeface="DFKai-SB" panose="03000509000000000000" pitchFamily="65" charset="-120"/>
              </a:rPr>
              <a:t>)</a:t>
            </a:r>
          </a:p>
          <a:p>
            <a:pPr marL="457200" indent="-457200" eaLnBrk="1" hangingPunct="1">
              <a:buFont typeface="Arial" panose="020B0604020202020204" pitchFamily="34" charset="0"/>
              <a:buChar char="•"/>
            </a:pPr>
            <a:r>
              <a:rPr lang="zh-CN" altLang="en-US" dirty="0">
                <a:latin typeface="DFKai-SB" panose="03000509000000000000" pitchFamily="65" charset="-120"/>
              </a:rPr>
              <a:t>急救箱的准备</a:t>
            </a:r>
            <a:r>
              <a:rPr lang="en-US" altLang="zh-CN" dirty="0">
                <a:latin typeface="DFKai-SB" panose="03000509000000000000" pitchFamily="65" charset="-120"/>
              </a:rPr>
              <a:t>(</a:t>
            </a:r>
            <a:r>
              <a:rPr lang="zh-CN" altLang="en-US" dirty="0">
                <a:latin typeface="DFKai-SB" panose="03000509000000000000" pitchFamily="65" charset="-120"/>
              </a:rPr>
              <a:t>一般</a:t>
            </a:r>
            <a:r>
              <a:rPr lang="en-US" altLang="zh-CN" dirty="0">
                <a:latin typeface="DFKai-SB" panose="03000509000000000000" pitchFamily="65" charset="-120"/>
              </a:rPr>
              <a:t>)</a:t>
            </a:r>
          </a:p>
          <a:p>
            <a:pPr marL="457200" indent="-457200" eaLnBrk="1" hangingPunct="1">
              <a:buFont typeface="Arial" panose="020B0604020202020204" pitchFamily="34" charset="0"/>
              <a:buChar char="•"/>
            </a:pPr>
            <a:r>
              <a:rPr lang="zh-CN" altLang="en-US" dirty="0">
                <a:latin typeface="DFKai-SB" panose="03000509000000000000" pitchFamily="65" charset="-120"/>
              </a:rPr>
              <a:t>现场医护站的设立</a:t>
            </a:r>
            <a:r>
              <a:rPr lang="en-US" altLang="zh-CN" dirty="0">
                <a:latin typeface="DFKai-SB" panose="03000509000000000000" pitchFamily="65" charset="-120"/>
              </a:rPr>
              <a:t>(</a:t>
            </a:r>
            <a:r>
              <a:rPr lang="zh-CN" altLang="en-US" dirty="0">
                <a:latin typeface="DFKai-SB" panose="03000509000000000000" pitchFamily="65" charset="-120"/>
              </a:rPr>
              <a:t>大型活动</a:t>
            </a:r>
            <a:r>
              <a:rPr lang="en-US" altLang="zh-CN" dirty="0">
                <a:latin typeface="DFKai-SB" panose="03000509000000000000" pitchFamily="65" charset="-120"/>
              </a:rPr>
              <a:t>)</a:t>
            </a:r>
          </a:p>
          <a:p>
            <a:pPr marL="457200" indent="-457200" eaLnBrk="1" hangingPunct="1">
              <a:buFont typeface="Arial" panose="020B0604020202020204" pitchFamily="34" charset="0"/>
              <a:buChar char="•"/>
            </a:pPr>
            <a:r>
              <a:rPr lang="zh-CN" altLang="en-US" dirty="0">
                <a:latin typeface="DFKai-SB" panose="03000509000000000000" pitchFamily="65" charset="-120"/>
              </a:rPr>
              <a:t>动线的规划</a:t>
            </a:r>
          </a:p>
          <a:p>
            <a:pPr marL="457200" indent="-457200" eaLnBrk="1" hangingPunct="1">
              <a:buFont typeface="Arial" panose="020B0604020202020204" pitchFamily="34" charset="0"/>
              <a:buChar char="•"/>
            </a:pPr>
            <a:r>
              <a:rPr lang="zh-CN" altLang="en-US" dirty="0">
                <a:latin typeface="DFKai-SB" panose="03000509000000000000" pitchFamily="65" charset="-120"/>
              </a:rPr>
              <a:t>正确的处理流程</a:t>
            </a:r>
            <a:endParaRPr lang="zh-TW" altLang="en-US" dirty="0">
              <a:latin typeface="DFKai-SB" panose="03000509000000000000" pitchFamily="65" charset="-120"/>
            </a:endParaRPr>
          </a:p>
        </p:txBody>
      </p:sp>
    </p:spTree>
    <p:extLst>
      <p:ext uri="{BB962C8B-B14F-4D97-AF65-F5344CB8AC3E}">
        <p14:creationId xmlns:p14="http://schemas.microsoft.com/office/powerpoint/2010/main" val="22160368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6C6142DF-F822-44B9-98AD-B9D47AAB18B6}"/>
              </a:ext>
            </a:extLst>
          </p:cNvPr>
          <p:cNvSpPr>
            <a:spLocks noGrp="1"/>
          </p:cNvSpPr>
          <p:nvPr>
            <p:ph type="title"/>
          </p:nvPr>
        </p:nvSpPr>
        <p:spPr>
          <a:xfrm>
            <a:off x="838200" y="365125"/>
            <a:ext cx="10515600" cy="1325563"/>
          </a:xfrm>
        </p:spPr>
        <p:txBody>
          <a:bodyPr/>
          <a:lstStyle/>
          <a:p>
            <a:r>
              <a:rPr lang="zh-TW" altLang="en-US" dirty="0"/>
              <a:t>着手进行 </a:t>
            </a:r>
            <a:r>
              <a:rPr lang="en-US" altLang="zh-TW" dirty="0" err="1"/>
              <a:t>EAP</a:t>
            </a:r>
            <a:r>
              <a:rPr lang="en-US" altLang="zh-TW" dirty="0"/>
              <a:t> </a:t>
            </a:r>
            <a:r>
              <a:rPr lang="zh-TW" altLang="en-US" dirty="0"/>
              <a:t>的三步骤</a:t>
            </a:r>
            <a:endParaRPr lang="zh-CN" altLang="en-US" dirty="0"/>
          </a:p>
        </p:txBody>
      </p:sp>
      <p:pic>
        <p:nvPicPr>
          <p:cNvPr id="5" name="内容占位符 4">
            <a:extLst>
              <a:ext uri="{FF2B5EF4-FFF2-40B4-BE49-F238E27FC236}">
                <a16:creationId xmlns:a16="http://schemas.microsoft.com/office/drawing/2014/main" id="{B042B405-8CF9-4544-9A41-CD49E565E4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 y="1932161"/>
            <a:ext cx="5181600" cy="4138265"/>
          </a:xfrm>
          <a:prstGeom prst="rect">
            <a:avLst/>
          </a:prstGeom>
        </p:spPr>
      </p:pic>
      <p:sp>
        <p:nvSpPr>
          <p:cNvPr id="6" name="内容占位符 5">
            <a:extLst>
              <a:ext uri="{FF2B5EF4-FFF2-40B4-BE49-F238E27FC236}">
                <a16:creationId xmlns:a16="http://schemas.microsoft.com/office/drawing/2014/main" id="{0F4FB0A8-4224-45AC-83C1-D649EFFB58FB}"/>
              </a:ext>
            </a:extLst>
          </p:cNvPr>
          <p:cNvSpPr txBox="1">
            <a:spLocks/>
          </p:cNvSpPr>
          <p:nvPr/>
        </p:nvSpPr>
        <p:spPr>
          <a:xfrm>
            <a:off x="6172199" y="1384077"/>
            <a:ext cx="6377855" cy="5616624"/>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zh-TW" altLang="en-US" dirty="0"/>
              <a:t>第一步</a:t>
            </a:r>
            <a:r>
              <a:rPr lang="en-US" altLang="zh-TW" dirty="0"/>
              <a:t>:</a:t>
            </a:r>
            <a:r>
              <a:rPr lang="zh-TW" altLang="en-US" dirty="0"/>
              <a:t>「建构 </a:t>
            </a:r>
            <a:r>
              <a:rPr lang="en-US" altLang="zh-TW" dirty="0" err="1"/>
              <a:t>EAP</a:t>
            </a:r>
            <a:r>
              <a:rPr lang="zh-TW" altLang="en-US" dirty="0"/>
              <a:t>」</a:t>
            </a:r>
          </a:p>
          <a:p>
            <a:pPr lvl="1" fontAlgn="auto">
              <a:spcAft>
                <a:spcPts val="0"/>
              </a:spcAft>
            </a:pPr>
            <a:r>
              <a:rPr lang="zh-TW" altLang="en-US" dirty="0"/>
              <a:t>首先必须明确列出紧急事件 发生到后送的所有细流 </a:t>
            </a:r>
            <a:r>
              <a:rPr lang="en-US" altLang="zh-TW" dirty="0"/>
              <a:t>(</a:t>
            </a:r>
            <a:r>
              <a:rPr lang="zh-TW" altLang="en-US" dirty="0"/>
              <a:t>详见 </a:t>
            </a:r>
            <a:r>
              <a:rPr lang="en-US" altLang="zh-TW" dirty="0"/>
              <a:t>Table)</a:t>
            </a:r>
            <a:r>
              <a:rPr lang="zh-TW" altLang="en-US" dirty="0"/>
              <a:t>。不同的场地与场馆必须分别制作专属的 </a:t>
            </a:r>
            <a:r>
              <a:rPr lang="en-US" altLang="zh-TW" dirty="0" err="1"/>
              <a:t>EAP</a:t>
            </a:r>
            <a:r>
              <a:rPr lang="zh-TW" altLang="en-US" dirty="0"/>
              <a:t>。不同比赛类型所需的 </a:t>
            </a:r>
            <a:r>
              <a:rPr lang="en-US" altLang="zh-TW" dirty="0" err="1"/>
              <a:t>EAP</a:t>
            </a:r>
            <a:r>
              <a:rPr lang="en-US" altLang="zh-TW" dirty="0"/>
              <a:t> </a:t>
            </a:r>
            <a:r>
              <a:rPr lang="zh-TW" altLang="en-US" dirty="0"/>
              <a:t>可能会因为运动装备与该专项常见的重大伤害而有所差异，若需特殊急救装备也必须在 </a:t>
            </a:r>
            <a:r>
              <a:rPr lang="en-US" altLang="zh-TW" dirty="0" err="1"/>
              <a:t>EAP</a:t>
            </a:r>
            <a:r>
              <a:rPr lang="en-US" altLang="zh-TW" dirty="0"/>
              <a:t> </a:t>
            </a:r>
            <a:r>
              <a:rPr lang="zh-TW" altLang="en-US" dirty="0"/>
              <a:t>中注明清楚。</a:t>
            </a:r>
          </a:p>
          <a:p>
            <a:pPr fontAlgn="auto">
              <a:spcAft>
                <a:spcPts val="0"/>
              </a:spcAft>
            </a:pPr>
            <a:r>
              <a:rPr lang="zh-TW" altLang="en-US" dirty="0"/>
              <a:t>第二步：「教育」</a:t>
            </a:r>
          </a:p>
          <a:p>
            <a:pPr lvl="1" fontAlgn="auto">
              <a:spcAft>
                <a:spcPts val="0"/>
              </a:spcAft>
            </a:pPr>
            <a:r>
              <a:rPr lang="zh-TW" altLang="en-US" dirty="0"/>
              <a:t>教育所有在紧急状况发生时需要做反应的所有相关人员，不仅要熟悉流程，每个人还必须具 备 </a:t>
            </a:r>
            <a:r>
              <a:rPr lang="en-US" altLang="zh-TW" dirty="0" err="1"/>
              <a:t>EAP</a:t>
            </a:r>
            <a:r>
              <a:rPr lang="en-US" altLang="zh-TW" dirty="0"/>
              <a:t> </a:t>
            </a:r>
            <a:r>
              <a:rPr lang="zh-TW" altLang="en-US" dirty="0"/>
              <a:t>的复印本以协助他们了解自己在流程中的角色与责任。</a:t>
            </a:r>
            <a:r>
              <a:rPr lang="en-US" altLang="zh-TW" dirty="0" err="1"/>
              <a:t>EAP</a:t>
            </a:r>
            <a:r>
              <a:rPr lang="en-US" altLang="zh-TW" dirty="0"/>
              <a:t> </a:t>
            </a:r>
            <a:r>
              <a:rPr lang="zh-TW" altLang="en-US" dirty="0"/>
              <a:t>必须打印出来并张贴在场馆中 </a:t>
            </a:r>
            <a:r>
              <a:rPr lang="en-US" altLang="zh-TW" dirty="0"/>
              <a:t>(</a:t>
            </a:r>
            <a:r>
              <a:rPr lang="zh-TW" altLang="en-US" dirty="0"/>
              <a:t>最好是邻近电话的位置，但现在大家都有手机，所以只要是 醒目的位置即可</a:t>
            </a:r>
            <a:r>
              <a:rPr lang="en-US" altLang="zh-TW" dirty="0"/>
              <a:t>)</a:t>
            </a:r>
            <a:r>
              <a:rPr lang="zh-TW" altLang="en-US" dirty="0"/>
              <a:t>。</a:t>
            </a:r>
          </a:p>
          <a:p>
            <a:pPr fontAlgn="auto">
              <a:spcAft>
                <a:spcPts val="0"/>
              </a:spcAft>
            </a:pPr>
            <a:r>
              <a:rPr lang="zh-TW" altLang="en-US" dirty="0"/>
              <a:t>第三步</a:t>
            </a:r>
            <a:r>
              <a:rPr lang="en-US" altLang="zh-TW" dirty="0"/>
              <a:t>:</a:t>
            </a:r>
            <a:r>
              <a:rPr lang="zh-TW" altLang="en-US" dirty="0"/>
              <a:t>「演练」</a:t>
            </a:r>
          </a:p>
          <a:p>
            <a:pPr lvl="1" fontAlgn="auto">
              <a:spcAft>
                <a:spcPts val="0"/>
              </a:spcAft>
            </a:pPr>
            <a:r>
              <a:rPr lang="zh-TW" altLang="en-US" dirty="0"/>
              <a:t>为了确保相关人员 </a:t>
            </a:r>
            <a:r>
              <a:rPr lang="en-US" altLang="zh-TW" dirty="0"/>
              <a:t>(</a:t>
            </a:r>
            <a:r>
              <a:rPr lang="zh-TW" altLang="en-US" dirty="0"/>
              <a:t>包含 </a:t>
            </a:r>
            <a:r>
              <a:rPr lang="en-US" altLang="zh-TW" dirty="0"/>
              <a:t>AT) </a:t>
            </a:r>
            <a:r>
              <a:rPr lang="zh-TW" altLang="en-US" dirty="0"/>
              <a:t>对 整体流程与专业操作的熟练度，定期的排练相当重要。演练的过程也让 </a:t>
            </a:r>
            <a:r>
              <a:rPr lang="en-US" altLang="zh-TW" dirty="0"/>
              <a:t>AT </a:t>
            </a:r>
            <a:r>
              <a:rPr lang="zh-TW" altLang="en-US" dirty="0"/>
              <a:t>有机会与 </a:t>
            </a:r>
            <a:r>
              <a:rPr lang="en-US" altLang="zh-TW" dirty="0"/>
              <a:t>EMS </a:t>
            </a:r>
            <a:r>
              <a:rPr lang="zh-TW" altLang="en-US" dirty="0"/>
              <a:t>人员沟通特定操作 中的规范与步骤。建议的演练时间点是在训练季开始之前。</a:t>
            </a:r>
            <a:endParaRPr lang="zh-CN" altLang="en-US" dirty="0"/>
          </a:p>
          <a:p>
            <a:pPr fontAlgn="auto">
              <a:spcAft>
                <a:spcPts val="0"/>
              </a:spcAft>
            </a:pPr>
            <a:endParaRPr lang="zh-CN" altLang="en-US" dirty="0"/>
          </a:p>
        </p:txBody>
      </p:sp>
    </p:spTree>
    <p:extLst>
      <p:ext uri="{BB962C8B-B14F-4D97-AF65-F5344CB8AC3E}">
        <p14:creationId xmlns:p14="http://schemas.microsoft.com/office/powerpoint/2010/main" val="11011220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二、现场分工</a:t>
            </a:r>
          </a:p>
        </p:txBody>
      </p:sp>
      <p:sp>
        <p:nvSpPr>
          <p:cNvPr id="3" name="文本占位符 2"/>
          <p:cNvSpPr>
            <a:spLocks noGrp="1"/>
          </p:cNvSpPr>
          <p:nvPr>
            <p:ph type="body" idx="1"/>
          </p:nvPr>
        </p:nvSpPr>
        <p:spPr/>
        <p:txBody>
          <a:bodyPr/>
          <a:lstStyle/>
          <a:p>
            <a:r>
              <a:rPr lang="zh-CN" altLang="en-US" dirty="0"/>
              <a:t>第一反应人：确认状况、呼救、组织、施救</a:t>
            </a:r>
            <a:endParaRPr lang="en-US" altLang="zh-CN" dirty="0"/>
          </a:p>
          <a:p>
            <a:r>
              <a:rPr lang="zh-CN" altLang="en-US" dirty="0"/>
              <a:t>帮手一：启动</a:t>
            </a:r>
            <a:r>
              <a:rPr lang="en-US" altLang="zh-CN" dirty="0"/>
              <a:t>EMS</a:t>
            </a:r>
            <a:r>
              <a:rPr lang="zh-CN" altLang="en-US" dirty="0"/>
              <a:t>、接救护车</a:t>
            </a:r>
            <a:endParaRPr lang="en-US" altLang="zh-CN" dirty="0"/>
          </a:p>
          <a:p>
            <a:r>
              <a:rPr lang="zh-CN" altLang="en-US" dirty="0"/>
              <a:t>帮手二：取</a:t>
            </a:r>
            <a:r>
              <a:rPr lang="en-US" altLang="zh-CN" dirty="0"/>
              <a:t>AED</a:t>
            </a:r>
            <a:r>
              <a:rPr lang="zh-CN" altLang="en-US" dirty="0"/>
              <a:t>、急救箱、接续</a:t>
            </a:r>
            <a:r>
              <a:rPr lang="en-US" altLang="zh-CN" dirty="0"/>
              <a:t>CPR</a:t>
            </a:r>
          </a:p>
          <a:p>
            <a:endParaRPr lang="zh-CN" altLang="en-US" dirty="0"/>
          </a:p>
        </p:txBody>
      </p:sp>
    </p:spTree>
    <p:extLst>
      <p:ext uri="{BB962C8B-B14F-4D97-AF65-F5344CB8AC3E}">
        <p14:creationId xmlns:p14="http://schemas.microsoft.com/office/powerpoint/2010/main" val="39231053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三、</a:t>
            </a:r>
            <a:r>
              <a:rPr lang="en-US" altLang="zh-CN" dirty="0"/>
              <a:t>PRICE</a:t>
            </a:r>
            <a:r>
              <a:rPr lang="zh-CN" altLang="en-US" dirty="0"/>
              <a:t>应用</a:t>
            </a:r>
          </a:p>
        </p:txBody>
      </p:sp>
      <p:sp>
        <p:nvSpPr>
          <p:cNvPr id="3" name="文本占位符 2"/>
          <p:cNvSpPr>
            <a:spLocks noGrp="1"/>
          </p:cNvSpPr>
          <p:nvPr>
            <p:ph type="body" idx="1"/>
          </p:nvPr>
        </p:nvSpPr>
        <p:spPr>
          <a:xfrm>
            <a:off x="680873" y="1336976"/>
            <a:ext cx="9133205" cy="560978"/>
          </a:xfrm>
        </p:spPr>
        <p:txBody>
          <a:bodyPr/>
          <a:lstStyle/>
          <a:p>
            <a:r>
              <a:rPr lang="zh-CN" altLang="en-US" dirty="0">
                <a:sym typeface="+mn-ea"/>
              </a:rPr>
              <a:t>急性期处理</a:t>
            </a:r>
            <a:r>
              <a:rPr lang="en-US" altLang="zh-CN" dirty="0">
                <a:sym typeface="+mn-ea"/>
              </a:rPr>
              <a:t>: </a:t>
            </a:r>
            <a:r>
              <a:rPr lang="en-US" altLang="zh-CN" dirty="0"/>
              <a:t>PRICE vs POLICE vs PEACE &amp; LOVE</a:t>
            </a:r>
            <a:endParaRPr lang="zh-CN" altLang="en-US" dirty="0"/>
          </a:p>
        </p:txBody>
      </p:sp>
      <p:sp>
        <p:nvSpPr>
          <p:cNvPr id="4" name="内容占位符 3">
            <a:extLst>
              <a:ext uri="{FF2B5EF4-FFF2-40B4-BE49-F238E27FC236}">
                <a16:creationId xmlns:a16="http://schemas.microsoft.com/office/drawing/2014/main" id="{A824931C-778D-4A97-BC89-65FA615D8766}"/>
              </a:ext>
            </a:extLst>
          </p:cNvPr>
          <p:cNvSpPr txBox="1">
            <a:spLocks/>
          </p:cNvSpPr>
          <p:nvPr/>
        </p:nvSpPr>
        <p:spPr>
          <a:xfrm>
            <a:off x="680873" y="2113657"/>
            <a:ext cx="4209030" cy="26547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ltLang="zh-CN" dirty="0"/>
              <a:t>Protection</a:t>
            </a:r>
          </a:p>
          <a:p>
            <a:pPr fontAlgn="auto">
              <a:spcAft>
                <a:spcPts val="0"/>
              </a:spcAft>
            </a:pPr>
            <a:r>
              <a:rPr lang="en-US" altLang="zh-CN" dirty="0"/>
              <a:t>Rest</a:t>
            </a:r>
          </a:p>
          <a:p>
            <a:pPr fontAlgn="auto">
              <a:spcAft>
                <a:spcPts val="0"/>
              </a:spcAft>
            </a:pPr>
            <a:r>
              <a:rPr lang="en-US" altLang="zh-CN" dirty="0"/>
              <a:t>Ice</a:t>
            </a:r>
          </a:p>
          <a:p>
            <a:pPr fontAlgn="auto">
              <a:spcAft>
                <a:spcPts val="0"/>
              </a:spcAft>
            </a:pPr>
            <a:r>
              <a:rPr lang="en-US" altLang="zh-CN" dirty="0"/>
              <a:t>Compression</a:t>
            </a:r>
          </a:p>
          <a:p>
            <a:pPr fontAlgn="auto">
              <a:spcAft>
                <a:spcPts val="0"/>
              </a:spcAft>
            </a:pPr>
            <a:r>
              <a:rPr lang="en-US" altLang="zh-CN" dirty="0"/>
              <a:t>Elevation</a:t>
            </a:r>
          </a:p>
        </p:txBody>
      </p:sp>
      <p:sp>
        <p:nvSpPr>
          <p:cNvPr id="5" name="内容占位符 4">
            <a:extLst>
              <a:ext uri="{FF2B5EF4-FFF2-40B4-BE49-F238E27FC236}">
                <a16:creationId xmlns:a16="http://schemas.microsoft.com/office/drawing/2014/main" id="{6A38F035-3E52-4B54-8759-3B5049DAEC4C}"/>
              </a:ext>
            </a:extLst>
          </p:cNvPr>
          <p:cNvSpPr txBox="1">
            <a:spLocks/>
          </p:cNvSpPr>
          <p:nvPr/>
        </p:nvSpPr>
        <p:spPr>
          <a:xfrm>
            <a:off x="4324860" y="2128937"/>
            <a:ext cx="4209030" cy="2654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ltLang="zh-CN" dirty="0">
                <a:solidFill>
                  <a:schemeClr val="bg1"/>
                </a:solidFill>
                <a:sym typeface="+mn-ea"/>
              </a:rPr>
              <a:t>Protection</a:t>
            </a:r>
            <a:endParaRPr lang="en-US" altLang="zh-CN" dirty="0">
              <a:solidFill>
                <a:schemeClr val="bg1"/>
              </a:solidFill>
            </a:endParaRPr>
          </a:p>
          <a:p>
            <a:pPr fontAlgn="auto">
              <a:spcAft>
                <a:spcPts val="0"/>
              </a:spcAft>
            </a:pPr>
            <a:r>
              <a:rPr lang="en-US" altLang="zh-CN" dirty="0">
                <a:solidFill>
                  <a:schemeClr val="bg1"/>
                </a:solidFill>
              </a:rPr>
              <a:t>Optimal Load</a:t>
            </a:r>
          </a:p>
          <a:p>
            <a:pPr fontAlgn="auto">
              <a:spcAft>
                <a:spcPts val="0"/>
              </a:spcAft>
            </a:pPr>
            <a:r>
              <a:rPr lang="en-US" altLang="zh-CN" dirty="0">
                <a:solidFill>
                  <a:schemeClr val="bg1"/>
                </a:solidFill>
                <a:sym typeface="+mn-ea"/>
              </a:rPr>
              <a:t>Ice</a:t>
            </a:r>
            <a:endParaRPr lang="en-US" altLang="zh-CN" dirty="0">
              <a:solidFill>
                <a:schemeClr val="bg1"/>
              </a:solidFill>
            </a:endParaRPr>
          </a:p>
          <a:p>
            <a:pPr fontAlgn="auto">
              <a:spcAft>
                <a:spcPts val="0"/>
              </a:spcAft>
            </a:pPr>
            <a:r>
              <a:rPr lang="en-US" altLang="zh-CN" dirty="0">
                <a:solidFill>
                  <a:schemeClr val="bg1"/>
                </a:solidFill>
                <a:sym typeface="+mn-ea"/>
              </a:rPr>
              <a:t>Compression</a:t>
            </a:r>
            <a:endParaRPr lang="en-US" altLang="zh-CN" dirty="0">
              <a:solidFill>
                <a:schemeClr val="bg1"/>
              </a:solidFill>
            </a:endParaRPr>
          </a:p>
          <a:p>
            <a:pPr fontAlgn="auto">
              <a:spcAft>
                <a:spcPts val="0"/>
              </a:spcAft>
            </a:pPr>
            <a:r>
              <a:rPr lang="en-US" altLang="zh-CN" dirty="0">
                <a:solidFill>
                  <a:schemeClr val="bg1"/>
                </a:solidFill>
                <a:sym typeface="+mn-ea"/>
              </a:rPr>
              <a:t>Elevation</a:t>
            </a:r>
            <a:endParaRPr lang="zh-CN" altLang="en-US" dirty="0">
              <a:solidFill>
                <a:schemeClr val="bg1"/>
              </a:solidFill>
            </a:endParaRPr>
          </a:p>
        </p:txBody>
      </p:sp>
      <p:pic>
        <p:nvPicPr>
          <p:cNvPr id="6" name="图片 5" descr="QQ截图20161031003259">
            <a:extLst>
              <a:ext uri="{FF2B5EF4-FFF2-40B4-BE49-F238E27FC236}">
                <a16:creationId xmlns:a16="http://schemas.microsoft.com/office/drawing/2014/main" id="{706F4AF2-0F3A-4AA2-B7BC-861FA5901E38}"/>
              </a:ext>
            </a:extLst>
          </p:cNvPr>
          <p:cNvPicPr>
            <a:picLocks noChangeAspect="1"/>
          </p:cNvPicPr>
          <p:nvPr/>
        </p:nvPicPr>
        <p:blipFill>
          <a:blip r:embed="rId2"/>
          <a:stretch>
            <a:fillRect/>
          </a:stretch>
        </p:blipFill>
        <p:spPr>
          <a:xfrm>
            <a:off x="684129" y="4664726"/>
            <a:ext cx="7284720" cy="2461895"/>
          </a:xfrm>
          <a:prstGeom prst="rect">
            <a:avLst/>
          </a:prstGeom>
          <a:solidFill>
            <a:schemeClr val="lt1"/>
          </a:solidFill>
        </p:spPr>
      </p:pic>
      <p:sp>
        <p:nvSpPr>
          <p:cNvPr id="9" name="内容占位符 4">
            <a:extLst>
              <a:ext uri="{FF2B5EF4-FFF2-40B4-BE49-F238E27FC236}">
                <a16:creationId xmlns:a16="http://schemas.microsoft.com/office/drawing/2014/main" id="{DB4621B6-93D4-4E1B-8EF3-D9EC022CFDDC}"/>
              </a:ext>
            </a:extLst>
          </p:cNvPr>
          <p:cNvSpPr txBox="1">
            <a:spLocks/>
          </p:cNvSpPr>
          <p:nvPr/>
        </p:nvSpPr>
        <p:spPr>
          <a:xfrm>
            <a:off x="8060327" y="2113657"/>
            <a:ext cx="4626732" cy="2654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ltLang="zh-CN" dirty="0">
                <a:solidFill>
                  <a:schemeClr val="bg1"/>
                </a:solidFill>
                <a:sym typeface="+mn-ea"/>
              </a:rPr>
              <a:t>Protection</a:t>
            </a:r>
            <a:endParaRPr lang="en-US" altLang="zh-CN" dirty="0">
              <a:solidFill>
                <a:schemeClr val="bg1"/>
              </a:solidFill>
            </a:endParaRPr>
          </a:p>
          <a:p>
            <a:pPr fontAlgn="auto">
              <a:spcAft>
                <a:spcPts val="0"/>
              </a:spcAft>
            </a:pPr>
            <a:r>
              <a:rPr lang="en-US" altLang="zh-CN" dirty="0">
                <a:solidFill>
                  <a:schemeClr val="bg1"/>
                </a:solidFill>
              </a:rPr>
              <a:t>Elevation</a:t>
            </a:r>
          </a:p>
          <a:p>
            <a:pPr fontAlgn="auto">
              <a:spcAft>
                <a:spcPts val="0"/>
              </a:spcAft>
            </a:pPr>
            <a:r>
              <a:rPr lang="en-US" altLang="zh-CN" dirty="0">
                <a:solidFill>
                  <a:schemeClr val="bg1"/>
                </a:solidFill>
                <a:sym typeface="+mn-ea"/>
              </a:rPr>
              <a:t>Avoid Anti-</a:t>
            </a:r>
            <a:r>
              <a:rPr lang="en-US" altLang="zh-CN" dirty="0" err="1">
                <a:solidFill>
                  <a:schemeClr val="bg1"/>
                </a:solidFill>
                <a:sym typeface="+mn-ea"/>
              </a:rPr>
              <a:t>inflammatiories</a:t>
            </a:r>
            <a:endParaRPr lang="en-US" altLang="zh-CN" dirty="0">
              <a:solidFill>
                <a:schemeClr val="bg1"/>
              </a:solidFill>
              <a:sym typeface="+mn-ea"/>
            </a:endParaRPr>
          </a:p>
          <a:p>
            <a:pPr fontAlgn="auto">
              <a:spcAft>
                <a:spcPts val="0"/>
              </a:spcAft>
            </a:pPr>
            <a:r>
              <a:rPr lang="en-US" altLang="zh-CN" dirty="0">
                <a:solidFill>
                  <a:schemeClr val="bg1"/>
                </a:solidFill>
                <a:sym typeface="+mn-ea"/>
              </a:rPr>
              <a:t>Compression</a:t>
            </a:r>
            <a:endParaRPr lang="en-US" altLang="zh-CN" dirty="0">
              <a:solidFill>
                <a:schemeClr val="bg1"/>
              </a:solidFill>
            </a:endParaRPr>
          </a:p>
          <a:p>
            <a:pPr fontAlgn="auto">
              <a:spcAft>
                <a:spcPts val="0"/>
              </a:spcAft>
            </a:pPr>
            <a:r>
              <a:rPr lang="en-US" altLang="zh-CN" dirty="0">
                <a:solidFill>
                  <a:schemeClr val="bg1"/>
                </a:solidFill>
                <a:sym typeface="+mn-ea"/>
              </a:rPr>
              <a:t>Education</a:t>
            </a:r>
          </a:p>
          <a:p>
            <a:pPr fontAlgn="auto">
              <a:spcAft>
                <a:spcPts val="0"/>
              </a:spcAft>
            </a:pPr>
            <a:r>
              <a:rPr lang="en-US" altLang="zh-CN" dirty="0">
                <a:solidFill>
                  <a:schemeClr val="bg1"/>
                </a:solidFill>
              </a:rPr>
              <a:t>Load</a:t>
            </a:r>
          </a:p>
          <a:p>
            <a:pPr fontAlgn="auto">
              <a:spcAft>
                <a:spcPts val="0"/>
              </a:spcAft>
            </a:pPr>
            <a:r>
              <a:rPr lang="en-US" altLang="zh-CN" dirty="0">
                <a:solidFill>
                  <a:schemeClr val="bg1"/>
                </a:solidFill>
              </a:rPr>
              <a:t>Optimism</a:t>
            </a:r>
          </a:p>
          <a:p>
            <a:pPr fontAlgn="auto">
              <a:spcAft>
                <a:spcPts val="0"/>
              </a:spcAft>
            </a:pPr>
            <a:r>
              <a:rPr lang="en-US" altLang="zh-CN" dirty="0" err="1">
                <a:solidFill>
                  <a:schemeClr val="bg1"/>
                </a:solidFill>
              </a:rPr>
              <a:t>Vascularisation</a:t>
            </a:r>
            <a:endParaRPr lang="en-US" altLang="zh-CN" dirty="0">
              <a:solidFill>
                <a:schemeClr val="bg1"/>
              </a:solidFill>
            </a:endParaRPr>
          </a:p>
          <a:p>
            <a:pPr fontAlgn="auto">
              <a:spcAft>
                <a:spcPts val="0"/>
              </a:spcAft>
            </a:pPr>
            <a:r>
              <a:rPr lang="en-US" altLang="zh-CN" dirty="0">
                <a:solidFill>
                  <a:schemeClr val="bg1"/>
                </a:solidFill>
              </a:rPr>
              <a:t>Exercise</a:t>
            </a:r>
            <a:endParaRPr lang="zh-CN" altLang="en-US" dirty="0">
              <a:solidFill>
                <a:schemeClr val="bg1"/>
              </a:solidFill>
            </a:endParaRPr>
          </a:p>
        </p:txBody>
      </p:sp>
    </p:spTree>
    <p:extLst>
      <p:ext uri="{BB962C8B-B14F-4D97-AF65-F5344CB8AC3E}">
        <p14:creationId xmlns:p14="http://schemas.microsoft.com/office/powerpoint/2010/main" val="3952602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45FBC67-3EDE-435F-8B9D-7F65DC82EF26}"/>
              </a:ext>
            </a:extLst>
          </p:cNvPr>
          <p:cNvSpPr>
            <a:spLocks noGrp="1"/>
          </p:cNvSpPr>
          <p:nvPr>
            <p:ph type="title"/>
          </p:nvPr>
        </p:nvSpPr>
        <p:spPr>
          <a:xfrm>
            <a:off x="495173" y="274638"/>
            <a:ext cx="8913114" cy="1143000"/>
          </a:xfrm>
        </p:spPr>
        <p:txBody>
          <a:bodyPr vert="horz" wrap="square" lIns="91440" tIns="45720" rIns="91440" bIns="45720" anchor="ctr"/>
          <a:lstStyle/>
          <a:p>
            <a:pPr eaLnBrk="1" hangingPunct="1"/>
            <a:r>
              <a:rPr lang="en-US" altLang="zh-CN" dirty="0">
                <a:ea typeface="黑体" panose="02010609060101010101" pitchFamily="49" charset="-122"/>
              </a:rPr>
              <a:t>P.</a:t>
            </a:r>
            <a:r>
              <a:rPr lang="zh-CN" altLang="en-US" dirty="0">
                <a:ea typeface="黑体" panose="02010609060101010101" pitchFamily="49" charset="-122"/>
              </a:rPr>
              <a:t> 创伤保护</a:t>
            </a:r>
          </a:p>
        </p:txBody>
      </p:sp>
      <p:pic>
        <p:nvPicPr>
          <p:cNvPr id="5" name="Picture 4">
            <a:extLst>
              <a:ext uri="{FF2B5EF4-FFF2-40B4-BE49-F238E27FC236}">
                <a16:creationId xmlns:a16="http://schemas.microsoft.com/office/drawing/2014/main" id="{85A4AE8F-84BE-4DA8-AA3C-55324FCA52F3}"/>
              </a:ext>
            </a:extLst>
          </p:cNvPr>
          <p:cNvPicPr>
            <a:picLocks noChangeAspect="1"/>
          </p:cNvPicPr>
          <p:nvPr/>
        </p:nvPicPr>
        <p:blipFill>
          <a:blip r:embed="rId2"/>
          <a:stretch>
            <a:fillRect/>
          </a:stretch>
        </p:blipFill>
        <p:spPr>
          <a:xfrm>
            <a:off x="3152997" y="1772372"/>
            <a:ext cx="3951188" cy="2990089"/>
          </a:xfrm>
          <a:prstGeom prst="rect">
            <a:avLst/>
          </a:prstGeom>
        </p:spPr>
      </p:pic>
      <p:sp>
        <p:nvSpPr>
          <p:cNvPr id="6" name="Rectangle 3">
            <a:extLst>
              <a:ext uri="{FF2B5EF4-FFF2-40B4-BE49-F238E27FC236}">
                <a16:creationId xmlns:a16="http://schemas.microsoft.com/office/drawing/2014/main" id="{C95403B3-C710-4B77-85BA-11CD1FC9AB1B}"/>
              </a:ext>
            </a:extLst>
          </p:cNvPr>
          <p:cNvSpPr txBox="1">
            <a:spLocks/>
          </p:cNvSpPr>
          <p:nvPr/>
        </p:nvSpPr>
        <p:spPr>
          <a:xfrm>
            <a:off x="495173" y="4983163"/>
            <a:ext cx="8913114" cy="1143000"/>
          </a:xfrm>
          <a:prstGeom prst="rect">
            <a:avLst/>
          </a:prstGeom>
        </p:spPr>
        <p:txBody>
          <a:bodyPr vert="horz" wrap="square" lIns="91440" tIns="45720" rIns="91440" bIns="45720" anchor="t"/>
          <a:lstStyle>
            <a:lvl1pPr marL="228600" lvl="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ltLang="zh-TW" b="1">
                <a:solidFill>
                  <a:schemeClr val="bg1"/>
                </a:solidFill>
                <a:latin typeface="黑体" panose="02010609060101010101" pitchFamily="49" charset="-122"/>
                <a:ea typeface="黑体" panose="02010609060101010101" pitchFamily="49" charset="-122"/>
              </a:rPr>
              <a:t>Protection</a:t>
            </a:r>
            <a:r>
              <a:rPr lang="zh-TW" altLang="en-US" b="1">
                <a:solidFill>
                  <a:schemeClr val="bg1"/>
                </a:solidFill>
                <a:latin typeface="黑体" panose="02010609060101010101" pitchFamily="49" charset="-122"/>
                <a:ea typeface="黑体" panose="02010609060101010101" pitchFamily="49" charset="-122"/>
              </a:rPr>
              <a:t>：</a:t>
            </a:r>
            <a:r>
              <a:rPr lang="zh-TW" altLang="en-US">
                <a:solidFill>
                  <a:schemeClr val="bg1"/>
                </a:solidFill>
                <a:latin typeface="黑体" panose="02010609060101010101" pitchFamily="49" charset="-122"/>
                <a:ea typeface="黑体" panose="02010609060101010101" pitchFamily="49" charset="-122"/>
              </a:rPr>
              <a:t>保护，避免二度伤害。</a:t>
            </a:r>
            <a:endParaRPr lang="zh-TW" altLang="en-US" dirty="0">
              <a:solidFill>
                <a:schemeClr val="bg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0399955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B0B0D5A-5B34-4D21-9E24-439A23CE76F9}"/>
              </a:ext>
            </a:extLst>
          </p:cNvPr>
          <p:cNvSpPr>
            <a:spLocks noGrp="1"/>
          </p:cNvSpPr>
          <p:nvPr>
            <p:ph type="title"/>
          </p:nvPr>
        </p:nvSpPr>
        <p:spPr>
          <a:xfrm>
            <a:off x="495173" y="274638"/>
            <a:ext cx="8913114" cy="1143000"/>
          </a:xfrm>
        </p:spPr>
        <p:txBody>
          <a:bodyPr vert="horz" wrap="square" lIns="91440" tIns="45720" rIns="91440" bIns="45720" anchor="ctr"/>
          <a:lstStyle/>
          <a:p>
            <a:pPr eaLnBrk="1" hangingPunct="1"/>
            <a:r>
              <a:rPr lang="en-US" altLang="zh-CN" dirty="0">
                <a:ea typeface="黑体" panose="02010609060101010101" pitchFamily="49" charset="-122"/>
              </a:rPr>
              <a:t>R.</a:t>
            </a:r>
            <a:r>
              <a:rPr lang="zh-CN" altLang="en-US" dirty="0">
                <a:ea typeface="黑体" panose="02010609060101010101" pitchFamily="49" charset="-122"/>
              </a:rPr>
              <a:t>动态休息</a:t>
            </a:r>
          </a:p>
        </p:txBody>
      </p:sp>
      <p:sp>
        <p:nvSpPr>
          <p:cNvPr id="5" name="文本占位符 1">
            <a:extLst>
              <a:ext uri="{FF2B5EF4-FFF2-40B4-BE49-F238E27FC236}">
                <a16:creationId xmlns:a16="http://schemas.microsoft.com/office/drawing/2014/main" id="{5C2839B5-3ED2-45D0-8716-BAC46787AFAA}"/>
              </a:ext>
            </a:extLst>
          </p:cNvPr>
          <p:cNvSpPr txBox="1">
            <a:spLocks/>
          </p:cNvSpPr>
          <p:nvPr/>
        </p:nvSpPr>
        <p:spPr>
          <a:xfrm>
            <a:off x="495173" y="4811151"/>
            <a:ext cx="8913114" cy="13150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ltLang="zh-CN" b="1">
                <a:solidFill>
                  <a:schemeClr val="bg1"/>
                </a:solidFill>
                <a:latin typeface="黑体" panose="02010609060101010101" pitchFamily="49" charset="-122"/>
                <a:ea typeface="黑体" panose="02010609060101010101" pitchFamily="49" charset="-122"/>
              </a:rPr>
              <a:t>Rest</a:t>
            </a:r>
            <a:r>
              <a:rPr lang="zh-CN" altLang="en-US" b="1">
                <a:solidFill>
                  <a:schemeClr val="bg1"/>
                </a:solidFill>
                <a:latin typeface="黑体" panose="02010609060101010101" pitchFamily="49" charset="-122"/>
                <a:ea typeface="黑体" panose="02010609060101010101" pitchFamily="49" charset="-122"/>
              </a:rPr>
              <a:t>：</a:t>
            </a:r>
            <a:r>
              <a:rPr lang="zh-CN" altLang="en-US">
                <a:solidFill>
                  <a:schemeClr val="bg1"/>
                </a:solidFill>
                <a:latin typeface="黑体" panose="02010609060101010101" pitchFamily="49" charset="-122"/>
                <a:ea typeface="黑体" panose="02010609060101010101" pitchFamily="49" charset="-122"/>
              </a:rPr>
              <a:t>休息，动态的休息。</a:t>
            </a:r>
          </a:p>
          <a:p>
            <a:pPr fontAlgn="auto">
              <a:spcAft>
                <a:spcPts val="0"/>
              </a:spcAft>
            </a:pPr>
            <a:endParaRPr lang="zh-CN" altLang="en-US" dirty="0">
              <a:solidFill>
                <a:schemeClr val="bg1"/>
              </a:solidFill>
            </a:endParaRPr>
          </a:p>
        </p:txBody>
      </p:sp>
      <p:pic>
        <p:nvPicPr>
          <p:cNvPr id="6" name="Picture 4" descr="「仰臥起坐」的圖片搜尋結果">
            <a:extLst>
              <a:ext uri="{FF2B5EF4-FFF2-40B4-BE49-F238E27FC236}">
                <a16:creationId xmlns:a16="http://schemas.microsoft.com/office/drawing/2014/main" id="{586275B5-CFB6-4B95-A6F9-058AD51CBDAF}"/>
              </a:ext>
            </a:extLst>
          </p:cNvPr>
          <p:cNvPicPr>
            <a:picLocks noChangeAspect="1"/>
          </p:cNvPicPr>
          <p:nvPr/>
        </p:nvPicPr>
        <p:blipFill>
          <a:blip r:embed="rId2">
            <a:grayscl/>
          </a:blip>
          <a:stretch>
            <a:fillRect/>
          </a:stretch>
        </p:blipFill>
        <p:spPr>
          <a:xfrm>
            <a:off x="2124611" y="1775550"/>
            <a:ext cx="5653602" cy="2654435"/>
          </a:xfrm>
          <a:prstGeom prst="rect">
            <a:avLst/>
          </a:prstGeom>
          <a:noFill/>
          <a:ln w="9525">
            <a:noFill/>
          </a:ln>
        </p:spPr>
      </p:pic>
    </p:spTree>
    <p:extLst>
      <p:ext uri="{BB962C8B-B14F-4D97-AF65-F5344CB8AC3E}">
        <p14:creationId xmlns:p14="http://schemas.microsoft.com/office/powerpoint/2010/main" val="37291348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45C6CC0-CE73-4D29-B166-9F9E51C12268}"/>
              </a:ext>
            </a:extLst>
          </p:cNvPr>
          <p:cNvSpPr>
            <a:spLocks noGrp="1"/>
          </p:cNvSpPr>
          <p:nvPr>
            <p:ph type="title"/>
          </p:nvPr>
        </p:nvSpPr>
        <p:spPr>
          <a:xfrm>
            <a:off x="680873" y="365125"/>
            <a:ext cx="8541855" cy="1325563"/>
          </a:xfrm>
        </p:spPr>
        <p:txBody>
          <a:bodyPr vert="horz" wrap="square" lIns="91440" tIns="45720" rIns="91440" bIns="45720" anchor="ctr"/>
          <a:lstStyle/>
          <a:p>
            <a:pPr eaLnBrk="1" hangingPunct="1"/>
            <a:r>
              <a:rPr lang="en-US" altLang="zh-CN" dirty="0">
                <a:ea typeface="黑体" panose="02010609060101010101" pitchFamily="49" charset="-122"/>
              </a:rPr>
              <a:t>I.</a:t>
            </a:r>
            <a:r>
              <a:rPr lang="zh-CN" altLang="en-US" dirty="0">
                <a:ea typeface="黑体" panose="02010609060101010101" pitchFamily="49" charset="-122"/>
              </a:rPr>
              <a:t>使用冰敷</a:t>
            </a:r>
          </a:p>
        </p:txBody>
      </p:sp>
      <p:pic>
        <p:nvPicPr>
          <p:cNvPr id="5" name="Picture 5">
            <a:extLst>
              <a:ext uri="{FF2B5EF4-FFF2-40B4-BE49-F238E27FC236}">
                <a16:creationId xmlns:a16="http://schemas.microsoft.com/office/drawing/2014/main" id="{C1155FC9-7D3F-4DEC-BCFB-695974A7429F}"/>
              </a:ext>
            </a:extLst>
          </p:cNvPr>
          <p:cNvPicPr>
            <a:picLocks noChangeAspect="1"/>
          </p:cNvPicPr>
          <p:nvPr/>
        </p:nvPicPr>
        <p:blipFill>
          <a:blip r:embed="rId2"/>
          <a:stretch>
            <a:fillRect/>
          </a:stretch>
        </p:blipFill>
        <p:spPr>
          <a:xfrm>
            <a:off x="810275" y="2349306"/>
            <a:ext cx="3632556" cy="2672409"/>
          </a:xfrm>
          <a:prstGeom prst="rect">
            <a:avLst/>
          </a:prstGeom>
        </p:spPr>
      </p:pic>
      <p:sp>
        <p:nvSpPr>
          <p:cNvPr id="6" name="Rectangle 3">
            <a:extLst>
              <a:ext uri="{FF2B5EF4-FFF2-40B4-BE49-F238E27FC236}">
                <a16:creationId xmlns:a16="http://schemas.microsoft.com/office/drawing/2014/main" id="{B0CE7B66-58C4-4B5C-B112-5393B25BCC39}"/>
              </a:ext>
            </a:extLst>
          </p:cNvPr>
          <p:cNvSpPr txBox="1">
            <a:spLocks/>
          </p:cNvSpPr>
          <p:nvPr/>
        </p:nvSpPr>
        <p:spPr>
          <a:xfrm>
            <a:off x="5013698" y="1825625"/>
            <a:ext cx="4209030" cy="4351338"/>
          </a:xfrm>
          <a:prstGeom prst="rect">
            <a:avLst/>
          </a:prstGeom>
        </p:spPr>
        <p:txBody>
          <a:bodyPr vert="horz" wrap="square" lIns="91440" tIns="45720" rIns="91440" bIns="45720" anchor="t">
            <a:normAutofit fontScale="97500"/>
          </a:bodyPr>
          <a:lstStyle>
            <a:lvl1pPr marL="228600" lvl="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80000"/>
              </a:lnSpc>
              <a:spcAft>
                <a:spcPts val="0"/>
              </a:spcAft>
            </a:pPr>
            <a:r>
              <a:rPr lang="en-US" altLang="zh-CN" b="1" dirty="0">
                <a:solidFill>
                  <a:schemeClr val="bg1"/>
                </a:solidFill>
                <a:latin typeface="黑体" panose="02010609060101010101" pitchFamily="49" charset="-122"/>
                <a:ea typeface="黑体" panose="02010609060101010101" pitchFamily="49" charset="-122"/>
              </a:rPr>
              <a:t>Ice</a:t>
            </a:r>
            <a:r>
              <a:rPr lang="zh-CN" altLang="en-US" b="1" dirty="0">
                <a:solidFill>
                  <a:schemeClr val="bg1"/>
                </a:solidFill>
                <a:latin typeface="黑体" panose="02010609060101010101" pitchFamily="49" charset="-122"/>
                <a:ea typeface="黑体" panose="02010609060101010101" pitchFamily="49" charset="-122"/>
              </a:rPr>
              <a:t>：</a:t>
            </a:r>
            <a:r>
              <a:rPr lang="zh-CN" altLang="en-US" dirty="0">
                <a:solidFill>
                  <a:schemeClr val="bg1"/>
                </a:solidFill>
                <a:latin typeface="黑体" panose="02010609060101010101" pitchFamily="49" charset="-122"/>
                <a:ea typeface="黑体" panose="02010609060101010101" pitchFamily="49" charset="-122"/>
              </a:rPr>
              <a:t>冰敷，止痛的好方法。期望使微血管收缩、减少出血；降低代谢速率、减少肌肉痉挛的现象。</a:t>
            </a:r>
          </a:p>
          <a:p>
            <a:pPr fontAlgn="auto">
              <a:lnSpc>
                <a:spcPct val="80000"/>
              </a:lnSpc>
              <a:spcAft>
                <a:spcPts val="0"/>
              </a:spcAft>
            </a:pPr>
            <a:r>
              <a:rPr lang="zh-CN" altLang="en-US" dirty="0">
                <a:solidFill>
                  <a:schemeClr val="bg1"/>
                </a:solidFill>
                <a:latin typeface="黑体" panose="02010609060101010101" pitchFamily="49" charset="-122"/>
                <a:ea typeface="黑体" panose="02010609060101010101" pitchFamily="49" charset="-122"/>
              </a:rPr>
              <a:t>冰敷方法：每小时一次、每次</a:t>
            </a:r>
            <a:r>
              <a:rPr lang="en-US" altLang="zh-CN" dirty="0">
                <a:solidFill>
                  <a:schemeClr val="bg1"/>
                </a:solidFill>
                <a:latin typeface="黑体" panose="02010609060101010101" pitchFamily="49" charset="-122"/>
                <a:ea typeface="黑体" panose="02010609060101010101" pitchFamily="49" charset="-122"/>
              </a:rPr>
              <a:t>15-20</a:t>
            </a:r>
            <a:r>
              <a:rPr lang="zh-CN" altLang="en-US" dirty="0">
                <a:solidFill>
                  <a:schemeClr val="bg1"/>
                </a:solidFill>
                <a:latin typeface="黑体" panose="02010609060101010101" pitchFamily="49" charset="-122"/>
                <a:ea typeface="黑体" panose="02010609060101010101" pitchFamily="49" charset="-122"/>
              </a:rPr>
              <a:t>分钟（约至麻感消失）</a:t>
            </a:r>
          </a:p>
          <a:p>
            <a:pPr fontAlgn="auto">
              <a:lnSpc>
                <a:spcPct val="80000"/>
              </a:lnSpc>
              <a:spcAft>
                <a:spcPts val="0"/>
              </a:spcAft>
            </a:pPr>
            <a:r>
              <a:rPr lang="zh-CN" altLang="en-US" dirty="0">
                <a:solidFill>
                  <a:schemeClr val="bg1"/>
                </a:solidFill>
                <a:latin typeface="黑体" panose="02010609060101010101" pitchFamily="49" charset="-122"/>
                <a:ea typeface="黑体" panose="02010609060101010101" pitchFamily="49" charset="-122"/>
              </a:rPr>
              <a:t>冰敷的注意事项</a:t>
            </a:r>
            <a:r>
              <a:rPr lang="en-US" altLang="zh-CN" dirty="0">
                <a:solidFill>
                  <a:schemeClr val="bg1"/>
                </a:solidFill>
                <a:latin typeface="黑体" panose="02010609060101010101" pitchFamily="49" charset="-122"/>
                <a:ea typeface="黑体" panose="02010609060101010101" pitchFamily="49" charset="-122"/>
              </a:rPr>
              <a:t>:</a:t>
            </a:r>
            <a:r>
              <a:rPr lang="zh-CN" altLang="en-US" dirty="0">
                <a:solidFill>
                  <a:schemeClr val="bg1"/>
                </a:solidFill>
                <a:latin typeface="黑体" panose="02010609060101010101" pitchFamily="49" charset="-122"/>
                <a:ea typeface="黑体" panose="02010609060101010101" pitchFamily="49" charset="-122"/>
              </a:rPr>
              <a:t>特殊疾病不冰敷、防止冻伤（加水、湿布、胶膜）、避开表浅神经（尺神经、腓神经）</a:t>
            </a:r>
          </a:p>
          <a:p>
            <a:pPr fontAlgn="auto">
              <a:lnSpc>
                <a:spcPct val="80000"/>
              </a:lnSpc>
              <a:spcAft>
                <a:spcPts val="0"/>
              </a:spcAft>
            </a:pPr>
            <a:endParaRPr lang="en-US" altLang="zh-CN" dirty="0">
              <a:solidFill>
                <a:schemeClr val="bg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8141348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F79E08B-870F-4BCB-A27A-0A77DC8E0BF5}"/>
              </a:ext>
            </a:extLst>
          </p:cNvPr>
          <p:cNvSpPr>
            <a:spLocks noGrp="1"/>
          </p:cNvSpPr>
          <p:nvPr>
            <p:ph type="title"/>
          </p:nvPr>
        </p:nvSpPr>
        <p:spPr>
          <a:xfrm>
            <a:off x="680873" y="365125"/>
            <a:ext cx="8541855" cy="1325563"/>
          </a:xfrm>
        </p:spPr>
        <p:txBody>
          <a:bodyPr vert="horz" wrap="square" lIns="91440" tIns="45720" rIns="91440" bIns="45720" anchor="ctr"/>
          <a:lstStyle/>
          <a:p>
            <a:pPr eaLnBrk="1" hangingPunct="1"/>
            <a:r>
              <a:rPr lang="en-US" altLang="zh-CN" dirty="0">
                <a:ea typeface="黑体" panose="02010609060101010101" pitchFamily="49" charset="-122"/>
              </a:rPr>
              <a:t>C.E.</a:t>
            </a:r>
            <a:r>
              <a:rPr lang="zh-CN" altLang="en-US" dirty="0">
                <a:ea typeface="黑体" panose="02010609060101010101" pitchFamily="49" charset="-122"/>
              </a:rPr>
              <a:t>伤处加压与抬高患肢</a:t>
            </a:r>
          </a:p>
        </p:txBody>
      </p:sp>
      <p:pic>
        <p:nvPicPr>
          <p:cNvPr id="5" name="Picture 4">
            <a:extLst>
              <a:ext uri="{FF2B5EF4-FFF2-40B4-BE49-F238E27FC236}">
                <a16:creationId xmlns:a16="http://schemas.microsoft.com/office/drawing/2014/main" id="{74CE8670-9FB0-48DE-92C2-8D87657EFF44}"/>
              </a:ext>
            </a:extLst>
          </p:cNvPr>
          <p:cNvPicPr>
            <a:picLocks noChangeAspect="1"/>
          </p:cNvPicPr>
          <p:nvPr/>
        </p:nvPicPr>
        <p:blipFill>
          <a:blip r:embed="rId2"/>
          <a:stretch>
            <a:fillRect/>
          </a:stretch>
        </p:blipFill>
        <p:spPr>
          <a:xfrm>
            <a:off x="1252335" y="1723949"/>
            <a:ext cx="3178988" cy="2302026"/>
          </a:xfrm>
          <a:prstGeom prst="rect">
            <a:avLst/>
          </a:prstGeom>
        </p:spPr>
      </p:pic>
      <p:pic>
        <p:nvPicPr>
          <p:cNvPr id="6" name="Picture 7">
            <a:extLst>
              <a:ext uri="{FF2B5EF4-FFF2-40B4-BE49-F238E27FC236}">
                <a16:creationId xmlns:a16="http://schemas.microsoft.com/office/drawing/2014/main" id="{62682180-FB17-4D9F-AEAE-7A35FAA245CE}"/>
              </a:ext>
            </a:extLst>
          </p:cNvPr>
          <p:cNvPicPr>
            <a:picLocks noChangeAspect="1"/>
          </p:cNvPicPr>
          <p:nvPr/>
        </p:nvPicPr>
        <p:blipFill>
          <a:blip r:embed="rId3"/>
          <a:stretch>
            <a:fillRect/>
          </a:stretch>
        </p:blipFill>
        <p:spPr>
          <a:xfrm>
            <a:off x="5471502" y="1723948"/>
            <a:ext cx="3178987" cy="2302025"/>
          </a:xfrm>
          <a:prstGeom prst="rect">
            <a:avLst/>
          </a:prstGeom>
        </p:spPr>
      </p:pic>
      <p:sp>
        <p:nvSpPr>
          <p:cNvPr id="7" name="Rectangle 3">
            <a:extLst>
              <a:ext uri="{FF2B5EF4-FFF2-40B4-BE49-F238E27FC236}">
                <a16:creationId xmlns:a16="http://schemas.microsoft.com/office/drawing/2014/main" id="{ADE8C7B8-0220-48EB-9636-B87D5B6580BE}"/>
              </a:ext>
            </a:extLst>
          </p:cNvPr>
          <p:cNvSpPr txBox="1">
            <a:spLocks/>
          </p:cNvSpPr>
          <p:nvPr/>
        </p:nvSpPr>
        <p:spPr>
          <a:xfrm>
            <a:off x="680863" y="4076700"/>
            <a:ext cx="8541734" cy="2100263"/>
          </a:xfrm>
          <a:prstGeom prst="rect">
            <a:avLst/>
          </a:prstGeom>
        </p:spPr>
        <p:txBody>
          <a:bodyPr vert="horz" wrap="square" lIns="91440" tIns="45720" rIns="91440" bIns="45720" anchor="t"/>
          <a:lstStyle>
            <a:lvl1pPr marL="228600" lvl="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ltLang="zh-TW" b="1">
                <a:solidFill>
                  <a:schemeClr val="bg1"/>
                </a:solidFill>
                <a:latin typeface="黑体" panose="02010609060101010101" pitchFamily="49" charset="-122"/>
                <a:ea typeface="黑体" panose="02010609060101010101" pitchFamily="49" charset="-122"/>
              </a:rPr>
              <a:t>Compression</a:t>
            </a:r>
            <a:r>
              <a:rPr lang="zh-TW" altLang="en-US" b="1">
                <a:solidFill>
                  <a:schemeClr val="bg1"/>
                </a:solidFill>
                <a:latin typeface="黑体" panose="02010609060101010101" pitchFamily="49" charset="-122"/>
                <a:ea typeface="黑体" panose="02010609060101010101" pitchFamily="49" charset="-122"/>
              </a:rPr>
              <a:t>：</a:t>
            </a:r>
            <a:r>
              <a:rPr lang="zh-TW" altLang="en-US">
                <a:solidFill>
                  <a:schemeClr val="bg1"/>
                </a:solidFill>
                <a:latin typeface="黑体" panose="02010609060101010101" pitchFamily="49" charset="-122"/>
                <a:ea typeface="黑体" panose="02010609060101010101" pitchFamily="49" charset="-122"/>
              </a:rPr>
              <a:t>加压，减少肿胀的手段之一。控制发炎与出血。</a:t>
            </a:r>
          </a:p>
          <a:p>
            <a:pPr fontAlgn="auto">
              <a:spcAft>
                <a:spcPts val="0"/>
              </a:spcAft>
            </a:pPr>
            <a:r>
              <a:rPr lang="en-US" altLang="zh-CN" b="1">
                <a:solidFill>
                  <a:schemeClr val="bg1"/>
                </a:solidFill>
                <a:latin typeface="黑体" panose="02010609060101010101" pitchFamily="49" charset="-122"/>
                <a:ea typeface="黑体" panose="02010609060101010101" pitchFamily="49" charset="-122"/>
              </a:rPr>
              <a:t>Elevation</a:t>
            </a:r>
            <a:r>
              <a:rPr lang="zh-CN" altLang="en-US" b="1">
                <a:solidFill>
                  <a:schemeClr val="bg1"/>
                </a:solidFill>
                <a:latin typeface="黑体" panose="02010609060101010101" pitchFamily="49" charset="-122"/>
                <a:ea typeface="黑体" panose="02010609060101010101" pitchFamily="49" charset="-122"/>
              </a:rPr>
              <a:t>：</a:t>
            </a:r>
            <a:r>
              <a:rPr lang="zh-CN" altLang="en-US">
                <a:solidFill>
                  <a:schemeClr val="bg1"/>
                </a:solidFill>
                <a:latin typeface="黑体" panose="02010609060101010101" pitchFamily="49" charset="-122"/>
                <a:ea typeface="黑体" panose="02010609060101010101" pitchFamily="49" charset="-122"/>
              </a:rPr>
              <a:t>抬高，减少肿胀的手段之二。减缓出血与组织液渗出量。</a:t>
            </a:r>
            <a:endParaRPr lang="zh-CN" altLang="en-US" dirty="0">
              <a:solidFill>
                <a:schemeClr val="bg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704311254"/>
      </p:ext>
    </p:extLst>
  </p:cSld>
  <p:clrMapOvr>
    <a:masterClrMapping/>
  </p:clrMapOvr>
</p:sld>
</file>

<file path=ppt/theme/theme1.xml><?xml version="1.0" encoding="utf-8"?>
<a:theme xmlns:a="http://schemas.openxmlformats.org/drawingml/2006/main" name="第一PPT，www.1ppt.com">
  <a:themeElements>
    <a:clrScheme name="自定义 64">
      <a:dk1>
        <a:sysClr val="windowText" lastClr="000000"/>
      </a:dk1>
      <a:lt1>
        <a:sysClr val="window" lastClr="FFFFFF"/>
      </a:lt1>
      <a:dk2>
        <a:srgbClr val="44546A"/>
      </a:dk2>
      <a:lt2>
        <a:srgbClr val="E7E6E6"/>
      </a:lt2>
      <a:accent1>
        <a:srgbClr val="000000"/>
      </a:accent1>
      <a:accent2>
        <a:srgbClr val="525252"/>
      </a:accent2>
      <a:accent3>
        <a:srgbClr val="000000"/>
      </a:accent3>
      <a:accent4>
        <a:srgbClr val="525252"/>
      </a:accent4>
      <a:accent5>
        <a:srgbClr val="000000"/>
      </a:accent5>
      <a:accent6>
        <a:srgbClr val="525252"/>
      </a:accent6>
      <a:hlink>
        <a:srgbClr val="000000"/>
      </a:hlink>
      <a:folHlink>
        <a:srgbClr val="52525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5854</Words>
  <Application>Microsoft Office PowerPoint</Application>
  <PresentationFormat>自定义</PresentationFormat>
  <Paragraphs>975</Paragraphs>
  <Slides>108</Slides>
  <Notes>11</Notes>
  <HiddenSlides>0</HiddenSlides>
  <MMClips>1</MMClips>
  <ScaleCrop>false</ScaleCrop>
  <HeadingPairs>
    <vt:vector size="8" baseType="variant">
      <vt:variant>
        <vt:lpstr>已用的字体</vt:lpstr>
      </vt:variant>
      <vt:variant>
        <vt:i4>15</vt:i4>
      </vt:variant>
      <vt:variant>
        <vt:lpstr>主题</vt:lpstr>
      </vt:variant>
      <vt:variant>
        <vt:i4>1</vt:i4>
      </vt:variant>
      <vt:variant>
        <vt:lpstr>嵌入 OLE 服务器</vt:lpstr>
      </vt:variant>
      <vt:variant>
        <vt:i4>0</vt:i4>
      </vt:variant>
      <vt:variant>
        <vt:lpstr>幻灯片标题</vt:lpstr>
      </vt:variant>
      <vt:variant>
        <vt:i4>108</vt:i4>
      </vt:variant>
    </vt:vector>
  </HeadingPairs>
  <TitlesOfParts>
    <vt:vector size="124" baseType="lpstr">
      <vt:lpstr>Arial Unicode MS</vt:lpstr>
      <vt:lpstr>DFKai-SB</vt:lpstr>
      <vt:lpstr>方正舒体</vt:lpstr>
      <vt:lpstr>黑体</vt:lpstr>
      <vt:lpstr>楷体</vt:lpstr>
      <vt:lpstr>楷体ＣＳ</vt:lpstr>
      <vt:lpstr>宋体</vt:lpstr>
      <vt:lpstr>微软雅黑</vt:lpstr>
      <vt:lpstr>新宋体</vt:lpstr>
      <vt:lpstr>Arial</vt:lpstr>
      <vt:lpstr>Arial Black</vt:lpstr>
      <vt:lpstr>Arial Rounded MT Bold</vt:lpstr>
      <vt:lpstr>Calibri</vt:lpstr>
      <vt:lpstr>Times New Roman</vt:lpstr>
      <vt:lpstr>Wingdings</vt:lpstr>
      <vt:lpstr>第一PPT，www.1ppt.com</vt:lpstr>
      <vt:lpstr>PowerPoint 演示文稿</vt:lpstr>
      <vt:lpstr>李豪杰 博士、运动防护师</vt:lpstr>
      <vt:lpstr>PowerPoint 演示文稿</vt:lpstr>
      <vt:lpstr>前言</vt:lpstr>
      <vt:lpstr>内容简介</vt:lpstr>
      <vt:lpstr>课程目标</vt:lpstr>
      <vt:lpstr>01</vt:lpstr>
      <vt:lpstr>体医融合的前世今生</vt:lpstr>
      <vt:lpstr>PowerPoint 演示文稿</vt:lpstr>
      <vt:lpstr>一、运动医学保护伞</vt:lpstr>
      <vt:lpstr>Lakers Coaching Staff</vt:lpstr>
      <vt:lpstr>Lakers  Training Staff</vt:lpstr>
      <vt:lpstr>运动康复的双重构面</vt:lpstr>
      <vt:lpstr>WFATT、ARTI、BASRaT</vt:lpstr>
      <vt:lpstr>ACSM、ASEP、ESSA</vt:lpstr>
      <vt:lpstr>PowerPoint 演示文稿</vt:lpstr>
      <vt:lpstr>中国运动康复专业的变迁</vt:lpstr>
      <vt:lpstr>中国运动康复相关专业</vt:lpstr>
      <vt:lpstr>教育立交桥与学分银行</vt:lpstr>
      <vt:lpstr>PowerPoint 演示文稿</vt:lpstr>
      <vt:lpstr>PowerPoint 演示文稿</vt:lpstr>
      <vt:lpstr>PowerPoint 演示文稿</vt:lpstr>
      <vt:lpstr>郎平的美式运动医学团队</vt:lpstr>
      <vt:lpstr>运动防护师</vt:lpstr>
      <vt:lpstr>运动防护师ATC教材的主要内容</vt:lpstr>
      <vt:lpstr>专业发展</vt:lpstr>
      <vt:lpstr>风险管理</vt:lpstr>
      <vt:lpstr>运动损伤病理</vt:lpstr>
      <vt:lpstr>处置技术</vt:lpstr>
      <vt:lpstr>肌骨问题</vt:lpstr>
      <vt:lpstr>一般内科问题</vt:lpstr>
      <vt:lpstr>体育保健师CEP的教材重点内容</vt:lpstr>
      <vt:lpstr>体能训练师</vt:lpstr>
      <vt:lpstr>NSCA《肌力与体能训练》22章</vt:lpstr>
      <vt:lpstr>二、沟通</vt:lpstr>
      <vt:lpstr>我们必须深思“功能”~</vt:lpstr>
      <vt:lpstr>安全之外，更要思考出成绩！</vt:lpstr>
      <vt:lpstr>通过分工与沟通，团队协作。</vt:lpstr>
      <vt:lpstr>02</vt:lpstr>
      <vt:lpstr>一、运动伤害的分类</vt:lpstr>
      <vt:lpstr>（一）广义与狭义运动伤害</vt:lpstr>
      <vt:lpstr>（二）急性与慢性运动伤害</vt:lpstr>
      <vt:lpstr>（三）原发与继发运动伤害</vt:lpstr>
      <vt:lpstr>（四）骨骼与软组织运动伤害</vt:lpstr>
      <vt:lpstr>二、康复与重建的原则</vt:lpstr>
      <vt:lpstr>（一）康复的4M</vt:lpstr>
      <vt:lpstr>（二）伤害愈合的过程</vt:lpstr>
      <vt:lpstr>（三）康复的目标与策略</vt:lpstr>
      <vt:lpstr>1. 炎症期</vt:lpstr>
      <vt:lpstr>2. 修复期</vt:lpstr>
      <vt:lpstr>3. 重塑期</vt:lpstr>
      <vt:lpstr>PowerPoint 演示文稿</vt:lpstr>
      <vt:lpstr>PowerPoint 演示文稿</vt:lpstr>
      <vt:lpstr>PowerPoint 演示文稿</vt:lpstr>
      <vt:lpstr>PowerPoint 演示文稿</vt:lpstr>
      <vt:lpstr>PowerPoint 演示文稿</vt:lpstr>
      <vt:lpstr>03</vt:lpstr>
      <vt:lpstr>一、运动伤害的成因</vt:lpstr>
      <vt:lpstr>运动伤害的成因（续）</vt:lpstr>
      <vt:lpstr>二、运动伤害的因果关系模式</vt:lpstr>
      <vt:lpstr>三、运动防护过程模式</vt:lpstr>
      <vt:lpstr>运动防护过程模式</vt:lpstr>
      <vt:lpstr>四、运动伤害与风险管理的层次</vt:lpstr>
      <vt:lpstr>PowerPoint 演示文稿</vt:lpstr>
      <vt:lpstr>PowerPoint 演示文稿</vt:lpstr>
      <vt:lpstr>五、 ACSM关于Fitness的基本思路</vt:lpstr>
      <vt:lpstr>体能商 PFQ—Physical Fitness Quotient </vt:lpstr>
      <vt:lpstr>体能商（续）</vt:lpstr>
      <vt:lpstr>NASM OPT 模式</vt:lpstr>
      <vt:lpstr>ACE IFT 模式</vt:lpstr>
      <vt:lpstr> 最佳表现金字塔 Optimum Performance Pyramid </vt:lpstr>
      <vt:lpstr>运动前身体检查（PPE）</vt:lpstr>
      <vt:lpstr>PAR-Q+ 运动前筛查问卷</vt:lpstr>
      <vt:lpstr>PAR-Q+ 附加问题</vt:lpstr>
      <vt:lpstr>卢鼎厚理论与方法</vt:lpstr>
      <vt:lpstr>PowerPoint 演示文稿</vt:lpstr>
      <vt:lpstr>PowerPoint 演示文稿</vt:lpstr>
      <vt:lpstr>PowerPoint 演示文稿</vt:lpstr>
      <vt:lpstr>PowerPoint 演示文稿</vt:lpstr>
      <vt:lpstr>组织失常、代偿出现； 结构失衡、发生病痛。</vt:lpstr>
      <vt:lpstr>动作筛查</vt:lpstr>
      <vt:lpstr>训练计划</vt:lpstr>
      <vt:lpstr>年龄与性别</vt:lpstr>
      <vt:lpstr>脱水</vt:lpstr>
      <vt:lpstr>过度训练</vt:lpstr>
      <vt:lpstr>六、安全教育与预防性训练</vt:lpstr>
      <vt:lpstr>ACL损伤预防的3+1</vt:lpstr>
      <vt:lpstr>七、外部风险的管控</vt:lpstr>
      <vt:lpstr>保护措施与场地安全</vt:lpstr>
      <vt:lpstr>04</vt:lpstr>
      <vt:lpstr>一、应急计划</vt:lpstr>
      <vt:lpstr>应急计划内容</vt:lpstr>
      <vt:lpstr>着手进行 EAP 的三步骤</vt:lpstr>
      <vt:lpstr>二、现场分工</vt:lpstr>
      <vt:lpstr>三、PRICE应用</vt:lpstr>
      <vt:lpstr>P. 创伤保护</vt:lpstr>
      <vt:lpstr>R.动态休息</vt:lpstr>
      <vt:lpstr>I.使用冰敷</vt:lpstr>
      <vt:lpstr>C.E.伤处加压与抬高患肢</vt:lpstr>
      <vt:lpstr>三、体能调控与重返赛场</vt:lpstr>
      <vt:lpstr>PowerPoint 演示文稿</vt:lpstr>
      <vt:lpstr>重返赛场前的基本要求与检查</vt:lpstr>
      <vt:lpstr>四、恢复调整步骤</vt:lpstr>
      <vt:lpstr>良好的医疗与康复 也未必能重返赛场</vt:lpstr>
      <vt:lpstr>R2P: Rehabilitation to Performance 木桶理论、周期论、病理与生理</vt:lpstr>
      <vt:lpstr>预防伤病；预防恶化；预防残疾。</vt:lpstr>
      <vt:lpstr>PowerPoint 演示文稿</vt:lpstr>
      <vt:lpstr>建设体育强国 实现健康中国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商务10</dc:title>
  <dc:creator/>
  <cp:keywords>第一PPT模板网：www.1ppt.com</cp:keywords>
  <cp:lastModifiedBy/>
  <cp:revision>69</cp:revision>
  <dcterms:created xsi:type="dcterms:W3CDTF">2016-09-19T17:28:00Z</dcterms:created>
  <dcterms:modified xsi:type="dcterms:W3CDTF">2019-07-15T16:55:23Z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